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57" r:id="rId4"/>
    <p:sldId id="261" r:id="rId5"/>
    <p:sldId id="260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E84F1-6EB0-4776-A3F4-0D25CF426380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2153-C5E0-4856-AD91-0B0BABC1E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9326B-F7B3-459F-8D56-3C289F32D03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4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8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5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03200" y="152400"/>
            <a:ext cx="11684000" cy="0"/>
          </a:xfrm>
          <a:prstGeom prst="line">
            <a:avLst/>
          </a:prstGeom>
          <a:ln w="19050" cap="sq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562601"/>
            <a:ext cx="79375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7391-6D79-480A-95E6-E95966E93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7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6629400"/>
            <a:ext cx="1178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4876800"/>
            <a:ext cx="180763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cs typeface="+mn-cs"/>
              </a:rPr>
              <a:t>Photos by Susie Fitzhugh</a:t>
            </a:r>
          </a:p>
        </p:txBody>
      </p:sp>
      <p:pic>
        <p:nvPicPr>
          <p:cNvPr id="6" name="Picture 11" descr="general_photos_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5562600"/>
            <a:ext cx="8128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87AC41-5C5D-4B8B-AB69-BA5BE3762D3B}" type="datetime1">
              <a:rPr lang="en-US"/>
              <a:pPr>
                <a:defRPr/>
              </a:pPr>
              <a:t>4/21/2016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5833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8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5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139F-7A16-4547-9986-1F7D5F3B78C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818B-C300-4D14-B428-90AD07149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secw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youtube.com/watch?v=AUajqYbYLCM" TargetMode="External"/><Relationship Id="rId7" Type="http://schemas.openxmlformats.org/officeDocument/2006/relationships/hyperlink" Target="https://www.youtube.com/watch?v=1NEZHxNqhHM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1NEZHxNqhHM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461449" y="5019869"/>
            <a:ext cx="5192486" cy="1557919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5600" b="1" i="1" dirty="0" smtClean="0">
                <a:latin typeface="Arial" charset="0"/>
                <a:cs typeface="Arial" charset="0"/>
              </a:rPr>
              <a:t>DEPARTMENT OF TECHNOLOGY SERVICES (DOTS)</a:t>
            </a:r>
          </a:p>
          <a:p>
            <a:pPr eaLnBrk="1" hangingPunct="1">
              <a:lnSpc>
                <a:spcPct val="90000"/>
              </a:lnSpc>
            </a:pPr>
            <a:r>
              <a:rPr lang="en-US" sz="4900" dirty="0" smtClean="0">
                <a:latin typeface="Arial" charset="0"/>
                <a:cs typeface="Arial" charset="0"/>
              </a:rPr>
              <a:t>Presented </a:t>
            </a:r>
            <a:r>
              <a:rPr lang="en-US" sz="4900" dirty="0">
                <a:latin typeface="Arial" charset="0"/>
                <a:cs typeface="Arial" charset="0"/>
              </a:rPr>
              <a:t>by:  Carmen A. Rahm, CIO</a:t>
            </a:r>
          </a:p>
          <a:p>
            <a:r>
              <a:rPr lang="en-US" sz="4900" dirty="0" smtClean="0">
                <a:latin typeface="Arial" charset="0"/>
                <a:cs typeface="Arial" charset="0"/>
              </a:rPr>
              <a:t>With David Oestreicher, </a:t>
            </a:r>
            <a:r>
              <a:rPr lang="en-US" sz="4900" dirty="0">
                <a:latin typeface="Arial" charset="0"/>
                <a:cs typeface="Arial" charset="0"/>
              </a:rPr>
              <a:t>Director of Technology Infrastructure</a:t>
            </a:r>
            <a:endParaRPr lang="en-US" sz="49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900" dirty="0" smtClean="0">
                <a:latin typeface="Arial" charset="0"/>
                <a:cs typeface="Arial" charset="0"/>
              </a:rPr>
              <a:t>and Colleen Halvorson, Manager of Technology Support Services </a:t>
            </a:r>
            <a:endParaRPr lang="en-US" sz="4900" dirty="0">
              <a:latin typeface="Arial" charset="0"/>
              <a:cs typeface="Arial" charset="0"/>
            </a:endParaRP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1322840" y="6351038"/>
            <a:ext cx="2895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dirty="0" smtClean="0"/>
              <a:t>April 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, </a:t>
            </a:r>
            <a:r>
              <a:rPr lang="en-US" sz="1600" dirty="0"/>
              <a:t>2016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3" tooltip="Southeast Seattle Education Coalition"/>
              </a:rPr>
              <a:t>  </a:t>
            </a:r>
            <a:r>
              <a:rPr kumimoji="0" lang="en-US" altLang="en-US" sz="4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 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                                                                                  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249BBC"/>
                </a:solidFill>
                <a:effectLst/>
                <a:latin typeface="inherit"/>
              </a:rPr>
              <a:t>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outh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249BBC"/>
                </a:solidFill>
                <a:effectLst/>
                <a:latin typeface="inherit"/>
              </a:rPr>
              <a:t>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ast 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249BBC"/>
                </a:solidFill>
                <a:effectLst/>
                <a:latin typeface="inherit"/>
              </a:rPr>
              <a:t>S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eattle </a:t>
            </a:r>
            <a:r>
              <a:rPr kumimoji="0" lang="en-US" altLang="en-US" sz="900" b="0" i="1" u="none" strike="noStrike" cap="none" normalizeH="0" baseline="0" smtClean="0">
                <a:ln>
                  <a:noFill/>
                </a:ln>
                <a:solidFill>
                  <a:srgbClr val="249BBC"/>
                </a:solidFill>
                <a:effectLst/>
                <a:latin typeface="inherit"/>
              </a:rPr>
              <a:t>E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ducation 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CA2935"/>
                </a:solidFill>
                <a:effectLst/>
                <a:latin typeface="inherit"/>
              </a:rPr>
              <a:t>C</a:t>
            </a: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oalition</a:t>
            </a: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inherit"/>
            </a:endParaRPr>
          </a:p>
        </p:txBody>
      </p:sp>
      <p:pic>
        <p:nvPicPr>
          <p:cNvPr id="1026" name="Picture 2" descr="Southeast Seattle Education Coalition">
            <a:hlinkClick r:id="rId3" tooltip="Southeast Seattle Education Coali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9" y="5244094"/>
            <a:ext cx="3975943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7227" y="5981706"/>
            <a:ext cx="198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2016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4987" y="871906"/>
            <a:ext cx="10394302" cy="575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Topic: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SPS’s Technology Vision for Teaching &amp; Learning: Creating Equity Throughout the District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Question: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can the Department of Technology Services do to provide equitable access to technology, and ultimately equitable access to a quality learning experience, for all students across SPS and in the Southeast Region?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THE COMMON VISION: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Teaching &amp; Learning Technology Vision Summit and Town Hall Meetings (Quick Overview)										10 minutes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Teaching &amp; Learning Technology Vision:  </a:t>
            </a:r>
            <a:r>
              <a:rPr lang="en-US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Day in the Life of a 21</a:t>
            </a:r>
            <a:r>
              <a:rPr lang="en-US" i="1" u="sng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SPS Student (Video &amp; Discussion)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10 minutes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&amp; DISCUSSION						10 minutes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ACTIVITY						20 minutes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SESEC Vision for Technology in T&amp;L?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DoTS help make the SESEC Vision a Reality?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WRAP-UP and NEXT STEPS						10 minutes 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40242" y="6121282"/>
            <a:ext cx="2133600" cy="365125"/>
          </a:xfrm>
        </p:spPr>
        <p:txBody>
          <a:bodyPr/>
          <a:lstStyle/>
          <a:p>
            <a:pPr>
              <a:defRPr/>
            </a:pPr>
            <a:fld id="{D8FF7391-6D79-480A-95E6-E95966E9363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1" y="345725"/>
            <a:ext cx="4064903" cy="228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08" y="347170"/>
            <a:ext cx="2810933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61" y="307401"/>
            <a:ext cx="3965378" cy="223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0" y="4147281"/>
            <a:ext cx="2792262" cy="150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397651" y="5968484"/>
            <a:ext cx="7506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Scenes from the 2015 </a:t>
            </a:r>
            <a:r>
              <a:rPr lang="en-US" sz="2000" b="1" i="1" dirty="0"/>
              <a:t>Teaching &amp; Learning Technology Vision Summit</a:t>
            </a:r>
          </a:p>
          <a:p>
            <a:pPr algn="ctr"/>
            <a:r>
              <a:rPr lang="en-US" sz="1200" i="1" dirty="0"/>
              <a:t>(120 Students, Parents, Teachers, Principals, District Leaders, Community Partners, and </a:t>
            </a:r>
          </a:p>
          <a:p>
            <a:pPr algn="ctr"/>
            <a:r>
              <a:rPr lang="en-US" sz="1200" i="1" dirty="0"/>
              <a:t>Educational Technology Partners)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2834" y="2603065"/>
            <a:ext cx="174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Hosted at Cleveland 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6937" y="5597021"/>
            <a:ext cx="2645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Student presents </a:t>
            </a:r>
            <a:r>
              <a:rPr lang="en-US" sz="1200" b="1" i="1" dirty="0" smtClean="0"/>
              <a:t>to Summit </a:t>
            </a:r>
            <a:r>
              <a:rPr lang="en-US" sz="1200" b="1" i="1" dirty="0"/>
              <a:t>attendees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30181" y="2537926"/>
            <a:ext cx="379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Table 4 ,with HS </a:t>
            </a:r>
            <a:r>
              <a:rPr lang="en-US" sz="1200" b="1" i="1" dirty="0" smtClean="0"/>
              <a:t>student, develops </a:t>
            </a:r>
            <a:r>
              <a:rPr lang="en-US" sz="1200" b="1" i="1" dirty="0"/>
              <a:t>one of their </a:t>
            </a:r>
            <a:r>
              <a:rPr lang="en-US" sz="1200" b="1" i="1" dirty="0" smtClean="0"/>
              <a:t>“Day </a:t>
            </a:r>
            <a:r>
              <a:rPr lang="en-US" sz="1200" b="1" i="1" dirty="0"/>
              <a:t>In</a:t>
            </a:r>
          </a:p>
          <a:p>
            <a:r>
              <a:rPr lang="en-US" sz="1200" b="1" i="1" dirty="0"/>
              <a:t>The </a:t>
            </a:r>
            <a:r>
              <a:rPr lang="en-US" sz="1200" b="1" i="1" dirty="0" smtClean="0"/>
              <a:t>Life” </a:t>
            </a:r>
            <a:r>
              <a:rPr lang="en-US" sz="1200" b="1" i="1" dirty="0"/>
              <a:t>sketches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8133" y="1908491"/>
            <a:ext cx="252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Table 8, with 5</a:t>
            </a:r>
            <a:r>
              <a:rPr lang="en-US" sz="1200" b="1" i="1" baseline="30000" dirty="0"/>
              <a:t>th</a:t>
            </a:r>
            <a:r>
              <a:rPr lang="en-US" sz="1200" b="1" i="1" dirty="0"/>
              <a:t> </a:t>
            </a:r>
            <a:r>
              <a:rPr lang="en-US" sz="1200" b="1" i="1" dirty="0" smtClean="0"/>
              <a:t>grade student</a:t>
            </a:r>
            <a:r>
              <a:rPr lang="en-US" sz="1200" b="1" i="1" dirty="0"/>
              <a:t>, develops </a:t>
            </a:r>
            <a:r>
              <a:rPr lang="en-US" sz="1200" b="1" i="1" dirty="0" smtClean="0"/>
              <a:t>one of </a:t>
            </a:r>
            <a:r>
              <a:rPr lang="en-US" sz="1200" b="1" i="1" dirty="0"/>
              <a:t>their 3 sketches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1" y="3127896"/>
            <a:ext cx="3970308" cy="223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79" y="2516095"/>
            <a:ext cx="2774648" cy="156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0" y="3051438"/>
            <a:ext cx="3873203" cy="217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830181" y="5194551"/>
            <a:ext cx="379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Table </a:t>
            </a:r>
            <a:r>
              <a:rPr lang="en-US" sz="1200" b="1" i="1" dirty="0" smtClean="0"/>
              <a:t>12 discusses options for </a:t>
            </a:r>
            <a:r>
              <a:rPr lang="en-US" sz="1200" b="1" i="1" dirty="0"/>
              <a:t>one of their </a:t>
            </a:r>
            <a:r>
              <a:rPr lang="en-US" sz="1200" b="1" i="1" dirty="0" smtClean="0"/>
              <a:t>“Day In The Life” </a:t>
            </a:r>
            <a:r>
              <a:rPr lang="en-US" sz="1200" b="1" i="1" dirty="0"/>
              <a:t>sketches</a:t>
            </a:r>
          </a:p>
        </p:txBody>
      </p:sp>
    </p:spTree>
    <p:extLst>
      <p:ext uri="{BB962C8B-B14F-4D97-AF65-F5344CB8AC3E}">
        <p14:creationId xmlns:p14="http://schemas.microsoft.com/office/powerpoint/2010/main" val="25130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169"/>
          </a:xfrm>
        </p:spPr>
        <p:txBody>
          <a:bodyPr/>
          <a:lstStyle/>
          <a:p>
            <a:pPr algn="ctr"/>
            <a:r>
              <a:rPr lang="en-US" b="1" i="1" dirty="0" smtClean="0"/>
              <a:t>District-Wide “Town Hall Meetings”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4" y="1278294"/>
            <a:ext cx="3871168" cy="21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5" y="3977964"/>
            <a:ext cx="3871168" cy="21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78" y="1278294"/>
            <a:ext cx="3871168" cy="21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611" y="1278294"/>
            <a:ext cx="3242324" cy="21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02744" y="3439896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Northeast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8001" y="6097982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5830" y="6097982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Northwest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09835" y="3462390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Southwest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26312" y="3439896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Southeast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27" y="3977964"/>
            <a:ext cx="3871168" cy="2177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3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8" y="282695"/>
            <a:ext cx="10515600" cy="885177"/>
          </a:xfrm>
        </p:spPr>
        <p:txBody>
          <a:bodyPr/>
          <a:lstStyle/>
          <a:p>
            <a:pPr algn="ctr"/>
            <a:r>
              <a:rPr lang="en-US" b="1" i="1" dirty="0" smtClean="0"/>
              <a:t>The Vision as a Video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378890" y="839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747" y="1651518"/>
            <a:ext cx="26778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available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Somali</a:t>
            </a:r>
            <a:r>
              <a:rPr lang="en-US" sz="1600" dirty="0" smtClean="0"/>
              <a:t>  (in final QA)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Soon: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Chinese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Vietnamese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Possible Languages: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Tagalog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Amharic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Tigrigna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Oromo</a:t>
            </a:r>
          </a:p>
          <a:p>
            <a:endParaRPr lang="en-US" dirty="0"/>
          </a:p>
        </p:txBody>
      </p:sp>
      <p:pic>
        <p:nvPicPr>
          <p:cNvPr id="2051" name="Picture 3" descr="Cloud that has the word collaboration inside 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42" y="1752600"/>
            <a:ext cx="1873719" cy="9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ud that has the word communication inside 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08" y="1724932"/>
            <a:ext cx="1963596" cy="9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oud that has the word connectivity inside 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9" y="1785108"/>
            <a:ext cx="1830492" cy="8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NEZHxNqhHM">
            <a:hlinkClick r:id="rId7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038600" y="2782059"/>
            <a:ext cx="6819900" cy="3836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29700" y="2301768"/>
            <a:ext cx="23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 and much more!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2016-17 Computer Deployments (Southeast)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28987"/>
              </p:ext>
            </p:extLst>
          </p:nvPr>
        </p:nvGraphicFramePr>
        <p:xfrm>
          <a:off x="568325" y="1781969"/>
          <a:ext cx="5359400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403">
                  <a:extLst>
                    <a:ext uri="{9D8B030D-6E8A-4147-A177-3AD203B41FA5}">
                      <a16:colId xmlns:a16="http://schemas.microsoft.com/office/drawing/2014/main" val="46548126"/>
                    </a:ext>
                  </a:extLst>
                </a:gridCol>
                <a:gridCol w="1361269">
                  <a:extLst>
                    <a:ext uri="{9D8B030D-6E8A-4147-A177-3AD203B41FA5}">
                      <a16:colId xmlns:a16="http://schemas.microsoft.com/office/drawing/2014/main" val="670327398"/>
                    </a:ext>
                  </a:extLst>
                </a:gridCol>
                <a:gridCol w="2652728">
                  <a:extLst>
                    <a:ext uri="{9D8B030D-6E8A-4147-A177-3AD203B41FA5}">
                      <a16:colId xmlns:a16="http://schemas.microsoft.com/office/drawing/2014/main" val="3103529178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Phase 1 Schools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Allocation - # Devices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Tech Choices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0760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Aki Kurose 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5 Dell Desktops, 51 Latitude Laptops, 1 Aver Cart, 1 iPad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54248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Cleveland High School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</a:rPr>
                        <a:t>250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</a:rPr>
                        <a:t>1 to 1 STEM Program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58211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Dearborn Park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Current at-standard computer inventory exceeds 2.7:1 ratio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94235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Dunlap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Current at-standard computer inventory exceeds 2.7:1 ratio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2161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Hawthorne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75 Dell Desktops, 2 Latitudes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9715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Interagency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150 Dell Desktops, 23 Latitudes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38351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Kimball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19 iMacs, 60 Latitudes, 86 iPads, 3 iPad Carts, 2 Aver Carts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5058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Maple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Current at-standard computer inventory exceeds 2.7:1 ratio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271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MLK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37 Dell Desktops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247582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South Lake High School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14 Dell Desktops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076006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89852"/>
              </p:ext>
            </p:extLst>
          </p:nvPr>
        </p:nvGraphicFramePr>
        <p:xfrm>
          <a:off x="6292850" y="1781969"/>
          <a:ext cx="5359400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403">
                  <a:extLst>
                    <a:ext uri="{9D8B030D-6E8A-4147-A177-3AD203B41FA5}">
                      <a16:colId xmlns:a16="http://schemas.microsoft.com/office/drawing/2014/main" val="30173273"/>
                    </a:ext>
                  </a:extLst>
                </a:gridCol>
                <a:gridCol w="1361269">
                  <a:extLst>
                    <a:ext uri="{9D8B030D-6E8A-4147-A177-3AD203B41FA5}">
                      <a16:colId xmlns:a16="http://schemas.microsoft.com/office/drawing/2014/main" val="103853623"/>
                    </a:ext>
                  </a:extLst>
                </a:gridCol>
                <a:gridCol w="2652728">
                  <a:extLst>
                    <a:ext uri="{9D8B030D-6E8A-4147-A177-3AD203B41FA5}">
                      <a16:colId xmlns:a16="http://schemas.microsoft.com/office/drawing/2014/main" val="416357822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Phase 2 Schools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Allocation - # Devices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Tech Choices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67717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Emerson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Current at-standard computer inventory exceeds 2.7:1 ratio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2244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Beacon Hill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13033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Graham Hill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N/A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Current at-standard computer inventory exceeds 2.7:1 ratio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591280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Mercer MS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 Dell Desktops, 3 Mini-to-VGA Adapters, 3 SuperDrives, 3 macBook Pros, 222 Latitudes, 1 Bretford 16 Cart, 6 Aver 40 Carts, 31 iPads, 32 iPad Keyboards, 1 iPad Cart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93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Orca K-8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661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OLD Van Asselt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TBD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3944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Rainier Beach High School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15 Dell Desktops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88480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Rainier View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TBD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006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South Shore K-8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TBD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16138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Van Asselt @ AAA Elementary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3 Dell Desktops, 30 Latitudes, 1 Aver Cart, 16 iPads, 4 iPad Keyboards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339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Wing Luke Elementary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/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Computer Deployments (Southeast)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3180"/>
              </p:ext>
            </p:extLst>
          </p:nvPr>
        </p:nvGraphicFramePr>
        <p:xfrm>
          <a:off x="1171577" y="1581150"/>
          <a:ext cx="10182221" cy="4632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775">
                  <a:extLst>
                    <a:ext uri="{9D8B030D-6E8A-4147-A177-3AD203B41FA5}">
                      <a16:colId xmlns:a16="http://schemas.microsoft.com/office/drawing/2014/main" val="1399980273"/>
                    </a:ext>
                  </a:extLst>
                </a:gridCol>
                <a:gridCol w="781657">
                  <a:extLst>
                    <a:ext uri="{9D8B030D-6E8A-4147-A177-3AD203B41FA5}">
                      <a16:colId xmlns:a16="http://schemas.microsoft.com/office/drawing/2014/main" val="1113591574"/>
                    </a:ext>
                  </a:extLst>
                </a:gridCol>
                <a:gridCol w="1703929">
                  <a:extLst>
                    <a:ext uri="{9D8B030D-6E8A-4147-A177-3AD203B41FA5}">
                      <a16:colId xmlns:a16="http://schemas.microsoft.com/office/drawing/2014/main" val="94574729"/>
                    </a:ext>
                  </a:extLst>
                </a:gridCol>
                <a:gridCol w="1476463">
                  <a:extLst>
                    <a:ext uri="{9D8B030D-6E8A-4147-A177-3AD203B41FA5}">
                      <a16:colId xmlns:a16="http://schemas.microsoft.com/office/drawing/2014/main" val="3806840457"/>
                    </a:ext>
                  </a:extLst>
                </a:gridCol>
                <a:gridCol w="1455784">
                  <a:extLst>
                    <a:ext uri="{9D8B030D-6E8A-4147-A177-3AD203B41FA5}">
                      <a16:colId xmlns:a16="http://schemas.microsoft.com/office/drawing/2014/main" val="2195861224"/>
                    </a:ext>
                  </a:extLst>
                </a:gridCol>
                <a:gridCol w="1389613">
                  <a:extLst>
                    <a:ext uri="{9D8B030D-6E8A-4147-A177-3AD203B41FA5}">
                      <a16:colId xmlns:a16="http://schemas.microsoft.com/office/drawing/2014/main" val="291316910"/>
                    </a:ext>
                  </a:extLst>
                </a:gridCol>
              </a:tblGrid>
              <a:tr h="79161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Southeast School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Approximate number of classes </a:t>
                      </a:r>
                      <a:r>
                        <a:rPr lang="en-US" sz="1200" b="1" u="none" strike="noStrike" dirty="0" smtClean="0">
                          <a:effectLst/>
                        </a:rPr>
                        <a:t>taking SBAC </a:t>
                      </a:r>
                      <a:r>
                        <a:rPr lang="en-US" sz="1200" b="1" u="none" strike="noStrike" dirty="0">
                          <a:effectLst/>
                        </a:rPr>
                        <a:t>in 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Number of testing locations (labs+ mobile)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Carts added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Computers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Added</a:t>
                      </a:r>
                    </a:p>
                    <a:p>
                      <a:pPr algn="l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(32/cart)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7270190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Aki Kurose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852074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Beacon Hill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3766075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Cleveland High School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7103511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Dearborn Park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9052992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Dunlap Elementary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6219508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Emerson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449949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Graham Hill 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7637376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Hawthorne Elementary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1956748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Interagency Academy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9717937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Kimball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5354381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Maple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3850990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Martin Luther King, Jr.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501880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Mercer Middle School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1347385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394991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Rainier Beach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8213421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Rainier View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5098170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Lake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2660621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Shore K-8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8107538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Van Asselt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5900378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Wing Luke Elementary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9452185"/>
                  </a:ext>
                </a:extLst>
              </a:tr>
              <a:tr h="168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894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7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4987" y="871906"/>
            <a:ext cx="10394302" cy="575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Topic: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SPS’s Technology Vision for Teaching &amp; Learning: Creating Equity Throughout the District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 Question: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can the Department of Technology Services do to provide equitable access to technology, and ultimately equitable access to a quality learning experience, for all students across SPS and in the Southeast Region?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THE COMMON VISION: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Teaching &amp; Learning Technology Vision Summit and Town Hall Meetings (Quick Overview)										10 minutes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Teaching &amp; Learning Technology Vision:  </a:t>
            </a:r>
            <a:r>
              <a:rPr lang="en-US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Day in the Life of a 21</a:t>
            </a:r>
            <a:r>
              <a:rPr lang="en-US" i="1" u="sng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SPS Student (Video &amp; Discussion)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10 minutes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&amp; DISCUSSION						10 minutes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ACTIVITY						20 minutes</a:t>
            </a:r>
            <a:endParaRPr lang="en-US" sz="1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SESEC Vision for Technology in T&amp;L?</a:t>
            </a:r>
            <a:endParaRPr lang="en-US" sz="1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DoTS help make the SESEC Vision a Reality?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WRAP-UP and NEXT STEPS						10 minutes  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629</Words>
  <Application>Microsoft Office PowerPoint</Application>
  <PresentationFormat>Widescreen</PresentationFormat>
  <Paragraphs>276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inherit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District-Wide “Town Hall Meetings”</vt:lpstr>
      <vt:lpstr>The Vision as a Video</vt:lpstr>
      <vt:lpstr>2016-17 Computer Deployments (Southeast)</vt:lpstr>
      <vt:lpstr>2015 Computer Deployments (Southeast)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Rahm, Carmen A</dc:creator>
  <cp:lastModifiedBy>Rahm, Carmen A</cp:lastModifiedBy>
  <cp:revision>9</cp:revision>
  <dcterms:created xsi:type="dcterms:W3CDTF">2016-04-21T14:49:38Z</dcterms:created>
  <dcterms:modified xsi:type="dcterms:W3CDTF">2016-04-22T03:40:23Z</dcterms:modified>
</cp:coreProperties>
</file>