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6" r:id="rId4"/>
    <p:sldId id="258" r:id="rId5"/>
    <p:sldId id="259" r:id="rId6"/>
    <p:sldId id="268" r:id="rId7"/>
    <p:sldId id="261" r:id="rId8"/>
    <p:sldId id="264" r:id="rId9"/>
    <p:sldId id="262" r:id="rId10"/>
    <p:sldId id="263" r:id="rId11"/>
    <p:sldId id="265" r:id="rId12"/>
    <p:sldId id="271" r:id="rId13"/>
    <p:sldId id="269" r:id="rId14"/>
    <p:sldId id="260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FF1179-49E9-4E36-A5E6-253AF1D8F571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</dgm:pt>
    <dgm:pt modelId="{6F238454-4512-4281-9BFF-9DC58CE091FE}">
      <dgm:prSet phldrT="[Text]" custT="1"/>
      <dgm:spPr/>
      <dgm:t>
        <a:bodyPr/>
        <a:lstStyle/>
        <a:p>
          <a:r>
            <a:rPr lang="en-US" altLang="en-US" sz="2300" dirty="0">
              <a:latin typeface="Calibri" panose="020F0502020204030204" pitchFamily="34" charset="0"/>
            </a:rPr>
            <a:t>30% pass </a:t>
          </a:r>
        </a:p>
        <a:p>
          <a:r>
            <a:rPr lang="en-US" altLang="en-US" sz="2400" dirty="0">
              <a:latin typeface="Calibri" panose="020F0502020204030204" pitchFamily="34" charset="0"/>
            </a:rPr>
            <a:t>4</a:t>
          </a:r>
          <a:r>
            <a:rPr lang="en-US" altLang="en-US" sz="2400" baseline="30000" dirty="0">
              <a:latin typeface="Calibri" panose="020F0502020204030204" pitchFamily="34" charset="0"/>
            </a:rPr>
            <a:t>th</a:t>
          </a:r>
          <a:r>
            <a:rPr lang="en-US" altLang="en-US" sz="2400" dirty="0">
              <a:latin typeface="Calibri" panose="020F0502020204030204" pitchFamily="34" charset="0"/>
            </a:rPr>
            <a:t> grade math </a:t>
          </a:r>
          <a:endParaRPr lang="en-US" sz="2400" dirty="0">
            <a:latin typeface="Calibri" panose="020F0502020204030204" pitchFamily="34" charset="0"/>
          </a:endParaRPr>
        </a:p>
      </dgm:t>
    </dgm:pt>
    <dgm:pt modelId="{84345201-415C-4C16-AD47-A9FAAF5E0E20}" type="parTrans" cxnId="{010EFF6B-C742-4F7A-A84D-6807D9E7544A}">
      <dgm:prSet/>
      <dgm:spPr/>
      <dgm:t>
        <a:bodyPr/>
        <a:lstStyle/>
        <a:p>
          <a:endParaRPr lang="en-US"/>
        </a:p>
      </dgm:t>
    </dgm:pt>
    <dgm:pt modelId="{D4BE1D21-A0AF-450C-AF7A-01785C26268A}" type="sibTrans" cxnId="{010EFF6B-C742-4F7A-A84D-6807D9E7544A}">
      <dgm:prSet/>
      <dgm:spPr/>
      <dgm:t>
        <a:bodyPr/>
        <a:lstStyle/>
        <a:p>
          <a:endParaRPr lang="en-US"/>
        </a:p>
      </dgm:t>
    </dgm:pt>
    <dgm:pt modelId="{58EC6624-67FE-44D8-921C-07F4FA40A82B}">
      <dgm:prSet phldrT="[Text]"/>
      <dgm:spPr/>
      <dgm:t>
        <a:bodyPr/>
        <a:lstStyle/>
        <a:p>
          <a:r>
            <a:rPr lang="en-US" altLang="en-US" dirty="0">
              <a:latin typeface="Calibri" panose="020F0502020204030204" pitchFamily="34" charset="0"/>
            </a:rPr>
            <a:t>43% do not graduate on time</a:t>
          </a:r>
          <a:endParaRPr lang="en-US" dirty="0">
            <a:latin typeface="Calibri" panose="020F0502020204030204" pitchFamily="34" charset="0"/>
          </a:endParaRPr>
        </a:p>
      </dgm:t>
    </dgm:pt>
    <dgm:pt modelId="{39D33A2D-E04E-4A74-8E2F-2C1271270735}" type="parTrans" cxnId="{21A3267F-A723-4B97-A593-2B09643546DC}">
      <dgm:prSet/>
      <dgm:spPr/>
      <dgm:t>
        <a:bodyPr/>
        <a:lstStyle/>
        <a:p>
          <a:endParaRPr lang="en-US"/>
        </a:p>
      </dgm:t>
    </dgm:pt>
    <dgm:pt modelId="{86BA189E-F20B-44B0-9374-7D6104BC2C3E}" type="sibTrans" cxnId="{21A3267F-A723-4B97-A593-2B09643546DC}">
      <dgm:prSet/>
      <dgm:spPr/>
      <dgm:t>
        <a:bodyPr/>
        <a:lstStyle/>
        <a:p>
          <a:endParaRPr lang="en-US"/>
        </a:p>
      </dgm:t>
    </dgm:pt>
    <dgm:pt modelId="{F00C412C-02F1-4BDA-9B61-27239B0064BF}">
      <dgm:prSet phldrT="[Text]" custT="1"/>
      <dgm:spPr/>
      <dgm:t>
        <a:bodyPr/>
        <a:lstStyle/>
        <a:p>
          <a:r>
            <a:rPr lang="en-US" altLang="en-US" sz="2400" dirty="0">
              <a:latin typeface="Calibri" panose="020F0502020204030204" pitchFamily="34" charset="0"/>
            </a:rPr>
            <a:t>Median income $25,700 </a:t>
          </a:r>
        </a:p>
        <a:p>
          <a:r>
            <a:rPr lang="en-US" altLang="en-US" sz="900" dirty="0">
              <a:latin typeface="Calibri" panose="020F0502020204030204" pitchFamily="34" charset="0"/>
            </a:rPr>
            <a:t>*</a:t>
          </a:r>
          <a:r>
            <a:rPr lang="en-US" altLang="en-US" sz="800" dirty="0">
              <a:latin typeface="Calibri" panose="020F0502020204030204" pitchFamily="34" charset="0"/>
            </a:rPr>
            <a:t>compared to all of Seattle at $70,200</a:t>
          </a:r>
          <a:endParaRPr lang="en-US" sz="800" dirty="0">
            <a:latin typeface="Calibri" panose="020F0502020204030204" pitchFamily="34" charset="0"/>
          </a:endParaRPr>
        </a:p>
      </dgm:t>
    </dgm:pt>
    <dgm:pt modelId="{21EF6EF1-4541-4333-8DC2-7AF89004A451}" type="parTrans" cxnId="{4B0D6CA6-CC4A-4F38-ABA9-74A8EEBEC918}">
      <dgm:prSet/>
      <dgm:spPr/>
      <dgm:t>
        <a:bodyPr/>
        <a:lstStyle/>
        <a:p>
          <a:endParaRPr lang="en-US"/>
        </a:p>
      </dgm:t>
    </dgm:pt>
    <dgm:pt modelId="{9F9E5D87-71B7-49A0-AA17-F84680D40446}" type="sibTrans" cxnId="{4B0D6CA6-CC4A-4F38-ABA9-74A8EEBEC918}">
      <dgm:prSet/>
      <dgm:spPr/>
      <dgm:t>
        <a:bodyPr/>
        <a:lstStyle/>
        <a:p>
          <a:endParaRPr lang="en-US"/>
        </a:p>
      </dgm:t>
    </dgm:pt>
    <dgm:pt modelId="{FC615EEE-4FC9-44F6-8C7F-97B24D302C9B}">
      <dgm:prSet phldrT="[Text]"/>
      <dgm:spPr/>
      <dgm:t>
        <a:bodyPr/>
        <a:lstStyle/>
        <a:p>
          <a:r>
            <a:rPr lang="en-US" altLang="en-US" dirty="0">
              <a:latin typeface="Calibri" panose="020F0502020204030204" pitchFamily="34" charset="0"/>
            </a:rPr>
            <a:t>39% enter kindergarten ready </a:t>
          </a:r>
          <a:endParaRPr lang="en-US" dirty="0">
            <a:latin typeface="Calibri" panose="020F0502020204030204" pitchFamily="34" charset="0"/>
          </a:endParaRPr>
        </a:p>
      </dgm:t>
    </dgm:pt>
    <dgm:pt modelId="{D387F313-55F6-461F-AF20-BD1970BF4129}" type="parTrans" cxnId="{D160C152-9AEC-40B1-A1DE-25A7350CF47C}">
      <dgm:prSet/>
      <dgm:spPr/>
      <dgm:t>
        <a:bodyPr/>
        <a:lstStyle/>
        <a:p>
          <a:endParaRPr lang="en-US"/>
        </a:p>
      </dgm:t>
    </dgm:pt>
    <dgm:pt modelId="{DBE54478-9139-4C07-9814-520E9EFC0606}" type="sibTrans" cxnId="{D160C152-9AEC-40B1-A1DE-25A7350CF47C}">
      <dgm:prSet/>
      <dgm:spPr/>
      <dgm:t>
        <a:bodyPr/>
        <a:lstStyle/>
        <a:p>
          <a:endParaRPr lang="en-US"/>
        </a:p>
      </dgm:t>
    </dgm:pt>
    <dgm:pt modelId="{1ECA2852-F488-4BAA-81FE-4623A82F8277}">
      <dgm:prSet phldrT="[Text]" custT="1"/>
      <dgm:spPr/>
      <dgm:t>
        <a:bodyPr/>
        <a:lstStyle/>
        <a:p>
          <a:r>
            <a:rPr lang="en-US" altLang="en-US" sz="2400" dirty="0">
              <a:latin typeface="Calibri" panose="020F0502020204030204" pitchFamily="34" charset="0"/>
            </a:rPr>
            <a:t>Less than 35% pass </a:t>
          </a:r>
        </a:p>
        <a:p>
          <a:r>
            <a:rPr lang="en-US" altLang="en-US" sz="2400" dirty="0">
              <a:latin typeface="Calibri" panose="020F0502020204030204" pitchFamily="34" charset="0"/>
            </a:rPr>
            <a:t>7</a:t>
          </a:r>
          <a:r>
            <a:rPr lang="en-US" altLang="en-US" sz="2400" baseline="30000" dirty="0">
              <a:latin typeface="Calibri" panose="020F0502020204030204" pitchFamily="34" charset="0"/>
            </a:rPr>
            <a:t>th</a:t>
          </a:r>
          <a:r>
            <a:rPr lang="en-US" altLang="en-US" sz="2400" dirty="0">
              <a:latin typeface="Calibri" panose="020F0502020204030204" pitchFamily="34" charset="0"/>
            </a:rPr>
            <a:t> grade reading</a:t>
          </a:r>
          <a:endParaRPr lang="en-US" sz="2400" dirty="0">
            <a:latin typeface="Calibri" panose="020F0502020204030204" pitchFamily="34" charset="0"/>
          </a:endParaRPr>
        </a:p>
      </dgm:t>
    </dgm:pt>
    <dgm:pt modelId="{9D365210-6D25-4A32-BEDC-A6E43FEE52B0}" type="parTrans" cxnId="{A5C8BAA3-C805-40AD-AA49-7E79552E00BC}">
      <dgm:prSet/>
      <dgm:spPr/>
      <dgm:t>
        <a:bodyPr/>
        <a:lstStyle/>
        <a:p>
          <a:endParaRPr lang="en-US"/>
        </a:p>
      </dgm:t>
    </dgm:pt>
    <dgm:pt modelId="{615FB34F-A136-40F4-8FD7-AFD247ED2CBA}" type="sibTrans" cxnId="{A5C8BAA3-C805-40AD-AA49-7E79552E00BC}">
      <dgm:prSet/>
      <dgm:spPr/>
      <dgm:t>
        <a:bodyPr/>
        <a:lstStyle/>
        <a:p>
          <a:endParaRPr lang="en-US"/>
        </a:p>
      </dgm:t>
    </dgm:pt>
    <dgm:pt modelId="{CF2BBE42-4921-493D-AFA9-7F768D1F2EBE}" type="pres">
      <dgm:prSet presAssocID="{C8FF1179-49E9-4E36-A5E6-253AF1D8F571}" presName="CompostProcess" presStyleCnt="0">
        <dgm:presLayoutVars>
          <dgm:dir/>
          <dgm:resizeHandles val="exact"/>
        </dgm:presLayoutVars>
      </dgm:prSet>
      <dgm:spPr/>
    </dgm:pt>
    <dgm:pt modelId="{C11F5D7F-21CB-4146-90CE-E46011910E81}" type="pres">
      <dgm:prSet presAssocID="{C8FF1179-49E9-4E36-A5E6-253AF1D8F571}" presName="arrow" presStyleLbl="bgShp" presStyleIdx="0" presStyleCnt="1"/>
      <dgm:spPr/>
    </dgm:pt>
    <dgm:pt modelId="{34D2C686-8ABE-4C30-8D25-9B926C20DD7A}" type="pres">
      <dgm:prSet presAssocID="{C8FF1179-49E9-4E36-A5E6-253AF1D8F571}" presName="linearProcess" presStyleCnt="0"/>
      <dgm:spPr/>
    </dgm:pt>
    <dgm:pt modelId="{1025B0F8-2B2B-43A5-B32D-D53E5FDA9CDF}" type="pres">
      <dgm:prSet presAssocID="{FC615EEE-4FC9-44F6-8C7F-97B24D302C9B}" presName="textNode" presStyleLbl="node1" presStyleIdx="0" presStyleCnt="5">
        <dgm:presLayoutVars>
          <dgm:bulletEnabled val="1"/>
        </dgm:presLayoutVars>
      </dgm:prSet>
      <dgm:spPr/>
    </dgm:pt>
    <dgm:pt modelId="{4BD54C1C-0224-43D6-B355-8735E5677F9D}" type="pres">
      <dgm:prSet presAssocID="{DBE54478-9139-4C07-9814-520E9EFC0606}" presName="sibTrans" presStyleCnt="0"/>
      <dgm:spPr/>
    </dgm:pt>
    <dgm:pt modelId="{A2601CD1-BBA5-4F72-A63E-E0078033B6A4}" type="pres">
      <dgm:prSet presAssocID="{6F238454-4512-4281-9BFF-9DC58CE091FE}" presName="textNode" presStyleLbl="node1" presStyleIdx="1" presStyleCnt="5">
        <dgm:presLayoutVars>
          <dgm:bulletEnabled val="1"/>
        </dgm:presLayoutVars>
      </dgm:prSet>
      <dgm:spPr/>
    </dgm:pt>
    <dgm:pt modelId="{5FCD3F4D-6B25-4865-9E18-B813A066A8C4}" type="pres">
      <dgm:prSet presAssocID="{D4BE1D21-A0AF-450C-AF7A-01785C26268A}" presName="sibTrans" presStyleCnt="0"/>
      <dgm:spPr/>
    </dgm:pt>
    <dgm:pt modelId="{40EAB0E4-AD15-4928-BA89-A30E4813771B}" type="pres">
      <dgm:prSet presAssocID="{1ECA2852-F488-4BAA-81FE-4623A82F8277}" presName="textNode" presStyleLbl="node1" presStyleIdx="2" presStyleCnt="5">
        <dgm:presLayoutVars>
          <dgm:bulletEnabled val="1"/>
        </dgm:presLayoutVars>
      </dgm:prSet>
      <dgm:spPr/>
    </dgm:pt>
    <dgm:pt modelId="{A991F1BD-0866-4D97-86E5-CF0606100154}" type="pres">
      <dgm:prSet presAssocID="{615FB34F-A136-40F4-8FD7-AFD247ED2CBA}" presName="sibTrans" presStyleCnt="0"/>
      <dgm:spPr/>
    </dgm:pt>
    <dgm:pt modelId="{30EA7EC7-3584-40B2-9665-28A9C5FE005B}" type="pres">
      <dgm:prSet presAssocID="{58EC6624-67FE-44D8-921C-07F4FA40A82B}" presName="textNode" presStyleLbl="node1" presStyleIdx="3" presStyleCnt="5">
        <dgm:presLayoutVars>
          <dgm:bulletEnabled val="1"/>
        </dgm:presLayoutVars>
      </dgm:prSet>
      <dgm:spPr/>
    </dgm:pt>
    <dgm:pt modelId="{9E06812A-2D17-4F97-BBF0-0A96CD7910A2}" type="pres">
      <dgm:prSet presAssocID="{86BA189E-F20B-44B0-9374-7D6104BC2C3E}" presName="sibTrans" presStyleCnt="0"/>
      <dgm:spPr/>
    </dgm:pt>
    <dgm:pt modelId="{94194A2C-7851-4CDA-A4B0-E38A22424FF0}" type="pres">
      <dgm:prSet presAssocID="{F00C412C-02F1-4BDA-9B61-27239B0064BF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5C8BAA3-C805-40AD-AA49-7E79552E00BC}" srcId="{C8FF1179-49E9-4E36-A5E6-253AF1D8F571}" destId="{1ECA2852-F488-4BAA-81FE-4623A82F8277}" srcOrd="2" destOrd="0" parTransId="{9D365210-6D25-4A32-BEDC-A6E43FEE52B0}" sibTransId="{615FB34F-A136-40F4-8FD7-AFD247ED2CBA}"/>
    <dgm:cxn modelId="{4B0D6CA6-CC4A-4F38-ABA9-74A8EEBEC918}" srcId="{C8FF1179-49E9-4E36-A5E6-253AF1D8F571}" destId="{F00C412C-02F1-4BDA-9B61-27239B0064BF}" srcOrd="4" destOrd="0" parTransId="{21EF6EF1-4541-4333-8DC2-7AF89004A451}" sibTransId="{9F9E5D87-71B7-49A0-AA17-F84680D40446}"/>
    <dgm:cxn modelId="{21A3267F-A723-4B97-A593-2B09643546DC}" srcId="{C8FF1179-49E9-4E36-A5E6-253AF1D8F571}" destId="{58EC6624-67FE-44D8-921C-07F4FA40A82B}" srcOrd="3" destOrd="0" parTransId="{39D33A2D-E04E-4A74-8E2F-2C1271270735}" sibTransId="{86BA189E-F20B-44B0-9374-7D6104BC2C3E}"/>
    <dgm:cxn modelId="{0A2FCEE6-7D3B-4D77-8D99-E847C9EA1B60}" type="presOf" srcId="{FC615EEE-4FC9-44F6-8C7F-97B24D302C9B}" destId="{1025B0F8-2B2B-43A5-B32D-D53E5FDA9CDF}" srcOrd="0" destOrd="0" presId="urn:microsoft.com/office/officeart/2005/8/layout/hProcess9"/>
    <dgm:cxn modelId="{C68B5006-9F6C-4829-81DC-86420AA1CED4}" type="presOf" srcId="{1ECA2852-F488-4BAA-81FE-4623A82F8277}" destId="{40EAB0E4-AD15-4928-BA89-A30E4813771B}" srcOrd="0" destOrd="0" presId="urn:microsoft.com/office/officeart/2005/8/layout/hProcess9"/>
    <dgm:cxn modelId="{6ED1FF15-BC64-4270-A2F2-CCF311A72FF1}" type="presOf" srcId="{F00C412C-02F1-4BDA-9B61-27239B0064BF}" destId="{94194A2C-7851-4CDA-A4B0-E38A22424FF0}" srcOrd="0" destOrd="0" presId="urn:microsoft.com/office/officeart/2005/8/layout/hProcess9"/>
    <dgm:cxn modelId="{E7F62AF6-06A3-41BB-8BF7-5A004F207DA6}" type="presOf" srcId="{C8FF1179-49E9-4E36-A5E6-253AF1D8F571}" destId="{CF2BBE42-4921-493D-AFA9-7F768D1F2EBE}" srcOrd="0" destOrd="0" presId="urn:microsoft.com/office/officeart/2005/8/layout/hProcess9"/>
    <dgm:cxn modelId="{010EFF6B-C742-4F7A-A84D-6807D9E7544A}" srcId="{C8FF1179-49E9-4E36-A5E6-253AF1D8F571}" destId="{6F238454-4512-4281-9BFF-9DC58CE091FE}" srcOrd="1" destOrd="0" parTransId="{84345201-415C-4C16-AD47-A9FAAF5E0E20}" sibTransId="{D4BE1D21-A0AF-450C-AF7A-01785C26268A}"/>
    <dgm:cxn modelId="{E3589C05-58F2-4DBB-91F3-AA1A3263B0B6}" type="presOf" srcId="{58EC6624-67FE-44D8-921C-07F4FA40A82B}" destId="{30EA7EC7-3584-40B2-9665-28A9C5FE005B}" srcOrd="0" destOrd="0" presId="urn:microsoft.com/office/officeart/2005/8/layout/hProcess9"/>
    <dgm:cxn modelId="{D160C152-9AEC-40B1-A1DE-25A7350CF47C}" srcId="{C8FF1179-49E9-4E36-A5E6-253AF1D8F571}" destId="{FC615EEE-4FC9-44F6-8C7F-97B24D302C9B}" srcOrd="0" destOrd="0" parTransId="{D387F313-55F6-461F-AF20-BD1970BF4129}" sibTransId="{DBE54478-9139-4C07-9814-520E9EFC0606}"/>
    <dgm:cxn modelId="{ED5BB75B-03EE-493C-8AE8-595D764FFD22}" type="presOf" srcId="{6F238454-4512-4281-9BFF-9DC58CE091FE}" destId="{A2601CD1-BBA5-4F72-A63E-E0078033B6A4}" srcOrd="0" destOrd="0" presId="urn:microsoft.com/office/officeart/2005/8/layout/hProcess9"/>
    <dgm:cxn modelId="{6171BC2D-A7F3-4B45-B968-508CC2303CA9}" type="presParOf" srcId="{CF2BBE42-4921-493D-AFA9-7F768D1F2EBE}" destId="{C11F5D7F-21CB-4146-90CE-E46011910E81}" srcOrd="0" destOrd="0" presId="urn:microsoft.com/office/officeart/2005/8/layout/hProcess9"/>
    <dgm:cxn modelId="{0B885411-D322-42FD-BF14-2DA3A6C0C5E6}" type="presParOf" srcId="{CF2BBE42-4921-493D-AFA9-7F768D1F2EBE}" destId="{34D2C686-8ABE-4C30-8D25-9B926C20DD7A}" srcOrd="1" destOrd="0" presId="urn:microsoft.com/office/officeart/2005/8/layout/hProcess9"/>
    <dgm:cxn modelId="{F521F6E8-2E27-4752-B778-361C4E2D6CEB}" type="presParOf" srcId="{34D2C686-8ABE-4C30-8D25-9B926C20DD7A}" destId="{1025B0F8-2B2B-43A5-B32D-D53E5FDA9CDF}" srcOrd="0" destOrd="0" presId="urn:microsoft.com/office/officeart/2005/8/layout/hProcess9"/>
    <dgm:cxn modelId="{785D535E-57B3-4C46-8CA1-0AC0ADADB582}" type="presParOf" srcId="{34D2C686-8ABE-4C30-8D25-9B926C20DD7A}" destId="{4BD54C1C-0224-43D6-B355-8735E5677F9D}" srcOrd="1" destOrd="0" presId="urn:microsoft.com/office/officeart/2005/8/layout/hProcess9"/>
    <dgm:cxn modelId="{D88E4CEB-8297-4422-99B9-81F845DA5978}" type="presParOf" srcId="{34D2C686-8ABE-4C30-8D25-9B926C20DD7A}" destId="{A2601CD1-BBA5-4F72-A63E-E0078033B6A4}" srcOrd="2" destOrd="0" presId="urn:microsoft.com/office/officeart/2005/8/layout/hProcess9"/>
    <dgm:cxn modelId="{9BBC21D9-2480-4B0E-862A-7B1D49ABD736}" type="presParOf" srcId="{34D2C686-8ABE-4C30-8D25-9B926C20DD7A}" destId="{5FCD3F4D-6B25-4865-9E18-B813A066A8C4}" srcOrd="3" destOrd="0" presId="urn:microsoft.com/office/officeart/2005/8/layout/hProcess9"/>
    <dgm:cxn modelId="{2D238762-E0FF-46C6-BBD5-57971B7BF856}" type="presParOf" srcId="{34D2C686-8ABE-4C30-8D25-9B926C20DD7A}" destId="{40EAB0E4-AD15-4928-BA89-A30E4813771B}" srcOrd="4" destOrd="0" presId="urn:microsoft.com/office/officeart/2005/8/layout/hProcess9"/>
    <dgm:cxn modelId="{738CC1D8-18DB-4530-B382-BC4CD700ECB8}" type="presParOf" srcId="{34D2C686-8ABE-4C30-8D25-9B926C20DD7A}" destId="{A991F1BD-0866-4D97-86E5-CF0606100154}" srcOrd="5" destOrd="0" presId="urn:microsoft.com/office/officeart/2005/8/layout/hProcess9"/>
    <dgm:cxn modelId="{DD5B8571-410A-451A-802C-637387467B36}" type="presParOf" srcId="{34D2C686-8ABE-4C30-8D25-9B926C20DD7A}" destId="{30EA7EC7-3584-40B2-9665-28A9C5FE005B}" srcOrd="6" destOrd="0" presId="urn:microsoft.com/office/officeart/2005/8/layout/hProcess9"/>
    <dgm:cxn modelId="{8A60498B-F664-4ACE-AA39-482856D2557C}" type="presParOf" srcId="{34D2C686-8ABE-4C30-8D25-9B926C20DD7A}" destId="{9E06812A-2D17-4F97-BBF0-0A96CD7910A2}" srcOrd="7" destOrd="0" presId="urn:microsoft.com/office/officeart/2005/8/layout/hProcess9"/>
    <dgm:cxn modelId="{2BB77637-A66A-4DE5-A27E-729909FE52F3}" type="presParOf" srcId="{34D2C686-8ABE-4C30-8D25-9B926C20DD7A}" destId="{94194A2C-7851-4CDA-A4B0-E38A22424FF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4B705E-C377-48F7-BF71-595847B0A5F8}" type="doc">
      <dgm:prSet loTypeId="urn:microsoft.com/office/officeart/2005/8/layout/hProcess7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6FBDEC-6C19-4595-BFFF-9EAC1DA97B04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811C33E4-E3B4-4CD3-803D-4F98807A8A77}" type="parTrans" cxnId="{2ED9ACAE-3DDF-41A5-B846-7E6DA4EF33E1}">
      <dgm:prSet/>
      <dgm:spPr/>
      <dgm:t>
        <a:bodyPr/>
        <a:lstStyle/>
        <a:p>
          <a:endParaRPr lang="en-US"/>
        </a:p>
      </dgm:t>
    </dgm:pt>
    <dgm:pt modelId="{AD47CBE8-43AA-46B9-8E20-21A53398CBCA}" type="sibTrans" cxnId="{2ED9ACAE-3DDF-41A5-B846-7E6DA4EF33E1}">
      <dgm:prSet/>
      <dgm:spPr/>
      <dgm:t>
        <a:bodyPr/>
        <a:lstStyle/>
        <a:p>
          <a:endParaRPr lang="en-US"/>
        </a:p>
      </dgm:t>
    </dgm:pt>
    <dgm:pt modelId="{45611584-1614-43E9-8F73-1E475197ED1A}">
      <dgm:prSet phldrT="[Text]" custT="1"/>
      <dgm:spPr/>
      <dgm:t>
        <a:bodyPr/>
        <a:lstStyle/>
        <a:p>
          <a:pPr>
            <a:spcAft>
              <a:spcPts val="0"/>
            </a:spcAft>
            <a:buNone/>
          </a:pPr>
          <a:r>
            <a:rPr lang="en-US" sz="3200" b="1" dirty="0"/>
            <a:t>Community Conversations</a:t>
          </a:r>
        </a:p>
        <a:p>
          <a:pPr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dirty="0"/>
            <a:t>-20 meetings</a:t>
          </a:r>
        </a:p>
        <a:p>
          <a:pPr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dirty="0"/>
            <a:t>-Over 1,400 people participated</a:t>
          </a:r>
        </a:p>
        <a:p>
          <a:pPr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dirty="0"/>
            <a:t>-Discussions about education equity</a:t>
          </a:r>
        </a:p>
      </dgm:t>
    </dgm:pt>
    <dgm:pt modelId="{1DA812BC-2B47-4030-AA04-92EC1F0121D2}" type="parTrans" cxnId="{3B0A3DDA-B376-477B-97DA-1869AF1773CC}">
      <dgm:prSet/>
      <dgm:spPr/>
      <dgm:t>
        <a:bodyPr/>
        <a:lstStyle/>
        <a:p>
          <a:endParaRPr lang="en-US"/>
        </a:p>
      </dgm:t>
    </dgm:pt>
    <dgm:pt modelId="{B6A39445-1922-45F0-A9F9-170473B8621D}" type="sibTrans" cxnId="{3B0A3DDA-B376-477B-97DA-1869AF1773CC}">
      <dgm:prSet/>
      <dgm:spPr/>
      <dgm:t>
        <a:bodyPr/>
        <a:lstStyle/>
        <a:p>
          <a:endParaRPr lang="en-US"/>
        </a:p>
      </dgm:t>
    </dgm:pt>
    <dgm:pt modelId="{18D52253-21C2-416A-A220-6CD7D024B271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8BC01C24-1985-4DC3-AB7F-8C8D9359C7B3}" type="parTrans" cxnId="{3CB74D5C-1AB5-4D4C-9A40-BDEFBBD2CB8D}">
      <dgm:prSet/>
      <dgm:spPr/>
      <dgm:t>
        <a:bodyPr/>
        <a:lstStyle/>
        <a:p>
          <a:endParaRPr lang="en-US"/>
        </a:p>
      </dgm:t>
    </dgm:pt>
    <dgm:pt modelId="{44129F4C-46A5-49A3-AA13-08EC2155F60F}" type="sibTrans" cxnId="{3CB74D5C-1AB5-4D4C-9A40-BDEFBBD2CB8D}">
      <dgm:prSet/>
      <dgm:spPr/>
      <dgm:t>
        <a:bodyPr/>
        <a:lstStyle/>
        <a:p>
          <a:endParaRPr lang="en-US"/>
        </a:p>
      </dgm:t>
    </dgm:pt>
    <dgm:pt modelId="{155E2FF4-7C61-4543-926C-BD578253B3D4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600" b="1" dirty="0"/>
            <a:t>Education Summit</a:t>
          </a:r>
        </a:p>
        <a:p>
          <a:pPr>
            <a:spcAft>
              <a:spcPct val="35000"/>
            </a:spcAft>
          </a:pPr>
          <a:r>
            <a:rPr lang="en-US" sz="2400" dirty="0"/>
            <a:t>-April 30</a:t>
          </a:r>
          <a:r>
            <a:rPr lang="en-US" sz="2400" baseline="30000" dirty="0"/>
            <a:t>th</a:t>
          </a:r>
          <a:r>
            <a:rPr lang="en-US" sz="2400" dirty="0"/>
            <a:t> </a:t>
          </a:r>
        </a:p>
        <a:p>
          <a:pPr>
            <a:spcAft>
              <a:spcPct val="35000"/>
            </a:spcAft>
          </a:pPr>
          <a:r>
            <a:rPr lang="en-US" sz="2400" dirty="0"/>
            <a:t>-500 joined</a:t>
          </a:r>
        </a:p>
        <a:p>
          <a:pPr>
            <a:spcAft>
              <a:spcPct val="35000"/>
            </a:spcAft>
          </a:pPr>
          <a:r>
            <a:rPr lang="en-US" sz="2400" dirty="0"/>
            <a:t>-District and City commitment to work together</a:t>
          </a:r>
        </a:p>
      </dgm:t>
    </dgm:pt>
    <dgm:pt modelId="{E2927DFA-1FD4-4BB5-AF66-3076621F00D7}" type="parTrans" cxnId="{903847EE-A3FD-4798-8CA7-56F970FCA3E2}">
      <dgm:prSet/>
      <dgm:spPr/>
      <dgm:t>
        <a:bodyPr/>
        <a:lstStyle/>
        <a:p>
          <a:endParaRPr lang="en-US"/>
        </a:p>
      </dgm:t>
    </dgm:pt>
    <dgm:pt modelId="{73F8AC64-D55E-4C8B-BDCD-9DD8A6B4A33E}" type="sibTrans" cxnId="{903847EE-A3FD-4798-8CA7-56F970FCA3E2}">
      <dgm:prSet/>
      <dgm:spPr/>
      <dgm:t>
        <a:bodyPr/>
        <a:lstStyle/>
        <a:p>
          <a:endParaRPr lang="en-US"/>
        </a:p>
      </dgm:t>
    </dgm:pt>
    <dgm:pt modelId="{8044624C-228D-4163-8202-DB2493D03B7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/>
            <a:t>Advisory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/>
            <a:t>Group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2000" dirty="0"/>
            <a:t>-</a:t>
          </a:r>
          <a:r>
            <a:rPr lang="en-US" sz="1800" dirty="0"/>
            <a:t>Over 30 members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-Business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-Philanthropy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-Schools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-Community Organizations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-Higher Education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-City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/>
            <a:t>-parents</a:t>
          </a:r>
          <a:endParaRPr lang="en-US" sz="2000" dirty="0"/>
        </a:p>
      </dgm:t>
    </dgm:pt>
    <dgm:pt modelId="{0825EB3C-C3A3-4963-856E-7735B4742121}" type="parTrans" cxnId="{F6651D46-0832-43BA-8789-9ECD926ACA68}">
      <dgm:prSet/>
      <dgm:spPr/>
      <dgm:t>
        <a:bodyPr/>
        <a:lstStyle/>
        <a:p>
          <a:endParaRPr lang="en-US"/>
        </a:p>
      </dgm:t>
    </dgm:pt>
    <dgm:pt modelId="{10954AA1-B40C-4C4A-A19F-3892F6C82D7C}" type="sibTrans" cxnId="{F6651D46-0832-43BA-8789-9ECD926ACA68}">
      <dgm:prSet/>
      <dgm:spPr/>
      <dgm:t>
        <a:bodyPr/>
        <a:lstStyle/>
        <a:p>
          <a:endParaRPr lang="en-US"/>
        </a:p>
      </dgm:t>
    </dgm:pt>
    <dgm:pt modelId="{9763C757-285E-46EE-BB01-6BBB9A64A64D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06F3DB46-0568-4A4A-9CEC-A98A762C9847}" type="sibTrans" cxnId="{52AAF53B-685A-4329-A8D2-FD439DBD8A70}">
      <dgm:prSet/>
      <dgm:spPr/>
      <dgm:t>
        <a:bodyPr/>
        <a:lstStyle/>
        <a:p>
          <a:endParaRPr lang="en-US"/>
        </a:p>
      </dgm:t>
    </dgm:pt>
    <dgm:pt modelId="{9C427D81-379C-442B-8188-D0CE893D7485}" type="parTrans" cxnId="{52AAF53B-685A-4329-A8D2-FD439DBD8A70}">
      <dgm:prSet/>
      <dgm:spPr/>
      <dgm:t>
        <a:bodyPr/>
        <a:lstStyle/>
        <a:p>
          <a:endParaRPr lang="en-US"/>
        </a:p>
      </dgm:t>
    </dgm:pt>
    <dgm:pt modelId="{8510E5FF-F828-4650-8C0C-8700A5DC1E30}" type="pres">
      <dgm:prSet presAssocID="{154B705E-C377-48F7-BF71-595847B0A5F8}" presName="Name0" presStyleCnt="0">
        <dgm:presLayoutVars>
          <dgm:dir/>
          <dgm:animLvl val="lvl"/>
          <dgm:resizeHandles val="exact"/>
        </dgm:presLayoutVars>
      </dgm:prSet>
      <dgm:spPr/>
    </dgm:pt>
    <dgm:pt modelId="{37F9CBA3-C53F-4F35-BE95-D450D60CEB56}" type="pres">
      <dgm:prSet presAssocID="{EE6FBDEC-6C19-4595-BFFF-9EAC1DA97B04}" presName="compositeNode" presStyleCnt="0">
        <dgm:presLayoutVars>
          <dgm:bulletEnabled val="1"/>
        </dgm:presLayoutVars>
      </dgm:prSet>
      <dgm:spPr/>
    </dgm:pt>
    <dgm:pt modelId="{DE029FC3-7F8E-44F1-8CFC-5E15CE51299B}" type="pres">
      <dgm:prSet presAssocID="{EE6FBDEC-6C19-4595-BFFF-9EAC1DA97B04}" presName="bgRect" presStyleLbl="node1" presStyleIdx="0" presStyleCnt="3"/>
      <dgm:spPr/>
    </dgm:pt>
    <dgm:pt modelId="{A0979CF8-355F-46C9-B8E6-9ECCA8D0CCF8}" type="pres">
      <dgm:prSet presAssocID="{EE6FBDEC-6C19-4595-BFFF-9EAC1DA97B04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169BF33-BA7D-4D4C-955B-1C0294CE19F3}" type="pres">
      <dgm:prSet presAssocID="{EE6FBDEC-6C19-4595-BFFF-9EAC1DA97B04}" presName="childNode" presStyleLbl="node1" presStyleIdx="0" presStyleCnt="3">
        <dgm:presLayoutVars>
          <dgm:bulletEnabled val="1"/>
        </dgm:presLayoutVars>
      </dgm:prSet>
      <dgm:spPr/>
    </dgm:pt>
    <dgm:pt modelId="{E0158039-1BF4-47BF-951C-2C1F9F5CDE55}" type="pres">
      <dgm:prSet presAssocID="{AD47CBE8-43AA-46B9-8E20-21A53398CBCA}" presName="hSp" presStyleCnt="0"/>
      <dgm:spPr/>
    </dgm:pt>
    <dgm:pt modelId="{0C9C4C22-F967-4104-A5B1-C62B3E3B9147}" type="pres">
      <dgm:prSet presAssocID="{AD47CBE8-43AA-46B9-8E20-21A53398CBCA}" presName="vProcSp" presStyleCnt="0"/>
      <dgm:spPr/>
    </dgm:pt>
    <dgm:pt modelId="{044B27D7-34A1-46B7-B502-AB94A70602D8}" type="pres">
      <dgm:prSet presAssocID="{AD47CBE8-43AA-46B9-8E20-21A53398CBCA}" presName="vSp1" presStyleCnt="0"/>
      <dgm:spPr/>
    </dgm:pt>
    <dgm:pt modelId="{5E2D4F9F-EB52-478C-909E-BBADD9BB335C}" type="pres">
      <dgm:prSet presAssocID="{AD47CBE8-43AA-46B9-8E20-21A53398CBCA}" presName="simulatedConn" presStyleLbl="solidFgAcc1" presStyleIdx="0" presStyleCnt="2"/>
      <dgm:spPr/>
    </dgm:pt>
    <dgm:pt modelId="{D17CDA51-FC27-4ED6-915A-AB53BF5FD447}" type="pres">
      <dgm:prSet presAssocID="{AD47CBE8-43AA-46B9-8E20-21A53398CBCA}" presName="vSp2" presStyleCnt="0"/>
      <dgm:spPr/>
    </dgm:pt>
    <dgm:pt modelId="{20C2303D-FDB8-4F63-91B2-11082237FA93}" type="pres">
      <dgm:prSet presAssocID="{AD47CBE8-43AA-46B9-8E20-21A53398CBCA}" presName="sibTrans" presStyleCnt="0"/>
      <dgm:spPr/>
    </dgm:pt>
    <dgm:pt modelId="{32E2F299-0D45-47DF-BF1D-FCEC60A595DC}" type="pres">
      <dgm:prSet presAssocID="{18D52253-21C2-416A-A220-6CD7D024B271}" presName="compositeNode" presStyleCnt="0">
        <dgm:presLayoutVars>
          <dgm:bulletEnabled val="1"/>
        </dgm:presLayoutVars>
      </dgm:prSet>
      <dgm:spPr/>
    </dgm:pt>
    <dgm:pt modelId="{CC9EB65F-C0B8-470A-A505-202F04FF3A29}" type="pres">
      <dgm:prSet presAssocID="{18D52253-21C2-416A-A220-6CD7D024B271}" presName="bgRect" presStyleLbl="node1" presStyleIdx="1" presStyleCnt="3"/>
      <dgm:spPr/>
    </dgm:pt>
    <dgm:pt modelId="{D2B35814-8BDB-4178-AB07-6649BDE20C61}" type="pres">
      <dgm:prSet presAssocID="{18D52253-21C2-416A-A220-6CD7D024B271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56A215FC-6550-47A1-ACAF-FDA503A92C52}" type="pres">
      <dgm:prSet presAssocID="{18D52253-21C2-416A-A220-6CD7D024B271}" presName="childNode" presStyleLbl="node1" presStyleIdx="1" presStyleCnt="3">
        <dgm:presLayoutVars>
          <dgm:bulletEnabled val="1"/>
        </dgm:presLayoutVars>
      </dgm:prSet>
      <dgm:spPr/>
    </dgm:pt>
    <dgm:pt modelId="{1EFFEF05-8179-4769-80B6-04B60A93DDD1}" type="pres">
      <dgm:prSet presAssocID="{44129F4C-46A5-49A3-AA13-08EC2155F60F}" presName="hSp" presStyleCnt="0"/>
      <dgm:spPr/>
    </dgm:pt>
    <dgm:pt modelId="{5A137A6C-6110-4CF0-9F0A-F70F61E44CE2}" type="pres">
      <dgm:prSet presAssocID="{44129F4C-46A5-49A3-AA13-08EC2155F60F}" presName="vProcSp" presStyleCnt="0"/>
      <dgm:spPr/>
    </dgm:pt>
    <dgm:pt modelId="{FCCA8634-BD55-4341-9ACC-BB59391B8977}" type="pres">
      <dgm:prSet presAssocID="{44129F4C-46A5-49A3-AA13-08EC2155F60F}" presName="vSp1" presStyleCnt="0"/>
      <dgm:spPr/>
    </dgm:pt>
    <dgm:pt modelId="{6327AE39-65A5-4667-8183-08D6DF02014E}" type="pres">
      <dgm:prSet presAssocID="{44129F4C-46A5-49A3-AA13-08EC2155F60F}" presName="simulatedConn" presStyleLbl="solidFgAcc1" presStyleIdx="1" presStyleCnt="2"/>
      <dgm:spPr/>
    </dgm:pt>
    <dgm:pt modelId="{E9B0B6AD-C78E-445F-9404-00BCC11F2DD3}" type="pres">
      <dgm:prSet presAssocID="{44129F4C-46A5-49A3-AA13-08EC2155F60F}" presName="vSp2" presStyleCnt="0"/>
      <dgm:spPr/>
    </dgm:pt>
    <dgm:pt modelId="{5218EBB2-30FE-4B72-8B7C-3D7C38F4AFBB}" type="pres">
      <dgm:prSet presAssocID="{44129F4C-46A5-49A3-AA13-08EC2155F60F}" presName="sibTrans" presStyleCnt="0"/>
      <dgm:spPr/>
    </dgm:pt>
    <dgm:pt modelId="{5A3E461B-31F8-46CA-8D86-0DDC3B7BAD46}" type="pres">
      <dgm:prSet presAssocID="{9763C757-285E-46EE-BB01-6BBB9A64A64D}" presName="compositeNode" presStyleCnt="0">
        <dgm:presLayoutVars>
          <dgm:bulletEnabled val="1"/>
        </dgm:presLayoutVars>
      </dgm:prSet>
      <dgm:spPr/>
    </dgm:pt>
    <dgm:pt modelId="{E5F687CC-D24A-4F64-93FF-181673EEAFE5}" type="pres">
      <dgm:prSet presAssocID="{9763C757-285E-46EE-BB01-6BBB9A64A64D}" presName="bgRect" presStyleLbl="node1" presStyleIdx="2" presStyleCnt="3"/>
      <dgm:spPr/>
    </dgm:pt>
    <dgm:pt modelId="{AB62593F-5B54-4C9B-9936-5BEAA36032EB}" type="pres">
      <dgm:prSet presAssocID="{9763C757-285E-46EE-BB01-6BBB9A64A64D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B56CEFC7-3BE7-439D-AD56-1F0ADB67960A}" type="pres">
      <dgm:prSet presAssocID="{9763C757-285E-46EE-BB01-6BBB9A64A64D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A8FAF111-101F-4245-AF66-49489A11BD15}" type="presOf" srcId="{154B705E-C377-48F7-BF71-595847B0A5F8}" destId="{8510E5FF-F828-4650-8C0C-8700A5DC1E30}" srcOrd="0" destOrd="0" presId="urn:microsoft.com/office/officeart/2005/8/layout/hProcess7"/>
    <dgm:cxn modelId="{E4780CF2-FF6B-48D1-802F-CA03A2AC304D}" type="presOf" srcId="{155E2FF4-7C61-4543-926C-BD578253B3D4}" destId="{56A215FC-6550-47A1-ACAF-FDA503A92C52}" srcOrd="0" destOrd="0" presId="urn:microsoft.com/office/officeart/2005/8/layout/hProcess7"/>
    <dgm:cxn modelId="{861B8B5C-B269-4B57-8239-9F21F157BAFB}" type="presOf" srcId="{9763C757-285E-46EE-BB01-6BBB9A64A64D}" destId="{AB62593F-5B54-4C9B-9936-5BEAA36032EB}" srcOrd="1" destOrd="0" presId="urn:microsoft.com/office/officeart/2005/8/layout/hProcess7"/>
    <dgm:cxn modelId="{C7185A49-3EDB-4552-BFE0-5ACEF8C8EF0A}" type="presOf" srcId="{18D52253-21C2-416A-A220-6CD7D024B271}" destId="{CC9EB65F-C0B8-470A-A505-202F04FF3A29}" srcOrd="0" destOrd="0" presId="urn:microsoft.com/office/officeart/2005/8/layout/hProcess7"/>
    <dgm:cxn modelId="{903847EE-A3FD-4798-8CA7-56F970FCA3E2}" srcId="{18D52253-21C2-416A-A220-6CD7D024B271}" destId="{155E2FF4-7C61-4543-926C-BD578253B3D4}" srcOrd="0" destOrd="0" parTransId="{E2927DFA-1FD4-4BB5-AF66-3076621F00D7}" sibTransId="{73F8AC64-D55E-4C8B-BDCD-9DD8A6B4A33E}"/>
    <dgm:cxn modelId="{A5925807-D112-4B50-83E9-C8B995822B73}" type="presOf" srcId="{18D52253-21C2-416A-A220-6CD7D024B271}" destId="{D2B35814-8BDB-4178-AB07-6649BDE20C61}" srcOrd="1" destOrd="0" presId="urn:microsoft.com/office/officeart/2005/8/layout/hProcess7"/>
    <dgm:cxn modelId="{2ED9ACAE-3DDF-41A5-B846-7E6DA4EF33E1}" srcId="{154B705E-C377-48F7-BF71-595847B0A5F8}" destId="{EE6FBDEC-6C19-4595-BFFF-9EAC1DA97B04}" srcOrd="0" destOrd="0" parTransId="{811C33E4-E3B4-4CD3-803D-4F98807A8A77}" sibTransId="{AD47CBE8-43AA-46B9-8E20-21A53398CBCA}"/>
    <dgm:cxn modelId="{52AAF53B-685A-4329-A8D2-FD439DBD8A70}" srcId="{154B705E-C377-48F7-BF71-595847B0A5F8}" destId="{9763C757-285E-46EE-BB01-6BBB9A64A64D}" srcOrd="2" destOrd="0" parTransId="{9C427D81-379C-442B-8188-D0CE893D7485}" sibTransId="{06F3DB46-0568-4A4A-9CEC-A98A762C9847}"/>
    <dgm:cxn modelId="{9276D59B-AFB5-4E46-9236-5B1EECA28489}" type="presOf" srcId="{8044624C-228D-4163-8202-DB2493D03B77}" destId="{B56CEFC7-3BE7-439D-AD56-1F0ADB67960A}" srcOrd="0" destOrd="0" presId="urn:microsoft.com/office/officeart/2005/8/layout/hProcess7"/>
    <dgm:cxn modelId="{A82D6936-B3C5-45DF-8FDC-64672D03A196}" type="presOf" srcId="{EE6FBDEC-6C19-4595-BFFF-9EAC1DA97B04}" destId="{A0979CF8-355F-46C9-B8E6-9ECCA8D0CCF8}" srcOrd="1" destOrd="0" presId="urn:microsoft.com/office/officeart/2005/8/layout/hProcess7"/>
    <dgm:cxn modelId="{3B0A3DDA-B376-477B-97DA-1869AF1773CC}" srcId="{EE6FBDEC-6C19-4595-BFFF-9EAC1DA97B04}" destId="{45611584-1614-43E9-8F73-1E475197ED1A}" srcOrd="0" destOrd="0" parTransId="{1DA812BC-2B47-4030-AA04-92EC1F0121D2}" sibTransId="{B6A39445-1922-45F0-A9F9-170473B8621D}"/>
    <dgm:cxn modelId="{3CB74D5C-1AB5-4D4C-9A40-BDEFBBD2CB8D}" srcId="{154B705E-C377-48F7-BF71-595847B0A5F8}" destId="{18D52253-21C2-416A-A220-6CD7D024B271}" srcOrd="1" destOrd="0" parTransId="{8BC01C24-1985-4DC3-AB7F-8C8D9359C7B3}" sibTransId="{44129F4C-46A5-49A3-AA13-08EC2155F60F}"/>
    <dgm:cxn modelId="{D896B514-F3F2-420B-B5EA-F7AEF0C4422A}" type="presOf" srcId="{45611584-1614-43E9-8F73-1E475197ED1A}" destId="{F169BF33-BA7D-4D4C-955B-1C0294CE19F3}" srcOrd="0" destOrd="0" presId="urn:microsoft.com/office/officeart/2005/8/layout/hProcess7"/>
    <dgm:cxn modelId="{02F7CC4D-6CF9-4FA5-A477-EEB254834D83}" type="presOf" srcId="{9763C757-285E-46EE-BB01-6BBB9A64A64D}" destId="{E5F687CC-D24A-4F64-93FF-181673EEAFE5}" srcOrd="0" destOrd="0" presId="urn:microsoft.com/office/officeart/2005/8/layout/hProcess7"/>
    <dgm:cxn modelId="{F6651D46-0832-43BA-8789-9ECD926ACA68}" srcId="{9763C757-285E-46EE-BB01-6BBB9A64A64D}" destId="{8044624C-228D-4163-8202-DB2493D03B77}" srcOrd="0" destOrd="0" parTransId="{0825EB3C-C3A3-4963-856E-7735B4742121}" sibTransId="{10954AA1-B40C-4C4A-A19F-3892F6C82D7C}"/>
    <dgm:cxn modelId="{4C05F3AE-0593-4CF7-A808-8E2FF0A363FC}" type="presOf" srcId="{EE6FBDEC-6C19-4595-BFFF-9EAC1DA97B04}" destId="{DE029FC3-7F8E-44F1-8CFC-5E15CE51299B}" srcOrd="0" destOrd="0" presId="urn:microsoft.com/office/officeart/2005/8/layout/hProcess7"/>
    <dgm:cxn modelId="{2EDB7052-C353-4C96-A4D0-EB5D0B6E3003}" type="presParOf" srcId="{8510E5FF-F828-4650-8C0C-8700A5DC1E30}" destId="{37F9CBA3-C53F-4F35-BE95-D450D60CEB56}" srcOrd="0" destOrd="0" presId="urn:microsoft.com/office/officeart/2005/8/layout/hProcess7"/>
    <dgm:cxn modelId="{A2D56067-77CB-42D8-8B95-FC43BE363374}" type="presParOf" srcId="{37F9CBA3-C53F-4F35-BE95-D450D60CEB56}" destId="{DE029FC3-7F8E-44F1-8CFC-5E15CE51299B}" srcOrd="0" destOrd="0" presId="urn:microsoft.com/office/officeart/2005/8/layout/hProcess7"/>
    <dgm:cxn modelId="{1485BDDB-80F0-44B4-8964-E464B22237F6}" type="presParOf" srcId="{37F9CBA3-C53F-4F35-BE95-D450D60CEB56}" destId="{A0979CF8-355F-46C9-B8E6-9ECCA8D0CCF8}" srcOrd="1" destOrd="0" presId="urn:microsoft.com/office/officeart/2005/8/layout/hProcess7"/>
    <dgm:cxn modelId="{B893F0DD-AC68-4AFD-A570-378B67FC5629}" type="presParOf" srcId="{37F9CBA3-C53F-4F35-BE95-D450D60CEB56}" destId="{F169BF33-BA7D-4D4C-955B-1C0294CE19F3}" srcOrd="2" destOrd="0" presId="urn:microsoft.com/office/officeart/2005/8/layout/hProcess7"/>
    <dgm:cxn modelId="{3C1B4985-FB41-48C9-82BE-86DA84204939}" type="presParOf" srcId="{8510E5FF-F828-4650-8C0C-8700A5DC1E30}" destId="{E0158039-1BF4-47BF-951C-2C1F9F5CDE55}" srcOrd="1" destOrd="0" presId="urn:microsoft.com/office/officeart/2005/8/layout/hProcess7"/>
    <dgm:cxn modelId="{1BA6759C-6D1E-4F11-BE66-C795E6B2DBE5}" type="presParOf" srcId="{8510E5FF-F828-4650-8C0C-8700A5DC1E30}" destId="{0C9C4C22-F967-4104-A5B1-C62B3E3B9147}" srcOrd="2" destOrd="0" presId="urn:microsoft.com/office/officeart/2005/8/layout/hProcess7"/>
    <dgm:cxn modelId="{FDB8DAE6-054D-48DB-9633-20B7E670D612}" type="presParOf" srcId="{0C9C4C22-F967-4104-A5B1-C62B3E3B9147}" destId="{044B27D7-34A1-46B7-B502-AB94A70602D8}" srcOrd="0" destOrd="0" presId="urn:microsoft.com/office/officeart/2005/8/layout/hProcess7"/>
    <dgm:cxn modelId="{CE330C9E-9E49-49B8-AEF8-630870856C3B}" type="presParOf" srcId="{0C9C4C22-F967-4104-A5B1-C62B3E3B9147}" destId="{5E2D4F9F-EB52-478C-909E-BBADD9BB335C}" srcOrd="1" destOrd="0" presId="urn:microsoft.com/office/officeart/2005/8/layout/hProcess7"/>
    <dgm:cxn modelId="{3ABDC6D5-F314-4342-87EF-B7630F3A39E2}" type="presParOf" srcId="{0C9C4C22-F967-4104-A5B1-C62B3E3B9147}" destId="{D17CDA51-FC27-4ED6-915A-AB53BF5FD447}" srcOrd="2" destOrd="0" presId="urn:microsoft.com/office/officeart/2005/8/layout/hProcess7"/>
    <dgm:cxn modelId="{6DC0DE41-8854-47DF-B402-96E61942ABFE}" type="presParOf" srcId="{8510E5FF-F828-4650-8C0C-8700A5DC1E30}" destId="{20C2303D-FDB8-4F63-91B2-11082237FA93}" srcOrd="3" destOrd="0" presId="urn:microsoft.com/office/officeart/2005/8/layout/hProcess7"/>
    <dgm:cxn modelId="{7499CE25-F6F4-4DCB-BDE4-CB85153775E7}" type="presParOf" srcId="{8510E5FF-F828-4650-8C0C-8700A5DC1E30}" destId="{32E2F299-0D45-47DF-BF1D-FCEC60A595DC}" srcOrd="4" destOrd="0" presId="urn:microsoft.com/office/officeart/2005/8/layout/hProcess7"/>
    <dgm:cxn modelId="{DC4EA876-6BE3-4593-AF66-85670554225C}" type="presParOf" srcId="{32E2F299-0D45-47DF-BF1D-FCEC60A595DC}" destId="{CC9EB65F-C0B8-470A-A505-202F04FF3A29}" srcOrd="0" destOrd="0" presId="urn:microsoft.com/office/officeart/2005/8/layout/hProcess7"/>
    <dgm:cxn modelId="{834F05A3-4C32-4305-A3C9-F0206628CB7E}" type="presParOf" srcId="{32E2F299-0D45-47DF-BF1D-FCEC60A595DC}" destId="{D2B35814-8BDB-4178-AB07-6649BDE20C61}" srcOrd="1" destOrd="0" presId="urn:microsoft.com/office/officeart/2005/8/layout/hProcess7"/>
    <dgm:cxn modelId="{78751A43-5348-44CC-8D2B-EE85E59CE23C}" type="presParOf" srcId="{32E2F299-0D45-47DF-BF1D-FCEC60A595DC}" destId="{56A215FC-6550-47A1-ACAF-FDA503A92C52}" srcOrd="2" destOrd="0" presId="urn:microsoft.com/office/officeart/2005/8/layout/hProcess7"/>
    <dgm:cxn modelId="{9625E14A-B5C9-4639-83D3-433995D3F22F}" type="presParOf" srcId="{8510E5FF-F828-4650-8C0C-8700A5DC1E30}" destId="{1EFFEF05-8179-4769-80B6-04B60A93DDD1}" srcOrd="5" destOrd="0" presId="urn:microsoft.com/office/officeart/2005/8/layout/hProcess7"/>
    <dgm:cxn modelId="{5401EFA7-65EE-402C-993E-D75CD1D74159}" type="presParOf" srcId="{8510E5FF-F828-4650-8C0C-8700A5DC1E30}" destId="{5A137A6C-6110-4CF0-9F0A-F70F61E44CE2}" srcOrd="6" destOrd="0" presId="urn:microsoft.com/office/officeart/2005/8/layout/hProcess7"/>
    <dgm:cxn modelId="{667EEAD2-11BB-4AA3-96D7-A86D44572832}" type="presParOf" srcId="{5A137A6C-6110-4CF0-9F0A-F70F61E44CE2}" destId="{FCCA8634-BD55-4341-9ACC-BB59391B8977}" srcOrd="0" destOrd="0" presId="urn:microsoft.com/office/officeart/2005/8/layout/hProcess7"/>
    <dgm:cxn modelId="{3E7B0C98-CA3F-43E0-B0D7-C055C68C9245}" type="presParOf" srcId="{5A137A6C-6110-4CF0-9F0A-F70F61E44CE2}" destId="{6327AE39-65A5-4667-8183-08D6DF02014E}" srcOrd="1" destOrd="0" presId="urn:microsoft.com/office/officeart/2005/8/layout/hProcess7"/>
    <dgm:cxn modelId="{6CF8D116-5F9C-40D4-AF33-6DFF6CC36D36}" type="presParOf" srcId="{5A137A6C-6110-4CF0-9F0A-F70F61E44CE2}" destId="{E9B0B6AD-C78E-445F-9404-00BCC11F2DD3}" srcOrd="2" destOrd="0" presId="urn:microsoft.com/office/officeart/2005/8/layout/hProcess7"/>
    <dgm:cxn modelId="{D845B658-6EA6-4622-81D7-9604423E1E54}" type="presParOf" srcId="{8510E5FF-F828-4650-8C0C-8700A5DC1E30}" destId="{5218EBB2-30FE-4B72-8B7C-3D7C38F4AFBB}" srcOrd="7" destOrd="0" presId="urn:microsoft.com/office/officeart/2005/8/layout/hProcess7"/>
    <dgm:cxn modelId="{BF4FC10A-F404-4B98-A739-231E27EE3A49}" type="presParOf" srcId="{8510E5FF-F828-4650-8C0C-8700A5DC1E30}" destId="{5A3E461B-31F8-46CA-8D86-0DDC3B7BAD46}" srcOrd="8" destOrd="0" presId="urn:microsoft.com/office/officeart/2005/8/layout/hProcess7"/>
    <dgm:cxn modelId="{4DD10C58-8973-4C0F-A01D-859AAEEBBFFF}" type="presParOf" srcId="{5A3E461B-31F8-46CA-8D86-0DDC3B7BAD46}" destId="{E5F687CC-D24A-4F64-93FF-181673EEAFE5}" srcOrd="0" destOrd="0" presId="urn:microsoft.com/office/officeart/2005/8/layout/hProcess7"/>
    <dgm:cxn modelId="{7A04412E-8262-4445-A004-11B01B4EE374}" type="presParOf" srcId="{5A3E461B-31F8-46CA-8D86-0DDC3B7BAD46}" destId="{AB62593F-5B54-4C9B-9936-5BEAA36032EB}" srcOrd="1" destOrd="0" presId="urn:microsoft.com/office/officeart/2005/8/layout/hProcess7"/>
    <dgm:cxn modelId="{32DE6080-02F4-4C68-A759-703A25F18426}" type="presParOf" srcId="{5A3E461B-31F8-46CA-8D86-0DDC3B7BAD46}" destId="{B56CEFC7-3BE7-439D-AD56-1F0ADB67960A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F5D7F-21CB-4146-90CE-E46011910E81}">
      <dsp:nvSpPr>
        <dsp:cNvPr id="0" name=""/>
        <dsp:cNvSpPr/>
      </dsp:nvSpPr>
      <dsp:spPr>
        <a:xfrm>
          <a:off x="788669" y="0"/>
          <a:ext cx="8938260" cy="49579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5B0F8-2B2B-43A5-B32D-D53E5FDA9CDF}">
      <dsp:nvSpPr>
        <dsp:cNvPr id="0" name=""/>
        <dsp:cNvSpPr/>
      </dsp:nvSpPr>
      <dsp:spPr>
        <a:xfrm>
          <a:off x="4621" y="1487373"/>
          <a:ext cx="2020453" cy="1983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39% enter kindergarten ready 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101431" y="1584183"/>
        <a:ext cx="1826833" cy="1789544"/>
      </dsp:txXfrm>
    </dsp:sp>
    <dsp:sp modelId="{A2601CD1-BBA5-4F72-A63E-E0078033B6A4}">
      <dsp:nvSpPr>
        <dsp:cNvPr id="0" name=""/>
        <dsp:cNvSpPr/>
      </dsp:nvSpPr>
      <dsp:spPr>
        <a:xfrm>
          <a:off x="2126097" y="1487373"/>
          <a:ext cx="2020453" cy="1983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300" kern="1200" dirty="0">
              <a:latin typeface="Calibri" panose="020F0502020204030204" pitchFamily="34" charset="0"/>
            </a:rPr>
            <a:t>30% pass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4</a:t>
          </a:r>
          <a:r>
            <a:rPr lang="en-US" altLang="en-US" sz="2400" kern="1200" baseline="30000" dirty="0">
              <a:latin typeface="Calibri" panose="020F0502020204030204" pitchFamily="34" charset="0"/>
            </a:rPr>
            <a:t>th</a:t>
          </a:r>
          <a:r>
            <a:rPr lang="en-US" altLang="en-US" sz="2400" kern="1200" dirty="0">
              <a:latin typeface="Calibri" panose="020F0502020204030204" pitchFamily="34" charset="0"/>
            </a:rPr>
            <a:t> grade math 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2222907" y="1584183"/>
        <a:ext cx="1826833" cy="1789544"/>
      </dsp:txXfrm>
    </dsp:sp>
    <dsp:sp modelId="{40EAB0E4-AD15-4928-BA89-A30E4813771B}">
      <dsp:nvSpPr>
        <dsp:cNvPr id="0" name=""/>
        <dsp:cNvSpPr/>
      </dsp:nvSpPr>
      <dsp:spPr>
        <a:xfrm>
          <a:off x="4247573" y="1487373"/>
          <a:ext cx="2020453" cy="1983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Less than 35% pass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7</a:t>
          </a:r>
          <a:r>
            <a:rPr lang="en-US" altLang="en-US" sz="2400" kern="1200" baseline="30000" dirty="0">
              <a:latin typeface="Calibri" panose="020F0502020204030204" pitchFamily="34" charset="0"/>
            </a:rPr>
            <a:t>th</a:t>
          </a:r>
          <a:r>
            <a:rPr lang="en-US" altLang="en-US" sz="2400" kern="1200" dirty="0">
              <a:latin typeface="Calibri" panose="020F0502020204030204" pitchFamily="34" charset="0"/>
            </a:rPr>
            <a:t> grade reading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4344383" y="1584183"/>
        <a:ext cx="1826833" cy="1789544"/>
      </dsp:txXfrm>
    </dsp:sp>
    <dsp:sp modelId="{30EA7EC7-3584-40B2-9665-28A9C5FE005B}">
      <dsp:nvSpPr>
        <dsp:cNvPr id="0" name=""/>
        <dsp:cNvSpPr/>
      </dsp:nvSpPr>
      <dsp:spPr>
        <a:xfrm>
          <a:off x="6369049" y="1487373"/>
          <a:ext cx="2020453" cy="1983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43% do not graduate on time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6465859" y="1584183"/>
        <a:ext cx="1826833" cy="1789544"/>
      </dsp:txXfrm>
    </dsp:sp>
    <dsp:sp modelId="{94194A2C-7851-4CDA-A4B0-E38A22424FF0}">
      <dsp:nvSpPr>
        <dsp:cNvPr id="0" name=""/>
        <dsp:cNvSpPr/>
      </dsp:nvSpPr>
      <dsp:spPr>
        <a:xfrm>
          <a:off x="8490525" y="1487373"/>
          <a:ext cx="2020453" cy="1983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kern="1200" dirty="0">
              <a:latin typeface="Calibri" panose="020F0502020204030204" pitchFamily="34" charset="0"/>
            </a:rPr>
            <a:t>Median income $25,700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900" kern="1200" dirty="0">
              <a:latin typeface="Calibri" panose="020F0502020204030204" pitchFamily="34" charset="0"/>
            </a:rPr>
            <a:t>*</a:t>
          </a:r>
          <a:r>
            <a:rPr lang="en-US" altLang="en-US" sz="800" kern="1200" dirty="0">
              <a:latin typeface="Calibri" panose="020F0502020204030204" pitchFamily="34" charset="0"/>
            </a:rPr>
            <a:t>compared to all of Seattle at $70,200</a:t>
          </a:r>
          <a:endParaRPr lang="en-US" sz="800" kern="1200" dirty="0">
            <a:latin typeface="Calibri" panose="020F0502020204030204" pitchFamily="34" charset="0"/>
          </a:endParaRPr>
        </a:p>
      </dsp:txBody>
      <dsp:txXfrm>
        <a:off x="8587335" y="1584183"/>
        <a:ext cx="1826833" cy="1789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29FC3-7F8E-44F1-8CFC-5E15CE51299B}">
      <dsp:nvSpPr>
        <dsp:cNvPr id="0" name=""/>
        <dsp:cNvSpPr/>
      </dsp:nvSpPr>
      <dsp:spPr>
        <a:xfrm>
          <a:off x="761" y="45848"/>
          <a:ext cx="3275855" cy="3931027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 </a:t>
          </a:r>
        </a:p>
      </dsp:txBody>
      <dsp:txXfrm rot="16200000">
        <a:off x="-1283374" y="1329984"/>
        <a:ext cx="3223442" cy="655171"/>
      </dsp:txXfrm>
    </dsp:sp>
    <dsp:sp modelId="{F169BF33-BA7D-4D4C-955B-1C0294CE19F3}">
      <dsp:nvSpPr>
        <dsp:cNvPr id="0" name=""/>
        <dsp:cNvSpPr/>
      </dsp:nvSpPr>
      <dsp:spPr>
        <a:xfrm>
          <a:off x="655932" y="45848"/>
          <a:ext cx="2440512" cy="39310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/>
            <a:t>Community Conversations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-20 meetings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-Over 1,400 people participated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-Discussions about education equity</a:t>
          </a:r>
        </a:p>
      </dsp:txBody>
      <dsp:txXfrm>
        <a:off x="655932" y="45848"/>
        <a:ext cx="2440512" cy="3931027"/>
      </dsp:txXfrm>
    </dsp:sp>
    <dsp:sp modelId="{CC9EB65F-C0B8-470A-A505-202F04FF3A29}">
      <dsp:nvSpPr>
        <dsp:cNvPr id="0" name=""/>
        <dsp:cNvSpPr/>
      </dsp:nvSpPr>
      <dsp:spPr>
        <a:xfrm>
          <a:off x="3391272" y="45848"/>
          <a:ext cx="3275855" cy="3931027"/>
        </a:xfrm>
        <a:prstGeom prst="roundRect">
          <a:avLst>
            <a:gd name="adj" fmla="val 5000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 </a:t>
          </a:r>
        </a:p>
      </dsp:txBody>
      <dsp:txXfrm rot="16200000">
        <a:off x="2107136" y="1329984"/>
        <a:ext cx="3223442" cy="655171"/>
      </dsp:txXfrm>
    </dsp:sp>
    <dsp:sp modelId="{5E2D4F9F-EB52-478C-909E-BBADD9BB335C}">
      <dsp:nvSpPr>
        <dsp:cNvPr id="0" name=""/>
        <dsp:cNvSpPr/>
      </dsp:nvSpPr>
      <dsp:spPr>
        <a:xfrm rot="5400000">
          <a:off x="3118799" y="3170103"/>
          <a:ext cx="577704" cy="49137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215FC-6550-47A1-ACAF-FDA503A92C52}">
      <dsp:nvSpPr>
        <dsp:cNvPr id="0" name=""/>
        <dsp:cNvSpPr/>
      </dsp:nvSpPr>
      <dsp:spPr>
        <a:xfrm>
          <a:off x="4046443" y="45848"/>
          <a:ext cx="2440512" cy="39310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/>
            <a:t>Education Summit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-April 30</a:t>
          </a:r>
          <a:r>
            <a:rPr lang="en-US" sz="2400" kern="1200" baseline="30000" dirty="0"/>
            <a:t>th</a:t>
          </a:r>
          <a:r>
            <a:rPr lang="en-US" sz="2400" kern="1200" dirty="0"/>
            <a:t>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-500 joined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-District and City commitment to work together</a:t>
          </a:r>
        </a:p>
      </dsp:txBody>
      <dsp:txXfrm>
        <a:off x="4046443" y="45848"/>
        <a:ext cx="2440512" cy="3931027"/>
      </dsp:txXfrm>
    </dsp:sp>
    <dsp:sp modelId="{E5F687CC-D24A-4F64-93FF-181673EEAFE5}">
      <dsp:nvSpPr>
        <dsp:cNvPr id="0" name=""/>
        <dsp:cNvSpPr/>
      </dsp:nvSpPr>
      <dsp:spPr>
        <a:xfrm>
          <a:off x="6781782" y="45848"/>
          <a:ext cx="3275855" cy="3931027"/>
        </a:xfrm>
        <a:prstGeom prst="roundRect">
          <a:avLst>
            <a:gd name="adj" fmla="val 5000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 </a:t>
          </a:r>
        </a:p>
      </dsp:txBody>
      <dsp:txXfrm rot="16200000">
        <a:off x="5497647" y="1329984"/>
        <a:ext cx="3223442" cy="655171"/>
      </dsp:txXfrm>
    </dsp:sp>
    <dsp:sp modelId="{6327AE39-65A5-4667-8183-08D6DF02014E}">
      <dsp:nvSpPr>
        <dsp:cNvPr id="0" name=""/>
        <dsp:cNvSpPr/>
      </dsp:nvSpPr>
      <dsp:spPr>
        <a:xfrm rot="5400000">
          <a:off x="6509309" y="3170103"/>
          <a:ext cx="577704" cy="49137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CEFC7-3BE7-439D-AD56-1F0ADB67960A}">
      <dsp:nvSpPr>
        <dsp:cNvPr id="0" name=""/>
        <dsp:cNvSpPr/>
      </dsp:nvSpPr>
      <dsp:spPr>
        <a:xfrm>
          <a:off x="7436954" y="45848"/>
          <a:ext cx="2440512" cy="39310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/>
            <a:t>Advisory 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/>
            <a:t>Group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2000" kern="1200" dirty="0"/>
            <a:t>-</a:t>
          </a:r>
          <a:r>
            <a:rPr lang="en-US" sz="1800" kern="1200" dirty="0"/>
            <a:t>Over 30 members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-Business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-Philanthropy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-Schools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-Community Organizations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-Higher Education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-City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US" sz="1800" kern="1200" dirty="0"/>
            <a:t>-parents</a:t>
          </a:r>
          <a:endParaRPr lang="en-US" sz="2000" kern="1200" dirty="0"/>
        </a:p>
      </dsp:txBody>
      <dsp:txXfrm>
        <a:off x="7436954" y="45848"/>
        <a:ext cx="2440512" cy="3931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77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3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3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6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3B3A2B-F02C-45E2-B539-3A498F2E0B9C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1C9A30-1BCE-46DE-83F0-513F17F76A4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85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00" y="1664898"/>
            <a:ext cx="8657921" cy="34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49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Providing Authentic Family and Community Support and Engagement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/>
              <a:t>A. Expand School-Based Health Centers </a:t>
            </a:r>
          </a:p>
          <a:p>
            <a:pPr marL="457200" lvl="1" indent="0">
              <a:buNone/>
            </a:pPr>
            <a:r>
              <a:rPr lang="en-US" sz="2800" dirty="0"/>
              <a:t>B. Increase Family Engagement and Partnership </a:t>
            </a:r>
          </a:p>
          <a:p>
            <a:pPr marL="457200" lvl="1" indent="0">
              <a:buNone/>
            </a:pPr>
            <a:r>
              <a:rPr lang="en-US" sz="2800" dirty="0"/>
              <a:t>C. Enhance Family Support – Create Comprehensive, Robust System of Support for Families </a:t>
            </a:r>
          </a:p>
          <a:p>
            <a:pPr marL="457200" lvl="1" indent="0">
              <a:buNone/>
            </a:pPr>
            <a:r>
              <a:rPr lang="en-US" sz="2800" dirty="0"/>
              <a:t>D. Improve Transportation – Provide Safe, Affordable Option to School and Extended Learning Programs </a:t>
            </a:r>
          </a:p>
          <a:p>
            <a:pPr marL="457200" lvl="1" indent="0">
              <a:buNone/>
            </a:pPr>
            <a:r>
              <a:rPr lang="en-US" sz="2800" dirty="0"/>
              <a:t>E. Address the Needs of Homeless Students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7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Strengthening Post-Secondary Access and Attainment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279" y="1949251"/>
            <a:ext cx="10215401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A. Enhance Workplace-Based Learning – Complement Career/College Prep in K-12 </a:t>
            </a:r>
          </a:p>
          <a:p>
            <a:pPr marL="0" indent="0">
              <a:buNone/>
            </a:pPr>
            <a:r>
              <a:rPr lang="en-US" sz="2600" dirty="0"/>
              <a:t>B. Financing Post-Secondary Attainment – Remove Financial Barriers to Education and Training. </a:t>
            </a:r>
          </a:p>
          <a:p>
            <a:pPr marL="0" indent="0">
              <a:buNone/>
            </a:pPr>
            <a:r>
              <a:rPr lang="en-US" sz="2600" dirty="0"/>
              <a:t>C. Career/College Planning – Increase Post-Secondary Access and Persistence by Raising Career and College Awareness Through Guiding Curriculum </a:t>
            </a:r>
          </a:p>
          <a:p>
            <a:pPr marL="0" indent="0">
              <a:buNone/>
            </a:pPr>
            <a:r>
              <a:rPr lang="en-US" sz="2600" dirty="0"/>
              <a:t>D. International Baccalaureate (IB) Pathway - Expand the Continuum through Elementary and Middle Schools </a:t>
            </a:r>
          </a:p>
          <a:p>
            <a:pPr marL="0" indent="0">
              <a:buNone/>
            </a:pPr>
            <a:r>
              <a:rPr lang="en-US" sz="2600" dirty="0"/>
              <a:t>E. Expand Seattle Public School International Schools/Dual Language Immersion Programs </a:t>
            </a:r>
          </a:p>
          <a:p>
            <a:pPr marL="0" indent="0">
              <a:buNone/>
            </a:pPr>
            <a:r>
              <a:rPr lang="en-US" sz="2600" dirty="0"/>
              <a:t>F. Support Open Doors Programs – Increase Capacity of School Re-entry Programs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68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512" y="66260"/>
            <a:ext cx="11953461" cy="6317076"/>
          </a:xfrm>
        </p:spPr>
        <p:txBody>
          <a:bodyPr>
            <a:normAutofit fontScale="85000" lnSpcReduction="20000"/>
          </a:bodyPr>
          <a:lstStyle/>
          <a:p>
            <a:r>
              <a:rPr lang="en-US" sz="2100" b="1" i="1" dirty="0"/>
              <a:t>Improving Access to High Quality Learning Opportunities and Programs</a:t>
            </a:r>
          </a:p>
          <a:p>
            <a:pPr marL="292608" lvl="1" indent="0">
              <a:buNone/>
            </a:pPr>
            <a:r>
              <a:rPr lang="en-US" sz="1900" dirty="0"/>
              <a:t>A. Expand the Innovation School Model to Additional Elementary and Middle Schools; Develop a Comprehensive Approach for High Schools </a:t>
            </a:r>
          </a:p>
          <a:p>
            <a:pPr marL="292608" lvl="1" indent="0">
              <a:buNone/>
            </a:pPr>
            <a:r>
              <a:rPr lang="en-US" sz="1900" dirty="0"/>
              <a:t>B. Expand Summer Learning Program </a:t>
            </a:r>
          </a:p>
          <a:p>
            <a:pPr marL="292608" lvl="1" indent="0">
              <a:buNone/>
            </a:pPr>
            <a:r>
              <a:rPr lang="en-US" sz="1900" dirty="0"/>
              <a:t>C. Establish and Expand School-Based Mentoring Programs </a:t>
            </a:r>
          </a:p>
          <a:p>
            <a:pPr marL="292608" lvl="1" indent="0">
              <a:buNone/>
            </a:pPr>
            <a:r>
              <a:rPr lang="en-US" sz="1900" dirty="0"/>
              <a:t>D. Enhance Opportunities for Before and After School Programs </a:t>
            </a:r>
          </a:p>
          <a:p>
            <a:pPr marL="292608" lvl="1" indent="0">
              <a:buNone/>
            </a:pPr>
            <a:r>
              <a:rPr lang="en-US" sz="1900" dirty="0"/>
              <a:t>E. Increase Support for Parents and Caregivers of Children, Prenatal – 3 Years </a:t>
            </a:r>
            <a:endParaRPr lang="en-US" sz="1900" b="1" i="1" dirty="0"/>
          </a:p>
          <a:p>
            <a:r>
              <a:rPr lang="en-US" sz="2100" b="1" i="1" dirty="0"/>
              <a:t>Creating Positive, Supportive and High Quality Teaching and Learning Opportunities</a:t>
            </a:r>
          </a:p>
          <a:p>
            <a:pPr marL="292608" lvl="1" indent="0">
              <a:buNone/>
            </a:pPr>
            <a:r>
              <a:rPr lang="en-US" sz="1900" dirty="0"/>
              <a:t>A. Expand the Innovation School Model to Additional Elementary and Middle Schools; Develop a Comprehensive Approach for High Schools </a:t>
            </a:r>
          </a:p>
          <a:p>
            <a:pPr marL="292608" lvl="1" indent="0">
              <a:buNone/>
            </a:pPr>
            <a:r>
              <a:rPr lang="en-US" sz="1900" dirty="0"/>
              <a:t>B. Increase Diversity in the Educator Workforce </a:t>
            </a:r>
          </a:p>
          <a:p>
            <a:pPr marL="292608" lvl="1" indent="0">
              <a:buNone/>
            </a:pPr>
            <a:r>
              <a:rPr lang="en-US" sz="1900" dirty="0"/>
              <a:t>C. Reduce Disproportionality in Discipline – Build and Sustain a Positive School Culture and Climate </a:t>
            </a:r>
            <a:endParaRPr lang="en-US" sz="1900" b="1" i="1" dirty="0"/>
          </a:p>
          <a:p>
            <a:r>
              <a:rPr lang="en-US" sz="2100" b="1" i="1" dirty="0"/>
              <a:t>Providing Authentic Family and Community Support and Engagement  </a:t>
            </a:r>
          </a:p>
          <a:p>
            <a:pPr marL="457200" lvl="1" indent="0">
              <a:buNone/>
            </a:pPr>
            <a:r>
              <a:rPr lang="en-US" sz="1900" dirty="0"/>
              <a:t>A. Expand School-Based Health Centers </a:t>
            </a:r>
          </a:p>
          <a:p>
            <a:pPr marL="457200" lvl="1" indent="0">
              <a:buNone/>
            </a:pPr>
            <a:r>
              <a:rPr lang="en-US" sz="1900" dirty="0"/>
              <a:t>B. Increase Family Engagement and Partnership </a:t>
            </a:r>
          </a:p>
          <a:p>
            <a:pPr marL="457200" lvl="1" indent="0">
              <a:buNone/>
            </a:pPr>
            <a:r>
              <a:rPr lang="en-US" sz="1900" dirty="0"/>
              <a:t>C. Enhance Family Support – Create Comprehensive, Robust System of Support for Families </a:t>
            </a:r>
          </a:p>
          <a:p>
            <a:pPr marL="457200" lvl="1" indent="0">
              <a:buNone/>
            </a:pPr>
            <a:r>
              <a:rPr lang="en-US" sz="1900" dirty="0"/>
              <a:t>D. Improve Transportation – Provide Safe, Affordable Option to School and Extended Learning Programs </a:t>
            </a:r>
          </a:p>
          <a:p>
            <a:pPr marL="457200" lvl="1" indent="0">
              <a:buNone/>
            </a:pPr>
            <a:r>
              <a:rPr lang="en-US" sz="1900" dirty="0"/>
              <a:t>E. Address the Needs of Homeless Students </a:t>
            </a:r>
            <a:r>
              <a:rPr lang="en-US" sz="1900" b="1" i="1" dirty="0"/>
              <a:t> </a:t>
            </a:r>
          </a:p>
          <a:p>
            <a:r>
              <a:rPr lang="en-US" sz="2100" b="1" i="1" dirty="0"/>
              <a:t>Strengthening Post-Secondary Access and Attainment </a:t>
            </a:r>
          </a:p>
          <a:p>
            <a:pPr marL="292608" lvl="1" indent="0">
              <a:buNone/>
            </a:pPr>
            <a:r>
              <a:rPr lang="en-US" sz="1900" dirty="0"/>
              <a:t>A. Enhance Workplace-Based Learning – Complement Career/College Prep in K-12 </a:t>
            </a:r>
          </a:p>
          <a:p>
            <a:pPr marL="292608" lvl="1" indent="0">
              <a:buNone/>
            </a:pPr>
            <a:r>
              <a:rPr lang="en-US" sz="1900" dirty="0"/>
              <a:t>B. Financing Post-Secondary Attainment – Remove Financial Barriers to Education and Training. </a:t>
            </a:r>
          </a:p>
          <a:p>
            <a:pPr marL="292608" lvl="1" indent="0">
              <a:buNone/>
            </a:pPr>
            <a:r>
              <a:rPr lang="en-US" sz="1900" dirty="0"/>
              <a:t>C. Career/College Planning – Increase Post-Secondary Access and Persistence by Raising Career and College Awareness Through Guiding Curriculum </a:t>
            </a:r>
          </a:p>
          <a:p>
            <a:pPr marL="292608" lvl="1" indent="0">
              <a:buNone/>
            </a:pPr>
            <a:r>
              <a:rPr lang="en-US" sz="1900" dirty="0"/>
              <a:t>D. International Baccalaureate (IB) Pathway - Expand the Continuum through Elementary and Middle Schools </a:t>
            </a:r>
          </a:p>
          <a:p>
            <a:pPr marL="292608" lvl="1" indent="0">
              <a:buNone/>
            </a:pPr>
            <a:r>
              <a:rPr lang="en-US" sz="1900" dirty="0"/>
              <a:t>E. Expand Seattle Public School International Schools/Dual Language Immersion Programs </a:t>
            </a:r>
          </a:p>
          <a:p>
            <a:pPr marL="292608" lvl="1" indent="0">
              <a:buNone/>
            </a:pPr>
            <a:r>
              <a:rPr lang="en-US" sz="1900" dirty="0"/>
              <a:t>F. Support Open Doors Programs – Increase Capacity of School Re-entry Programs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4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506" y="2905908"/>
            <a:ext cx="10058400" cy="2474475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Where do you see yourself/your work/your community” in these recommendations? </a:t>
            </a:r>
          </a:p>
        </p:txBody>
      </p:sp>
    </p:spTree>
    <p:extLst>
      <p:ext uri="{BB962C8B-B14F-4D97-AF65-F5344CB8AC3E}">
        <p14:creationId xmlns:p14="http://schemas.microsoft.com/office/powerpoint/2010/main" val="2897308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&amp; Initial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9913" indent="-457200">
              <a:buFont typeface="Arial" panose="020B0604020202020204" pitchFamily="34" charset="0"/>
              <a:buChar char="•"/>
            </a:pPr>
            <a:r>
              <a:rPr lang="en-US" sz="2800" dirty="0"/>
              <a:t>Initial Investments from Mayor’s 2017 budget : </a:t>
            </a:r>
          </a:p>
          <a:p>
            <a:pPr marL="822960" lvl="3" indent="0">
              <a:buNone/>
            </a:pPr>
            <a:r>
              <a:rPr lang="en-US" sz="2000" b="1" dirty="0"/>
              <a:t>1. expand the My Brother’s Keeper mentoring program </a:t>
            </a:r>
            <a:endParaRPr lang="en-US" sz="2000" dirty="0"/>
          </a:p>
          <a:p>
            <a:pPr marL="822960" lvl="3" indent="0">
              <a:buNone/>
            </a:pPr>
            <a:r>
              <a:rPr lang="en-US" sz="2000" b="1" dirty="0"/>
              <a:t>2. expand the Innovation Model to a high school </a:t>
            </a:r>
            <a:endParaRPr lang="en-US" sz="2000" dirty="0"/>
          </a:p>
          <a:p>
            <a:pPr marL="822960" lvl="3" indent="0">
              <a:buNone/>
            </a:pPr>
            <a:r>
              <a:rPr lang="en-US" sz="2000" b="1" dirty="0"/>
              <a:t>3. broaden summer learning programs </a:t>
            </a:r>
            <a:endParaRPr lang="en-US" sz="2000" dirty="0"/>
          </a:p>
          <a:p>
            <a:pPr marL="822960" lvl="3" indent="0">
              <a:buNone/>
            </a:pPr>
            <a:r>
              <a:rPr lang="en-US" sz="2000" b="1" dirty="0"/>
              <a:t>4. invest in ways to encourage post-secondary enrollment </a:t>
            </a:r>
          </a:p>
          <a:p>
            <a:pPr marL="621792" indent="-457200">
              <a:buFont typeface="Arial" panose="020B0604020202020204" pitchFamily="34" charset="0"/>
              <a:buChar char="•"/>
            </a:pPr>
            <a:r>
              <a:rPr lang="en-US" sz="2600" dirty="0"/>
              <a:t>Action Plan will be released in January 2017 </a:t>
            </a:r>
          </a:p>
          <a:p>
            <a:pPr marL="621792" indent="-457200">
              <a:buFont typeface="Arial" panose="020B0604020202020204" pitchFamily="34" charset="0"/>
              <a:buChar char="•"/>
            </a:pPr>
            <a:r>
              <a:rPr lang="en-US" sz="2600" dirty="0"/>
              <a:t>City will continue to solidify our partnership with the District, philanthropy, and business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67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905908"/>
            <a:ext cx="10058400" cy="1586579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Provide some examples of the good work we can build off of?</a:t>
            </a:r>
          </a:p>
        </p:txBody>
      </p:sp>
    </p:spTree>
    <p:extLst>
      <p:ext uri="{BB962C8B-B14F-4D97-AF65-F5344CB8AC3E}">
        <p14:creationId xmlns:p14="http://schemas.microsoft.com/office/powerpoint/2010/main" val="56432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 dirty="0"/>
              <a:t>Black and African American students in Seattle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064B34-8875-4D01-852E-B9CF1690057A}" type="slidenum">
              <a:rPr lang="en-US" alt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35857453"/>
              </p:ext>
            </p:extLst>
          </p:nvPr>
        </p:nvGraphicFramePr>
        <p:xfrm>
          <a:off x="838200" y="1771135"/>
          <a:ext cx="10515600" cy="495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34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Mayor’s Education Summit Process to date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69494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744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7313475" cy="40233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Improving School Climate</a:t>
            </a:r>
          </a:p>
          <a:p>
            <a:r>
              <a:rPr lang="en-US" dirty="0"/>
              <a:t>Improving Family/Community Engagement and Partnerships</a:t>
            </a:r>
          </a:p>
          <a:p>
            <a:r>
              <a:rPr lang="en-US" dirty="0"/>
              <a:t>Strengthening Post-Secondary Access and Attainment</a:t>
            </a:r>
          </a:p>
          <a:p>
            <a:r>
              <a:rPr lang="en-US" dirty="0"/>
              <a:t>Recruiting, Supporting, Retaining a Diverse and High-Quality Educator Workforce</a:t>
            </a:r>
          </a:p>
          <a:p>
            <a:r>
              <a:rPr lang="en-US" dirty="0"/>
              <a:t>Expanding Access to Quality Early Learning</a:t>
            </a:r>
          </a:p>
          <a:p>
            <a:r>
              <a:rPr lang="en-US" dirty="0"/>
              <a:t>Improving In-School Instruction and Programming</a:t>
            </a:r>
          </a:p>
          <a:p>
            <a:r>
              <a:rPr lang="en-US" dirty="0"/>
              <a:t>Supporting Community and Family Needs</a:t>
            </a:r>
          </a:p>
          <a:p>
            <a:r>
              <a:rPr lang="en-US" dirty="0"/>
              <a:t>School-City Collaboration</a:t>
            </a:r>
          </a:p>
          <a:p>
            <a:r>
              <a:rPr lang="en-US" dirty="0"/>
              <a:t>Improving Access to Quality Expanded K-12 Opportunities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29933" y="2604192"/>
            <a:ext cx="3019244" cy="213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u="sng" dirty="0"/>
              <a:t>Common Threads</a:t>
            </a:r>
          </a:p>
          <a:p>
            <a:pPr marL="457200" indent="-285750">
              <a:buFont typeface="Wingdings" panose="05000000000000000000" pitchFamily="2" charset="2"/>
              <a:buChar char="Ø"/>
            </a:pPr>
            <a:r>
              <a:rPr lang="en-US" dirty="0"/>
              <a:t>Affirm Race and Culture</a:t>
            </a:r>
          </a:p>
          <a:p>
            <a:pPr marL="171450"/>
            <a:endParaRPr lang="en-US" dirty="0"/>
          </a:p>
          <a:p>
            <a:pPr marL="457200" indent="-285750">
              <a:buFont typeface="Wingdings" panose="05000000000000000000" pitchFamily="2" charset="2"/>
              <a:buChar char="Ø"/>
            </a:pPr>
            <a:r>
              <a:rPr lang="en-US" dirty="0"/>
              <a:t>Support home language</a:t>
            </a:r>
          </a:p>
          <a:p>
            <a:pPr marL="171450"/>
            <a:endParaRPr lang="en-US" dirty="0"/>
          </a:p>
          <a:p>
            <a:pPr marL="457200" indent="-285750">
              <a:buFont typeface="Wingdings" panose="05000000000000000000" pitchFamily="2" charset="2"/>
              <a:buChar char="Ø"/>
            </a:pPr>
            <a:r>
              <a:rPr lang="en-US" dirty="0"/>
              <a:t>Fair and Adequate funding</a:t>
            </a:r>
          </a:p>
        </p:txBody>
      </p:sp>
    </p:spTree>
    <p:extLst>
      <p:ext uri="{BB962C8B-B14F-4D97-AF65-F5344CB8AC3E}">
        <p14:creationId xmlns:p14="http://schemas.microsoft.com/office/powerpoint/2010/main" val="227807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Group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n-US" dirty="0"/>
          </a:p>
          <a:p>
            <a:pPr marL="112713" indent="-90488" algn="ctr" defTabSz="873125">
              <a:lnSpc>
                <a:spcPct val="150000"/>
              </a:lnSpc>
            </a:pPr>
            <a:r>
              <a:rPr lang="en-US" sz="2400" dirty="0"/>
              <a:t>Through targeted </a:t>
            </a:r>
            <a:r>
              <a:rPr lang="en-US" sz="2400" b="1" dirty="0"/>
              <a:t>City, District, and other partnership </a:t>
            </a:r>
            <a:r>
              <a:rPr lang="en-US" sz="2400" dirty="0"/>
              <a:t>investments across the education continuum, with </a:t>
            </a:r>
            <a:r>
              <a:rPr lang="en-US" sz="2400" b="1" dirty="0"/>
              <a:t>specific emphasis on African-American/Black students and other students of color </a:t>
            </a:r>
            <a:r>
              <a:rPr lang="en-US" sz="2400" dirty="0"/>
              <a:t>who have been historically                        un-</a:t>
            </a:r>
            <a:r>
              <a:rPr lang="en-US" sz="2400" dirty="0" err="1"/>
              <a:t>derserved</a:t>
            </a:r>
            <a:r>
              <a:rPr lang="en-US" sz="2400" dirty="0"/>
              <a:t> by the education system, </a:t>
            </a:r>
            <a:r>
              <a:rPr lang="en-US" sz="2400" b="1" dirty="0"/>
              <a:t>post-secondary credential attainment for all SPS graduates shall rise to 70% by 2030. </a:t>
            </a:r>
          </a:p>
        </p:txBody>
      </p:sp>
    </p:spTree>
    <p:extLst>
      <p:ext uri="{BB962C8B-B14F-4D97-AF65-F5344CB8AC3E}">
        <p14:creationId xmlns:p14="http://schemas.microsoft.com/office/powerpoint/2010/main" val="297224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045" y="2795546"/>
            <a:ext cx="10058400" cy="1749950"/>
          </a:xfrm>
        </p:spPr>
        <p:txBody>
          <a:bodyPr/>
          <a:lstStyle/>
          <a:p>
            <a:pPr algn="ctr"/>
            <a:r>
              <a:rPr lang="en-US" sz="4800" dirty="0"/>
              <a:t>What is your definition of “achieving success in educational equity”?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7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4488" indent="-171450">
              <a:buFont typeface="Arial" panose="020B0604020202020204" pitchFamily="34" charset="0"/>
              <a:buChar char="•"/>
            </a:pPr>
            <a:r>
              <a:rPr lang="en-US" sz="2400" dirty="0"/>
              <a:t>Recommendations that are the </a:t>
            </a:r>
            <a:r>
              <a:rPr lang="en-US" sz="2400" b="1" u="sng" dirty="0"/>
              <a:t>most important in having an impact </a:t>
            </a:r>
            <a:r>
              <a:rPr lang="en-US" sz="2400" dirty="0"/>
              <a:t>on the opportunity gap as it relates to African American/Black students and other students of color </a:t>
            </a:r>
          </a:p>
          <a:p>
            <a:pPr marL="344488" indent="-171450">
              <a:buFont typeface="Arial" panose="020B0604020202020204" pitchFamily="34" charset="0"/>
              <a:buChar char="•"/>
            </a:pPr>
            <a:r>
              <a:rPr lang="en-US" sz="2400" dirty="0"/>
              <a:t>Recommendations that are the most important to </a:t>
            </a:r>
            <a:r>
              <a:rPr lang="en-US" sz="2400" b="1" u="sng" dirty="0"/>
              <a:t>implement in the short term </a:t>
            </a:r>
          </a:p>
          <a:p>
            <a:pPr marL="344488" indent="-171450">
              <a:buFont typeface="Arial" panose="020B0604020202020204" pitchFamily="34" charset="0"/>
              <a:buChar char="•"/>
            </a:pPr>
            <a:r>
              <a:rPr lang="en-US" sz="2400" dirty="0"/>
              <a:t>Recommendations on which the </a:t>
            </a:r>
            <a:r>
              <a:rPr lang="en-US" sz="2400" b="1" u="sng" dirty="0"/>
              <a:t>City can have the greatest impact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9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Improving Access to High Quality Learning Opportunities and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52768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A. Expand the Innovation School Model to Additional Elementary and Middle Schools; Develop a Comprehensive Approach for High Schools </a:t>
            </a:r>
          </a:p>
          <a:p>
            <a:pPr marL="0" indent="0">
              <a:buNone/>
            </a:pPr>
            <a:r>
              <a:rPr lang="en-US" sz="2400" dirty="0"/>
              <a:t>B. Expand Summer Learning Program </a:t>
            </a:r>
          </a:p>
          <a:p>
            <a:pPr marL="0" indent="0">
              <a:buNone/>
            </a:pPr>
            <a:r>
              <a:rPr lang="en-US" sz="2400" dirty="0"/>
              <a:t>C. Establish and Expand School-Based Mentoring Programs </a:t>
            </a:r>
          </a:p>
          <a:p>
            <a:pPr marL="0" indent="0">
              <a:buNone/>
            </a:pPr>
            <a:r>
              <a:rPr lang="en-US" sz="2400" dirty="0"/>
              <a:t>D. Enhance Opportunities for Before and After School Programs </a:t>
            </a:r>
          </a:p>
          <a:p>
            <a:pPr marL="0" indent="0">
              <a:buNone/>
            </a:pPr>
            <a:r>
              <a:rPr lang="en-US" sz="2400" dirty="0"/>
              <a:t>E. Increase Support for Parents and Caregivers of Children, Prenatal – 3 Years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0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Creating Positive, Supportive and High Quality Teaching and Learning Opportunities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A. Expand the Innovation School Model to Additional Elementary and Middle Schools; Develop a Comprehensive Approach for High Schools </a:t>
            </a:r>
          </a:p>
          <a:p>
            <a:pPr marL="0" indent="0">
              <a:buNone/>
            </a:pPr>
            <a:r>
              <a:rPr lang="en-US" sz="2800" dirty="0"/>
              <a:t>B. Increase Diversity in the Educator Workforce </a:t>
            </a:r>
          </a:p>
          <a:p>
            <a:pPr marL="0" indent="0">
              <a:buNone/>
            </a:pPr>
            <a:r>
              <a:rPr lang="en-US" sz="2800" dirty="0"/>
              <a:t>C. Reduce Disproportionality in Discipline – Build and Sustain a Positive School Culture and Climate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4921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562</TotalTime>
  <Words>940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Wingdings</vt:lpstr>
      <vt:lpstr>Retrospect</vt:lpstr>
      <vt:lpstr>PowerPoint Presentation</vt:lpstr>
      <vt:lpstr>Black and African American students in Seattle</vt:lpstr>
      <vt:lpstr>Mayor’s Education Summit Process to date </vt:lpstr>
      <vt:lpstr>Common Themes</vt:lpstr>
      <vt:lpstr>Advisory Group Goal</vt:lpstr>
      <vt:lpstr>Table Discussion</vt:lpstr>
      <vt:lpstr>Development of Recommendations</vt:lpstr>
      <vt:lpstr>Improving Access to High Quality Learning Opportunities and Programs </vt:lpstr>
      <vt:lpstr>Creating Positive, Supportive and High Quality Teaching and Learning Opportunities </vt:lpstr>
      <vt:lpstr>Providing Authentic Family and Community Support and Engagement </vt:lpstr>
      <vt:lpstr>Strengthening Post-Secondary Access and Attainment </vt:lpstr>
      <vt:lpstr>PowerPoint Presentation</vt:lpstr>
      <vt:lpstr>Table Discussions</vt:lpstr>
      <vt:lpstr>Next Steps &amp; Initial Investments</vt:lpstr>
      <vt:lpstr>Table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Schulkin, Rachel</dc:creator>
  <cp:lastModifiedBy>Erin Okuno</cp:lastModifiedBy>
  <cp:revision>7</cp:revision>
  <dcterms:created xsi:type="dcterms:W3CDTF">2016-11-16T23:39:24Z</dcterms:created>
  <dcterms:modified xsi:type="dcterms:W3CDTF">2016-11-18T04:32:36Z</dcterms:modified>
</cp:coreProperties>
</file>