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2.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1"/>
  </p:notesMasterIdLst>
  <p:sldIdLst>
    <p:sldId id="256" r:id="rId2"/>
    <p:sldId id="257" r:id="rId3"/>
    <p:sldId id="258" r:id="rId4"/>
    <p:sldId id="259" r:id="rId5"/>
    <p:sldId id="261" r:id="rId6"/>
    <p:sldId id="262" r:id="rId7"/>
    <p:sldId id="265" r:id="rId8"/>
    <p:sldId id="266" r:id="rId9"/>
    <p:sldId id="278" r:id="rId10"/>
    <p:sldId id="322" r:id="rId11"/>
    <p:sldId id="280" r:id="rId12"/>
    <p:sldId id="281" r:id="rId13"/>
    <p:sldId id="328" r:id="rId14"/>
    <p:sldId id="283" r:id="rId15"/>
    <p:sldId id="284" r:id="rId16"/>
    <p:sldId id="285" r:id="rId17"/>
    <p:sldId id="335" r:id="rId18"/>
    <p:sldId id="336" r:id="rId19"/>
    <p:sldId id="337" r:id="rId20"/>
    <p:sldId id="291" r:id="rId21"/>
    <p:sldId id="292" r:id="rId22"/>
    <p:sldId id="294" r:id="rId23"/>
    <p:sldId id="293" r:id="rId24"/>
    <p:sldId id="295" r:id="rId25"/>
    <p:sldId id="323" r:id="rId26"/>
    <p:sldId id="324" r:id="rId27"/>
    <p:sldId id="325" r:id="rId28"/>
    <p:sldId id="275" r:id="rId29"/>
    <p:sldId id="276" r:id="rId30"/>
    <p:sldId id="277" r:id="rId31"/>
    <p:sldId id="298" r:id="rId32"/>
    <p:sldId id="299" r:id="rId33"/>
    <p:sldId id="300" r:id="rId34"/>
    <p:sldId id="301" r:id="rId35"/>
    <p:sldId id="303" r:id="rId36"/>
    <p:sldId id="304" r:id="rId37"/>
    <p:sldId id="334" r:id="rId38"/>
    <p:sldId id="309" r:id="rId39"/>
    <p:sldId id="310" r:id="rId40"/>
    <p:sldId id="311" r:id="rId41"/>
    <p:sldId id="312" r:id="rId42"/>
    <p:sldId id="313" r:id="rId43"/>
    <p:sldId id="315" r:id="rId44"/>
    <p:sldId id="308" r:id="rId45"/>
    <p:sldId id="316" r:id="rId46"/>
    <p:sldId id="318" r:id="rId47"/>
    <p:sldId id="317" r:id="rId48"/>
    <p:sldId id="319" r:id="rId49"/>
    <p:sldId id="320" r:id="rId50"/>
  </p:sldIdLst>
  <p:sldSz cx="9144000" cy="5143500" type="screen16x9"/>
  <p:notesSz cx="7010400" cy="9296400"/>
  <p:embeddedFontLst>
    <p:embeddedFont>
      <p:font typeface="Average" panose="020B0604020202020204" charset="0"/>
      <p:regular r:id="rId52"/>
    </p:embeddedFont>
    <p:embeddedFont>
      <p:font typeface="Oswald" panose="020B0604020202020204" charset="0"/>
      <p:regular r:id="rId53"/>
      <p:bold r:id="rId54"/>
    </p:embeddedFont>
    <p:embeddedFont>
      <p:font typeface="Lato" panose="020B060402020202020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Costantini" initials="PC" lastIdx="24" clrIdx="0">
    <p:extLst>
      <p:ext uri="{19B8F6BF-5375-455C-9EA6-DF929625EA0E}">
        <p15:presenceInfo xmlns:p15="http://schemas.microsoft.com/office/powerpoint/2012/main" userId="13629e2face70d96" providerId="Windows Live"/>
      </p:ext>
    </p:extLst>
  </p:cmAuthor>
  <p:cmAuthor id="2" name="" initials=""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47756" autoAdjust="0"/>
  </p:normalViewPr>
  <p:slideViewPr>
    <p:cSldViewPr snapToGrid="0">
      <p:cViewPr varScale="1">
        <p:scale>
          <a:sx n="47" d="100"/>
          <a:sy n="47" d="100"/>
        </p:scale>
        <p:origin x="136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5-02T11:03:49.237" idx="19">
    <p:pos x="10" y="10"/>
    <p:text>What is the relationship between the two cards? Are they different versions of the same information? Or do they have different uses? We should explain this.</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5-02T11:20:55.544" idx="20">
    <p:pos x="10" y="10"/>
    <p:text>Should we suggest that participants have one or two attorneys and their contact info lined up before anything happens?</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2"/>
            <a:ext cx="6199187"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1" y="4415789"/>
            <a:ext cx="5608319" cy="418337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1pPr>
            <a:lvl2pPr marL="457200" marR="0" lvl="1"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2pPr>
            <a:lvl3pPr marL="914400" marR="0" lvl="2"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3pPr>
            <a:lvl4pPr marL="1371600" marR="0" lvl="3"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4pPr>
            <a:lvl5pPr marL="1828800" marR="0" lvl="4"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6pPr>
            <a:lvl7pPr marL="2743200" marR="0" lvl="6"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7pPr>
            <a:lvl8pPr marL="3200400" marR="0" lvl="7"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8pPr>
            <a:lvl9pPr marL="3657600" marR="0" lvl="8"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42828790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wanewamericans.or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dhs.gov/real-id-public-faq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ilrc.org/sites/default/files/resources/schools_post-election-v4.pdf"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www2.ed.gov/about/overview/focus/supporting-undocumented-youth.pdf"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lrc.org/sites/default/files/resources/schools_post-election-v4.pdf"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www2.ed.gov/about/overview/focus/supporting-undocumented-youth.pdf"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ejce.berkeley.edu/report-incident/what-hate-crime#hatecrim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stopbullying.gov/at-risk/warning-signs/"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ejce.berkeley.edu/report-incident/what-hate-crime#hatecrime"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splcenter.org/contact-us"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cairseattle.org/get-help"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www.cnbc.com/2017/02/03/seattle-federal-judge-grants-temporary-restraining-order-on-immigration-ban-on-nationwide-basis.html" TargetMode="External"/><Relationship Id="rId3" Type="http://schemas.openxmlformats.org/officeDocument/2006/relationships/hyperlink" Target="https://www.whitehouse.gov/the-press-office/2017/01/25/presidential-executive-order-enhancing-public-safety-interior-united" TargetMode="External"/><Relationship Id="rId7" Type="http://schemas.openxmlformats.org/officeDocument/2006/relationships/hyperlink" Target="https://www.whitehouse.gov/the-press-office/2017/03/06/executive-order-protecting-nation-foreign-terrorist-entry-united-state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dhs.gov/news/2017/02/21/qa-dhs-implementation-executive-order-border-security-and-immigration-enforcement" TargetMode="External"/><Relationship Id="rId5" Type="http://schemas.openxmlformats.org/officeDocument/2006/relationships/hyperlink" Target="https://www.whitehouse.gov/the-press-office/2017/01/25/executive-order-border-security-and-immigration-enforcement-improvements" TargetMode="External"/><Relationship Id="rId10" Type="http://schemas.openxmlformats.org/officeDocument/2006/relationships/hyperlink" Target="https://www.documentcloud.org/documents/3482723-Q-amp-A-Protecting-the-Nation-From-Foreign.html" TargetMode="External"/><Relationship Id="rId4" Type="http://schemas.openxmlformats.org/officeDocument/2006/relationships/hyperlink" Target="http://www.vox.com/policy-and-politics/2017/1/25/14390106/leaked-drafts-trump-immigrants-executive-order" TargetMode="External"/><Relationship Id="rId9" Type="http://schemas.openxmlformats.org/officeDocument/2006/relationships/hyperlink" Target="http://www.cnn.com/2017/02/03/politics/federal-judge-temporarily-halts-trump-travel-ban-nationwide-ag-say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 name="Shape 62"/>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465887" marR="0" lvl="0" indent="-237287" algn="l" rtl="0">
              <a:spcBef>
                <a:spcPts val="0"/>
              </a:spcBef>
              <a:spcAft>
                <a:spcPts val="0"/>
              </a:spcAft>
              <a:buClr>
                <a:schemeClr val="dk1"/>
              </a:buClr>
              <a:buSzPct val="100000"/>
              <a:buFont typeface="Arial"/>
              <a:buChar char="●"/>
            </a:pPr>
            <a:r>
              <a:rPr lang="en" sz="1100" b="0" i="0" u="none" strike="noStrike" cap="none" dirty="0">
                <a:solidFill>
                  <a:schemeClr val="dk1"/>
                </a:solidFill>
                <a:latin typeface="Arial"/>
                <a:ea typeface="Arial"/>
                <a:cs typeface="Arial"/>
                <a:sym typeface="Arial"/>
              </a:rPr>
              <a:t>Say who you are and what your job is within OneAmerica.</a:t>
            </a:r>
          </a:p>
          <a:p>
            <a:pPr marL="465887" marR="0" lvl="0" indent="-237287" algn="l" rtl="0">
              <a:lnSpc>
                <a:spcPct val="115000"/>
              </a:lnSpc>
              <a:spcBef>
                <a:spcPts val="0"/>
              </a:spcBef>
              <a:spcAft>
                <a:spcPts val="0"/>
              </a:spcAft>
              <a:buClr>
                <a:schemeClr val="dk1"/>
              </a:buClr>
              <a:buSzPct val="100000"/>
              <a:buFont typeface="Arial"/>
              <a:buChar char="●"/>
            </a:pPr>
            <a:r>
              <a:rPr lang="en" sz="1100" b="0" i="0" u="none" strike="noStrike" cap="none" dirty="0">
                <a:solidFill>
                  <a:schemeClr val="dk1"/>
                </a:solidFill>
                <a:latin typeface="Arial"/>
                <a:ea typeface="Arial"/>
                <a:cs typeface="Arial"/>
                <a:sym typeface="Arial"/>
              </a:rPr>
              <a:t>Interpreters – tell </a:t>
            </a:r>
            <a:r>
              <a:rPr lang="en-US" sz="1100" b="0" i="0" u="none" strike="noStrike" cap="none" dirty="0">
                <a:solidFill>
                  <a:schemeClr val="dk1"/>
                </a:solidFill>
                <a:latin typeface="Arial"/>
                <a:ea typeface="Arial"/>
                <a:cs typeface="Arial"/>
                <a:sym typeface="Arial"/>
              </a:rPr>
              <a:t>speakers </a:t>
            </a:r>
            <a:r>
              <a:rPr lang="en" sz="1100" b="0" i="0" u="none" strike="noStrike" cap="none" dirty="0">
                <a:solidFill>
                  <a:schemeClr val="dk1"/>
                </a:solidFill>
                <a:latin typeface="Arial"/>
                <a:ea typeface="Arial"/>
                <a:cs typeface="Arial"/>
                <a:sym typeface="Arial"/>
              </a:rPr>
              <a:t>to be mindful of any interpretation and </a:t>
            </a:r>
            <a:r>
              <a:rPr lang="en-US" sz="1100" b="0" i="0" u="none" strike="noStrike" cap="none" dirty="0">
                <a:solidFill>
                  <a:schemeClr val="dk1"/>
                </a:solidFill>
                <a:latin typeface="Arial"/>
                <a:ea typeface="Arial"/>
                <a:cs typeface="Arial"/>
                <a:sym typeface="Arial"/>
              </a:rPr>
              <a:t>to </a:t>
            </a:r>
            <a:r>
              <a:rPr lang="en" sz="1100" b="0" i="0" u="none" strike="noStrike" cap="none" dirty="0">
                <a:solidFill>
                  <a:schemeClr val="dk1"/>
                </a:solidFill>
                <a:latin typeface="Arial"/>
                <a:ea typeface="Arial"/>
                <a:cs typeface="Arial"/>
                <a:sym typeface="Arial"/>
              </a:rPr>
              <a:t>just go slow.</a:t>
            </a:r>
          </a:p>
          <a:p>
            <a:pPr marL="465887" marR="0" lvl="0" indent="-237287" algn="l" rtl="0">
              <a:lnSpc>
                <a:spcPct val="115000"/>
              </a:lnSpc>
              <a:spcBef>
                <a:spcPts val="0"/>
              </a:spcBef>
              <a:buClr>
                <a:schemeClr val="dk1"/>
              </a:buClr>
              <a:buSzPct val="100000"/>
              <a:buFont typeface="Arial"/>
              <a:buChar char="●"/>
            </a:pPr>
            <a:r>
              <a:rPr lang="en" sz="1100" b="0" i="0" u="none" strike="noStrike" cap="none" dirty="0">
                <a:solidFill>
                  <a:schemeClr val="dk1"/>
                </a:solidFill>
                <a:latin typeface="Arial"/>
                <a:ea typeface="Arial"/>
                <a:cs typeface="Arial"/>
                <a:sym typeface="Arial"/>
              </a:rPr>
              <a:t>Questions – hold questions until the </a:t>
            </a:r>
            <a:r>
              <a:rPr lang="en-US" sz="1100" b="0" i="0" u="none" strike="noStrike" cap="none" dirty="0">
                <a:solidFill>
                  <a:schemeClr val="dk1"/>
                </a:solidFill>
                <a:latin typeface="Arial"/>
                <a:ea typeface="Arial"/>
                <a:cs typeface="Arial"/>
                <a:sym typeface="Arial"/>
              </a:rPr>
              <a:t>end of each</a:t>
            </a:r>
            <a:r>
              <a:rPr lang="en" sz="1100" b="0" i="0" u="none" strike="noStrike" cap="none" dirty="0">
                <a:solidFill>
                  <a:schemeClr val="dk1"/>
                </a:solidFill>
                <a:latin typeface="Arial"/>
                <a:ea typeface="Arial"/>
                <a:cs typeface="Arial"/>
                <a:sym typeface="Arial"/>
              </a:rPr>
              <a:t> section</a:t>
            </a:r>
            <a:r>
              <a:rPr lang="en-US" sz="1100" b="0" i="0" u="none" strike="noStrike" cap="none" dirty="0">
                <a:solidFill>
                  <a:schemeClr val="dk1"/>
                </a:solidFill>
                <a:latin typeface="Arial"/>
                <a:ea typeface="Arial"/>
                <a:cs typeface="Arial"/>
                <a:sym typeface="Arial"/>
              </a:rPr>
              <a:t>.</a:t>
            </a:r>
            <a:endParaRPr lang="en"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767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200" b="0" i="0" u="none" strike="noStrike" cap="none" dirty="0">
                <a:solidFill>
                  <a:srgbClr val="000000"/>
                </a:solidFill>
                <a:latin typeface="Arial" panose="020B0604020202020204" pitchFamily="34" charset="0"/>
                <a:ea typeface="Arial"/>
                <a:cs typeface="Arial" panose="020B0604020202020204" pitchFamily="34" charset="0"/>
                <a:sym typeface="Arial"/>
              </a:rPr>
              <a:t>DACA is a program established by President Obama in 2012 that grants a form of temporary protection from deportation known as “deferred action” </a:t>
            </a:r>
            <a:r>
              <a:rPr lang="en-US" sz="1200" b="0" i="0" u="none" strike="noStrike" cap="none" dirty="0" smtClean="0">
                <a:solidFill>
                  <a:srgbClr val="000000"/>
                </a:solidFill>
                <a:latin typeface="Arial" panose="020B0604020202020204" pitchFamily="34" charset="0"/>
                <a:ea typeface="Arial"/>
                <a:cs typeface="Arial" panose="020B0604020202020204" pitchFamily="34" charset="0"/>
                <a:sym typeface="Arial"/>
              </a:rPr>
              <a:t>and provide</a:t>
            </a:r>
            <a:r>
              <a:rPr lang="en-US" sz="12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work permits </a:t>
            </a:r>
            <a:r>
              <a:rPr lang="en-US" sz="1200" b="0" i="0" u="none" strike="noStrike" cap="none" dirty="0" smtClean="0">
                <a:solidFill>
                  <a:srgbClr val="000000"/>
                </a:solidFill>
                <a:latin typeface="Arial" panose="020B0604020202020204" pitchFamily="34" charset="0"/>
                <a:ea typeface="Arial"/>
                <a:cs typeface="Arial" panose="020B0604020202020204" pitchFamily="34" charset="0"/>
                <a:sym typeface="Arial"/>
              </a:rPr>
              <a:t>to </a:t>
            </a:r>
            <a:r>
              <a:rPr lang="en-US" sz="1200" b="0" i="0" u="none" strike="noStrike" cap="none" dirty="0">
                <a:solidFill>
                  <a:srgbClr val="000000"/>
                </a:solidFill>
                <a:latin typeface="Arial" panose="020B0604020202020204" pitchFamily="34" charset="0"/>
                <a:ea typeface="Arial"/>
                <a:cs typeface="Arial" panose="020B0604020202020204" pitchFamily="34" charset="0"/>
                <a:sym typeface="Arial"/>
              </a:rPr>
              <a:t>undocumented </a:t>
            </a:r>
            <a:r>
              <a:rPr lang="en-US" sz="1200" b="0" i="0" u="none" strike="noStrike" cap="none" dirty="0" smtClean="0">
                <a:solidFill>
                  <a:srgbClr val="000000"/>
                </a:solidFill>
                <a:latin typeface="Arial" panose="020B0604020202020204" pitchFamily="34" charset="0"/>
                <a:ea typeface="Arial"/>
                <a:cs typeface="Arial" panose="020B0604020202020204" pitchFamily="34" charset="0"/>
                <a:sym typeface="Arial"/>
              </a:rPr>
              <a:t>individuals who:</a:t>
            </a: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200" b="0" i="0" u="none" strike="noStrike" cap="none" dirty="0" smtClean="0">
                <a:solidFill>
                  <a:srgbClr val="000000"/>
                </a:solidFill>
                <a:latin typeface="Arial" panose="020B0604020202020204" pitchFamily="34" charset="0"/>
                <a:ea typeface="Arial"/>
                <a:cs typeface="Arial" panose="020B0604020202020204" pitchFamily="34" charset="0"/>
                <a:sym typeface="Arial"/>
              </a:rPr>
              <a:t>came </a:t>
            </a:r>
            <a:r>
              <a:rPr lang="en-US" sz="1200" b="0" i="0" u="none" strike="noStrike" cap="none" dirty="0">
                <a:solidFill>
                  <a:srgbClr val="000000"/>
                </a:solidFill>
                <a:latin typeface="Arial" panose="020B0604020202020204" pitchFamily="34" charset="0"/>
                <a:ea typeface="Arial"/>
                <a:cs typeface="Arial" panose="020B0604020202020204" pitchFamily="34" charset="0"/>
                <a:sym typeface="Arial"/>
              </a:rPr>
              <a:t>to the U.S. before the age of 16, have </a:t>
            </a:r>
            <a:r>
              <a:rPr lang="en-US" sz="1200" b="0" i="0" u="none" strike="noStrike" cap="none" dirty="0" smtClean="0">
                <a:solidFill>
                  <a:srgbClr val="000000"/>
                </a:solidFill>
                <a:latin typeface="Arial" panose="020B0604020202020204" pitchFamily="34" charset="0"/>
                <a:ea typeface="Arial"/>
                <a:cs typeface="Arial" panose="020B0604020202020204" pitchFamily="34" charset="0"/>
                <a:sym typeface="Arial"/>
              </a:rPr>
              <a:t>lived </a:t>
            </a:r>
            <a:r>
              <a:rPr lang="en-US" sz="1200" b="0" i="0" u="none" strike="noStrike" cap="none" dirty="0">
                <a:solidFill>
                  <a:srgbClr val="000000"/>
                </a:solidFill>
                <a:latin typeface="Arial" panose="020B0604020202020204" pitchFamily="34" charset="0"/>
                <a:ea typeface="Arial"/>
                <a:cs typeface="Arial" panose="020B0604020202020204" pitchFamily="34" charset="0"/>
                <a:sym typeface="Arial"/>
              </a:rPr>
              <a:t>in the U.S. since </a:t>
            </a:r>
            <a:r>
              <a:rPr lang="en-US" sz="1200" b="0" i="0" u="none" strike="noStrike" cap="none" dirty="0" smtClean="0">
                <a:solidFill>
                  <a:srgbClr val="000000"/>
                </a:solidFill>
                <a:latin typeface="Arial" panose="020B0604020202020204" pitchFamily="34" charset="0"/>
                <a:ea typeface="Arial"/>
                <a:cs typeface="Arial" panose="020B0604020202020204" pitchFamily="34" charset="0"/>
                <a:sym typeface="Arial"/>
              </a:rPr>
              <a:t>June 15, </a:t>
            </a:r>
            <a:r>
              <a:rPr lang="en-US" sz="1200" b="0" i="0" u="none" strike="noStrike" cap="none" dirty="0">
                <a:solidFill>
                  <a:srgbClr val="000000"/>
                </a:solidFill>
                <a:latin typeface="Arial" panose="020B0604020202020204" pitchFamily="34" charset="0"/>
                <a:ea typeface="Arial"/>
                <a:cs typeface="Arial" panose="020B0604020202020204" pitchFamily="34" charset="0"/>
                <a:sym typeface="Arial"/>
              </a:rPr>
              <a:t>2007, </a:t>
            </a:r>
            <a:r>
              <a:rPr lang="en-US" sz="1200" b="0" i="0" u="none" strike="noStrike" cap="none" dirty="0" smtClean="0">
                <a:solidFill>
                  <a:srgbClr val="000000"/>
                </a:solidFill>
                <a:latin typeface="Arial" panose="020B0604020202020204" pitchFamily="34" charset="0"/>
                <a:ea typeface="Arial"/>
                <a:cs typeface="Arial" panose="020B0604020202020204" pitchFamily="34" charset="0"/>
                <a:sym typeface="Arial"/>
              </a:rPr>
              <a:t>were</a:t>
            </a:r>
            <a:r>
              <a:rPr lang="en-US" sz="12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born on or after June 16, 1981, were in school, completed H.S., obtained their G.E.D., didn’t not disqualifying criminal offenses, and meet other requirements.</a:t>
            </a: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endParaRPr lang="en-US" sz="12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2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As of December 2016: </a:t>
            </a:r>
            <a:r>
              <a:rPr lang="en-US" sz="1200" b="1"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Nationally:</a:t>
            </a:r>
            <a:r>
              <a:rPr lang="en-US" sz="12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770,000+ DACA recipients, in </a:t>
            </a:r>
            <a:r>
              <a:rPr lang="en-US" sz="1200" b="1"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WA state</a:t>
            </a:r>
            <a:r>
              <a:rPr lang="en-US" sz="12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17,551 DACA recipients</a:t>
            </a: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endParaRPr lang="en-US" sz="12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200" b="0" i="0" u="none" strike="noStrike" cap="none" dirty="0" smtClean="0">
                <a:solidFill>
                  <a:srgbClr val="000000"/>
                </a:solidFill>
                <a:latin typeface="Arial" panose="020B0604020202020204" pitchFamily="34" charset="0"/>
                <a:ea typeface="Arial"/>
                <a:cs typeface="Arial" panose="020B0604020202020204" pitchFamily="34" charset="0"/>
                <a:sym typeface="Arial"/>
              </a:rPr>
              <a:t>During </a:t>
            </a:r>
            <a:r>
              <a:rPr lang="en-US" sz="1200" b="0" i="0" u="none" strike="noStrike" cap="none" dirty="0">
                <a:solidFill>
                  <a:srgbClr val="000000"/>
                </a:solidFill>
                <a:latin typeface="Arial" panose="020B0604020202020204" pitchFamily="34" charset="0"/>
                <a:ea typeface="Arial"/>
                <a:cs typeface="Arial" panose="020B0604020202020204" pitchFamily="34" charset="0"/>
                <a:sym typeface="Arial"/>
              </a:rPr>
              <a:t>the campaign, Donald Trump indicated that he would end the DACA program if he was elected, but he did not specify what this meant. </a:t>
            </a:r>
            <a:endParaRPr lang="en-US" sz="1200" b="0" i="0" u="none" strike="noStrike" cap="none" dirty="0" smtClean="0">
              <a:solidFill>
                <a:srgbClr val="000000"/>
              </a:solidFill>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endParaRPr lang="en-US" sz="1200" b="0" i="0" u="none" strike="noStrike" cap="none" dirty="0" smtClean="0">
              <a:solidFill>
                <a:srgbClr val="000000"/>
              </a:solidFill>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200" b="0" i="0" u="none" strike="noStrike" cap="none" dirty="0" smtClean="0">
                <a:solidFill>
                  <a:srgbClr val="000000"/>
                </a:solidFill>
                <a:latin typeface="Arial" panose="020B0604020202020204" pitchFamily="34" charset="0"/>
                <a:ea typeface="Arial"/>
                <a:cs typeface="Arial" panose="020B0604020202020204" pitchFamily="34" charset="0"/>
                <a:sym typeface="Arial"/>
              </a:rPr>
              <a:t>We </a:t>
            </a:r>
            <a:r>
              <a:rPr lang="en-US" sz="1200" b="0" i="0" u="none" strike="noStrike" cap="none" dirty="0">
                <a:solidFill>
                  <a:srgbClr val="000000"/>
                </a:solidFill>
                <a:latin typeface="Arial" panose="020B0604020202020204" pitchFamily="34" charset="0"/>
                <a:ea typeface="Arial"/>
                <a:cs typeface="Arial" panose="020B0604020202020204" pitchFamily="34" charset="0"/>
                <a:sym typeface="Arial"/>
              </a:rPr>
              <a:t>believe that each individual should make their own decision after being informed of the risks and benefits, but provide these recommendations to those who have asked us for guidance.</a:t>
            </a:r>
          </a:p>
          <a:p>
            <a:pPr marL="0" marR="0" lvl="0" indent="0" algn="l" rtl="0">
              <a:spcBef>
                <a:spcPts val="0"/>
              </a:spcBef>
              <a:spcAft>
                <a:spcPts val="0"/>
              </a:spcAft>
              <a:buClr>
                <a:schemeClr val="dk1"/>
              </a:buClr>
              <a:buSzPct val="25000"/>
              <a:buFont typeface="Arial"/>
              <a:buNone/>
            </a:pPr>
            <a:endParaRPr lang="en-US" sz="12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Clr>
                <a:schemeClr val="dk1"/>
              </a:buClr>
              <a:buSzPct val="25000"/>
              <a:buFont typeface="Arial"/>
              <a:buNone/>
            </a:pPr>
            <a:r>
              <a:rPr lang="en-US" sz="1200" b="1" i="0" u="none" strike="noStrike" cap="none" dirty="0" smtClean="0">
                <a:solidFill>
                  <a:srgbClr val="000000"/>
                </a:solidFill>
                <a:latin typeface="Arial" panose="020B0604020202020204" pitchFamily="34" charset="0"/>
                <a:ea typeface="Arial"/>
                <a:cs typeface="Arial" panose="020B0604020202020204" pitchFamily="34" charset="0"/>
                <a:sym typeface="Arial"/>
              </a:rPr>
              <a:t>Advice we’ve been hearing from partners: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1" i="0" u="none" strike="noStrike" cap="none" dirty="0" smtClean="0">
                <a:solidFill>
                  <a:srgbClr val="000000"/>
                </a:solidFill>
                <a:latin typeface="Arial" panose="020B0604020202020204" pitchFamily="34" charset="0"/>
                <a:ea typeface="Arial"/>
                <a:cs typeface="Arial" panose="020B0604020202020204" pitchFamily="34" charset="0"/>
                <a:sym typeface="Arial"/>
              </a:rPr>
              <a:t>If</a:t>
            </a:r>
            <a:r>
              <a:rPr lang="en-US" sz="1200" b="1"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renewing and no issues (nothing has changed since you last applied), continue to renew DACA status;</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1"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If applying for the first time, consult with an immigration attorney about risks of applying</a:t>
            </a:r>
            <a:endParaRPr lang="en-US" sz="1200" b="1"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Clr>
                <a:schemeClr val="dk1"/>
              </a:buClr>
              <a:buSzPct val="25000"/>
              <a:buFont typeface="Arial"/>
              <a:buNone/>
            </a:pPr>
            <a:endParaRPr lang="en-US" sz="1200" dirty="0" smtClean="0">
              <a:solidFill>
                <a:srgbClr val="000000"/>
              </a:solidFill>
              <a:latin typeface="Arial" panose="020B0604020202020204" pitchFamily="34" charset="0"/>
              <a:ea typeface="Lato"/>
              <a:cs typeface="Arial" panose="020B0604020202020204" pitchFamily="34" charset="0"/>
              <a:sym typeface="Lato"/>
            </a:endParaRPr>
          </a:p>
          <a:p>
            <a:pPr marL="0" marR="0" lvl="0" indent="0" algn="l" rtl="0">
              <a:spcBef>
                <a:spcPts val="0"/>
              </a:spcBef>
              <a:spcAft>
                <a:spcPts val="0"/>
              </a:spcAft>
              <a:buClr>
                <a:schemeClr val="dk1"/>
              </a:buClr>
              <a:buSzPct val="25000"/>
              <a:buFont typeface="Arial"/>
              <a:buNone/>
            </a:pPr>
            <a:r>
              <a:rPr lang="en-US" sz="1200" dirty="0" smtClean="0">
                <a:solidFill>
                  <a:srgbClr val="000000"/>
                </a:solidFill>
                <a:latin typeface="Arial" panose="020B0604020202020204" pitchFamily="34" charset="0"/>
                <a:ea typeface="Lato"/>
                <a:cs typeface="Arial" panose="020B0604020202020204" pitchFamily="34" charset="0"/>
                <a:sym typeface="Lato"/>
              </a:rPr>
              <a:t>DACA</a:t>
            </a:r>
            <a:r>
              <a:rPr lang="en-US" sz="1200" baseline="0" dirty="0" smtClean="0">
                <a:solidFill>
                  <a:srgbClr val="000000"/>
                </a:solidFill>
                <a:latin typeface="Arial" panose="020B0604020202020204" pitchFamily="34" charset="0"/>
                <a:ea typeface="Lato"/>
                <a:cs typeface="Arial" panose="020B0604020202020204" pitchFamily="34" charset="0"/>
                <a:sym typeface="Lato"/>
              </a:rPr>
              <a:t> is not a law, executive action.</a:t>
            </a:r>
            <a:endParaRPr lang="en-US" sz="1200" dirty="0">
              <a:solidFill>
                <a:srgbClr val="000000"/>
              </a:solidFill>
              <a:latin typeface="Arial" panose="020B0604020202020204" pitchFamily="34" charset="0"/>
              <a:ea typeface="Lato"/>
              <a:cs typeface="Arial" panose="020B0604020202020204" pitchFamily="34" charset="0"/>
              <a:sym typeface="Lato"/>
            </a:endParaRPr>
          </a:p>
        </p:txBody>
      </p:sp>
    </p:spTree>
    <p:extLst>
      <p:ext uri="{BB962C8B-B14F-4D97-AF65-F5344CB8AC3E}">
        <p14:creationId xmlns:p14="http://schemas.microsoft.com/office/powerpoint/2010/main" val="3730077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400050" lvl="0" indent="-171450" rtl="0">
              <a:lnSpc>
                <a:spcPct val="115000"/>
              </a:lnSpc>
              <a:spcBef>
                <a:spcPts val="0"/>
              </a:spcBef>
              <a:buSzPct val="100000"/>
              <a:buFont typeface="Arial" panose="020B0604020202020204" pitchFamily="34" charset="0"/>
              <a:buChar char="•"/>
            </a:pPr>
            <a:r>
              <a:rPr lang="en" sz="1200" dirty="0">
                <a:latin typeface="Arial" panose="020B0604020202020204" pitchFamily="34" charset="0"/>
                <a:ea typeface="Lato"/>
                <a:cs typeface="Arial" panose="020B0604020202020204" pitchFamily="34" charset="0"/>
                <a:sym typeface="Lato"/>
              </a:rPr>
              <a:t>If you have a visa, ask an attorney if you can apply for a Green Card.</a:t>
            </a:r>
          </a:p>
          <a:p>
            <a:pPr marL="400050" lvl="0" indent="-171450" rtl="0">
              <a:lnSpc>
                <a:spcPct val="115000"/>
              </a:lnSpc>
              <a:spcBef>
                <a:spcPts val="1600"/>
              </a:spcBef>
              <a:buSzPct val="100000"/>
              <a:buFont typeface="Arial" panose="020B0604020202020204" pitchFamily="34" charset="0"/>
              <a:buChar char="•"/>
            </a:pPr>
            <a:r>
              <a:rPr lang="en" sz="1200" dirty="0">
                <a:latin typeface="Arial" panose="020B0604020202020204" pitchFamily="34" charset="0"/>
                <a:ea typeface="Lato"/>
                <a:cs typeface="Arial" panose="020B0604020202020204" pitchFamily="34" charset="0"/>
                <a:sym typeface="Lato"/>
              </a:rPr>
              <a:t>If you are not a legal resident, ask an attorney if you are eligible for a visa or work permit.</a:t>
            </a:r>
          </a:p>
          <a:p>
            <a:pPr marL="400050" lvl="0" indent="-171450" rtl="0">
              <a:lnSpc>
                <a:spcPct val="115000"/>
              </a:lnSpc>
              <a:spcBef>
                <a:spcPts val="1600"/>
              </a:spcBef>
              <a:buSzPct val="100000"/>
              <a:buFont typeface="Arial" panose="020B0604020202020204" pitchFamily="34" charset="0"/>
              <a:buChar char="•"/>
            </a:pPr>
            <a:r>
              <a:rPr lang="en" sz="1200" dirty="0">
                <a:latin typeface="Arial" panose="020B0604020202020204" pitchFamily="34" charset="0"/>
                <a:ea typeface="Lato"/>
                <a:cs typeface="Arial" panose="020B0604020202020204" pitchFamily="34" charset="0"/>
                <a:sym typeface="Lato"/>
              </a:rPr>
              <a:t>If you have been arrested or have a criminal record, ask an attorney if there is a way to clear your record.</a:t>
            </a:r>
          </a:p>
        </p:txBody>
      </p:sp>
    </p:spTree>
    <p:extLst>
      <p:ext uri="{BB962C8B-B14F-4D97-AF65-F5344CB8AC3E}">
        <p14:creationId xmlns:p14="http://schemas.microsoft.com/office/powerpoint/2010/main" val="2343901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3" name="Shape 263"/>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387350" lvl="0" indent="-171450" rtl="0">
              <a:lnSpc>
                <a:spcPct val="115000"/>
              </a:lnSpc>
              <a:spcBef>
                <a:spcPts val="0"/>
              </a:spcBef>
              <a:buSzPct val="100000"/>
              <a:buFont typeface="Arial" panose="020B0604020202020204" pitchFamily="34" charset="0"/>
              <a:buChar char="•"/>
            </a:pPr>
            <a:r>
              <a:rPr lang="en" sz="1200" dirty="0">
                <a:latin typeface="Arial" panose="020B0604020202020204" pitchFamily="34" charset="0"/>
                <a:ea typeface="Lato"/>
                <a:cs typeface="Arial" panose="020B0604020202020204" pitchFamily="34" charset="0"/>
                <a:sym typeface="Lato"/>
              </a:rPr>
              <a:t>Consider applying to be a citizen soon -- </a:t>
            </a:r>
            <a:r>
              <a:rPr lang="en" sz="1200" b="1" dirty="0">
                <a:latin typeface="Arial" panose="020B0604020202020204" pitchFamily="34" charset="0"/>
                <a:ea typeface="Lato"/>
                <a:cs typeface="Arial" panose="020B0604020202020204" pitchFamily="34" charset="0"/>
                <a:sym typeface="Lato"/>
              </a:rPr>
              <a:t>citizenship is the only permanent protection from deportation.  </a:t>
            </a:r>
          </a:p>
          <a:p>
            <a:pPr marL="387350" lvl="0" indent="-171450" rtl="0">
              <a:lnSpc>
                <a:spcPct val="115000"/>
              </a:lnSpc>
              <a:spcBef>
                <a:spcPts val="0"/>
              </a:spcBef>
              <a:buSzPct val="100000"/>
              <a:buFont typeface="Arial" panose="020B0604020202020204" pitchFamily="34" charset="0"/>
              <a:buChar char="•"/>
            </a:pPr>
            <a:r>
              <a:rPr lang="en" sz="1200" dirty="0">
                <a:latin typeface="Arial" panose="020B0604020202020204" pitchFamily="34" charset="0"/>
                <a:ea typeface="Lato"/>
                <a:cs typeface="Arial" panose="020B0604020202020204" pitchFamily="34" charset="0"/>
                <a:sym typeface="Lato"/>
              </a:rPr>
              <a:t>Consult with an attorney. </a:t>
            </a:r>
          </a:p>
          <a:p>
            <a:pPr marL="387350" lvl="0" indent="-171450" rtl="0">
              <a:lnSpc>
                <a:spcPct val="115000"/>
              </a:lnSpc>
              <a:spcBef>
                <a:spcPts val="0"/>
              </a:spcBef>
              <a:buSzPct val="100000"/>
              <a:buFont typeface="Arial" panose="020B0604020202020204" pitchFamily="34" charset="0"/>
              <a:buChar char="•"/>
            </a:pPr>
            <a:r>
              <a:rPr lang="en" sz="1200" dirty="0">
                <a:latin typeface="Arial" panose="020B0604020202020204" pitchFamily="34" charset="0"/>
                <a:ea typeface="Lato"/>
                <a:cs typeface="Arial" panose="020B0604020202020204" pitchFamily="34" charset="0"/>
                <a:sym typeface="Lato"/>
              </a:rPr>
              <a:t>The cost of the citizenship application increased to $725.</a:t>
            </a:r>
          </a:p>
          <a:p>
            <a:pPr marL="387350" lvl="0" indent="-171450" rtl="0">
              <a:lnSpc>
                <a:spcPct val="115000"/>
              </a:lnSpc>
              <a:spcBef>
                <a:spcPts val="0"/>
              </a:spcBef>
              <a:buSzPct val="100000"/>
              <a:buFont typeface="Arial" panose="020B0604020202020204" pitchFamily="34" charset="0"/>
              <a:buChar char="•"/>
            </a:pPr>
            <a:r>
              <a:rPr lang="en" sz="1200" dirty="0">
                <a:latin typeface="Arial" panose="020B0604020202020204" pitchFamily="34" charset="0"/>
                <a:ea typeface="Lato"/>
                <a:cs typeface="Arial" panose="020B0604020202020204" pitchFamily="34" charset="0"/>
                <a:sym typeface="Lato"/>
              </a:rPr>
              <a:t>Fee waivers and free legal clinics! </a:t>
            </a:r>
            <a:r>
              <a:rPr lang="en" sz="1200" u="sng" dirty="0">
                <a:solidFill>
                  <a:schemeClr val="accent5"/>
                </a:solidFill>
                <a:latin typeface="Arial" panose="020B0604020202020204" pitchFamily="34" charset="0"/>
                <a:ea typeface="Lato"/>
                <a:cs typeface="Arial" panose="020B0604020202020204" pitchFamily="34" charset="0"/>
                <a:sym typeface="Lato"/>
                <a:hlinkClick r:id="rId3"/>
              </a:rPr>
              <a:t>http://www.wanewamericans.org/</a:t>
            </a:r>
            <a:r>
              <a:rPr lang="en" sz="1200" dirty="0">
                <a:latin typeface="Arial" panose="020B0604020202020204" pitchFamily="34" charset="0"/>
                <a:ea typeface="Lato"/>
                <a:cs typeface="Arial" panose="020B0604020202020204" pitchFamily="34" charset="0"/>
                <a:sym typeface="Lato"/>
              </a:rPr>
              <a:t> for free help  or call 877-926-3924.</a:t>
            </a:r>
          </a:p>
          <a:p>
            <a:pPr marL="0" marR="0" lvl="0" indent="0" algn="l" rtl="0">
              <a:spcBef>
                <a:spcPts val="0"/>
              </a:spcBef>
              <a:buClr>
                <a:schemeClr val="dk1"/>
              </a:buClr>
              <a:buSzPct val="25000"/>
              <a:buFont typeface="Arial"/>
              <a:buNone/>
            </a:pPr>
            <a:endParaRPr dirty="0"/>
          </a:p>
        </p:txBody>
      </p:sp>
    </p:spTree>
    <p:extLst>
      <p:ext uri="{BB962C8B-B14F-4D97-AF65-F5344CB8AC3E}">
        <p14:creationId xmlns:p14="http://schemas.microsoft.com/office/powerpoint/2010/main" val="931342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0" name="Shape 470"/>
          <p:cNvSpPr txBox="1">
            <a:spLocks noGrp="1"/>
          </p:cNvSpPr>
          <p:nvPr>
            <p:ph type="body" idx="1"/>
          </p:nvPr>
        </p:nvSpPr>
        <p:spPr>
          <a:xfrm>
            <a:off x="701041" y="4415789"/>
            <a:ext cx="5608200" cy="4183500"/>
          </a:xfrm>
          <a:prstGeom prst="rect">
            <a:avLst/>
          </a:prstGeom>
          <a:noFill/>
          <a:ln>
            <a:noFill/>
          </a:ln>
        </p:spPr>
        <p:txBody>
          <a:bodyPr lIns="93150" tIns="93150" rIns="93150" bIns="93150" anchor="t" anchorCtr="0">
            <a:noAutofit/>
          </a:bodyPr>
          <a:lstStyle/>
          <a:p>
            <a:pPr marL="0" marR="0" lvl="0" indent="0" algn="l" rtl="0">
              <a:spcBef>
                <a:spcPts val="0"/>
              </a:spcBef>
              <a:spcAft>
                <a:spcPts val="0"/>
              </a:spcAft>
              <a:buClr>
                <a:srgbClr val="000000"/>
              </a:buClr>
              <a:buSzPct val="25000"/>
              <a:buFont typeface="Arial"/>
              <a:buNone/>
            </a:pPr>
            <a:r>
              <a:rPr lang="en" sz="1300" b="0" i="0" u="none" strike="noStrike" cap="none" dirty="0">
                <a:solidFill>
                  <a:srgbClr val="000000"/>
                </a:solidFill>
                <a:highlight>
                  <a:srgbClr val="FFFFFF"/>
                </a:highlight>
                <a:latin typeface="Arial"/>
                <a:ea typeface="Arial"/>
                <a:cs typeface="Arial"/>
                <a:sym typeface="Arial"/>
              </a:rPr>
              <a:t>Passed by Congress in 2005, the REAL ID Act enacted the 9/11 Commission’s recommendation that the Federal Government “set standards for the issuance of sources of identification, such as driver's licenses.” The Act established minimum security standards for state-issued driver’s licenses and identification cards, and prohibits Federal agencies from accepting for official purposes licenses and identification cards from states that do not meet these standards. States have made considerable progress in meeting this key recommendation of the 9/11 Commission and every state has a more secure driver’s license today than before the passage of the Act.</a:t>
            </a:r>
          </a:p>
          <a:p>
            <a:pPr marL="0" marR="0" lvl="0" indent="0" algn="l" rtl="0">
              <a:spcBef>
                <a:spcPts val="0"/>
              </a:spcBef>
              <a:spcAft>
                <a:spcPts val="0"/>
              </a:spcAft>
              <a:buClr>
                <a:schemeClr val="dk1"/>
              </a:buClr>
              <a:buSzPct val="25000"/>
              <a:buFont typeface="Arial"/>
              <a:buNone/>
            </a:pPr>
            <a:endParaRPr sz="1300" b="0" i="0" u="none" strike="noStrike" cap="none" dirty="0">
              <a:solidFill>
                <a:srgbClr val="000000"/>
              </a:solidFill>
              <a:highlight>
                <a:srgbClr val="FFFFFF"/>
              </a:highlight>
              <a:latin typeface="Arial"/>
              <a:ea typeface="Arial"/>
              <a:cs typeface="Arial"/>
              <a:sym typeface="Arial"/>
            </a:endParaRPr>
          </a:p>
          <a:p>
            <a:pPr marL="0" marR="0" lvl="0" indent="0" algn="l" rtl="0">
              <a:spcBef>
                <a:spcPts val="0"/>
              </a:spcBef>
              <a:spcAft>
                <a:spcPts val="0"/>
              </a:spcAft>
              <a:buClr>
                <a:schemeClr val="hlink"/>
              </a:buClr>
              <a:buSzPct val="25000"/>
              <a:buFont typeface="Arial"/>
              <a:buNone/>
            </a:pPr>
            <a:r>
              <a:rPr lang="en" sz="1300" b="0" i="0" u="sng" strike="noStrike" cap="none" dirty="0">
                <a:solidFill>
                  <a:schemeClr val="hlink"/>
                </a:solidFill>
                <a:highlight>
                  <a:srgbClr val="FFFFFF"/>
                </a:highlight>
                <a:latin typeface="Arial"/>
                <a:ea typeface="Arial"/>
                <a:cs typeface="Arial"/>
                <a:sym typeface="Arial"/>
                <a:hlinkClick r:id="rId3"/>
              </a:rPr>
              <a:t>https://www.dhs.gov/real-id-public-faqs</a:t>
            </a:r>
          </a:p>
          <a:p>
            <a:pPr marL="0" marR="0" lvl="0" indent="0" algn="l" rtl="0">
              <a:spcBef>
                <a:spcPts val="0"/>
              </a:spcBef>
              <a:spcAft>
                <a:spcPts val="0"/>
              </a:spcAft>
              <a:buClr>
                <a:schemeClr val="dk1"/>
              </a:buClr>
              <a:buSzPct val="25000"/>
              <a:buFont typeface="Arial"/>
              <a:buNone/>
            </a:pPr>
            <a:endParaRPr sz="1300" b="0" i="0" u="none" strike="noStrike" cap="none" dirty="0">
              <a:solidFill>
                <a:srgbClr val="000000"/>
              </a:solidFill>
              <a:highlight>
                <a:srgbClr val="FFFFFF"/>
              </a:highlight>
              <a:latin typeface="Arial"/>
              <a:ea typeface="Arial"/>
              <a:cs typeface="Arial"/>
              <a:sym typeface="Arial"/>
            </a:endParaRPr>
          </a:p>
          <a:p>
            <a:pPr marL="0" marR="0" lvl="0" indent="0" algn="l" rtl="0">
              <a:spcBef>
                <a:spcPts val="0"/>
              </a:spcBef>
              <a:buClr>
                <a:srgbClr val="000000"/>
              </a:buClr>
              <a:buSzPct val="25000"/>
              <a:buFont typeface="Arial"/>
              <a:buNone/>
            </a:pPr>
            <a:r>
              <a:rPr lang="en" sz="1300" b="0" i="0" u="none" strike="noStrike" cap="none" dirty="0">
                <a:solidFill>
                  <a:srgbClr val="000000"/>
                </a:solidFill>
                <a:highlight>
                  <a:srgbClr val="FFFFFF"/>
                </a:highlight>
                <a:latin typeface="Arial"/>
                <a:ea typeface="Arial"/>
                <a:cs typeface="Arial"/>
                <a:sym typeface="Arial"/>
              </a:rPr>
              <a:t>Threat is that people won’t be able to travel domestically or use drivers ID to access federal buildings.  </a:t>
            </a:r>
          </a:p>
        </p:txBody>
      </p:sp>
    </p:spTree>
    <p:extLst>
      <p:ext uri="{BB962C8B-B14F-4D97-AF65-F5344CB8AC3E}">
        <p14:creationId xmlns:p14="http://schemas.microsoft.com/office/powerpoint/2010/main" val="1731142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buClr>
                <a:schemeClr val="dk1"/>
              </a:buClr>
              <a:buSzPct val="25000"/>
              <a:buFont typeface="Arial"/>
              <a:buNone/>
            </a:pPr>
            <a:r>
              <a:rPr lang="en"/>
              <a:t>Alto Palimar</a:t>
            </a:r>
          </a:p>
        </p:txBody>
      </p:sp>
    </p:spTree>
    <p:extLst>
      <p:ext uri="{BB962C8B-B14F-4D97-AF65-F5344CB8AC3E}">
        <p14:creationId xmlns:p14="http://schemas.microsoft.com/office/powerpoint/2010/main" val="1789117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5" name="Shape 285"/>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 sz="1100" b="0" i="0" u="none" strike="noStrike" cap="none" dirty="0">
                <a:solidFill>
                  <a:schemeClr val="dk1"/>
                </a:solidFill>
                <a:latin typeface="Arial"/>
                <a:ea typeface="Arial"/>
                <a:cs typeface="Arial"/>
                <a:sym typeface="Arial"/>
              </a:rPr>
              <a:t>Emphasize that no matter what your status, you still have rights.</a:t>
            </a:r>
          </a:p>
          <a:p>
            <a:pPr marL="0" marR="0" lvl="0" indent="0" algn="l" rtl="0">
              <a:spcBef>
                <a:spcPts val="0"/>
              </a:spcBef>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5650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r>
              <a:rPr lang="en" dirty="0"/>
              <a:t>Explain what the acronyms are:</a:t>
            </a:r>
          </a:p>
          <a:p>
            <a:pPr lvl="0">
              <a:spcBef>
                <a:spcPts val="0"/>
              </a:spcBef>
              <a:buNone/>
            </a:pPr>
            <a:r>
              <a:rPr lang="en" dirty="0"/>
              <a:t>ICE - </a:t>
            </a:r>
            <a:r>
              <a:rPr lang="en-US" dirty="0"/>
              <a:t>Immigration and Customs Enforcement</a:t>
            </a:r>
            <a:endParaRPr lang="en" dirty="0"/>
          </a:p>
          <a:p>
            <a:pPr lvl="0">
              <a:spcBef>
                <a:spcPts val="0"/>
              </a:spcBef>
              <a:buNone/>
            </a:pPr>
            <a:r>
              <a:rPr lang="en" dirty="0"/>
              <a:t>CBP - </a:t>
            </a:r>
            <a:r>
              <a:rPr lang="en-US" dirty="0"/>
              <a:t>Customs and Border Protection</a:t>
            </a:r>
            <a:endParaRPr lang="en" dirty="0"/>
          </a:p>
          <a:p>
            <a:pPr lvl="0">
              <a:spcBef>
                <a:spcPts val="0"/>
              </a:spcBef>
              <a:buNone/>
            </a:pPr>
            <a:endParaRPr dirty="0"/>
          </a:p>
          <a:p>
            <a:pPr lvl="0">
              <a:spcBef>
                <a:spcPts val="0"/>
              </a:spcBef>
              <a:buNone/>
            </a:pPr>
            <a:r>
              <a:rPr lang="en" dirty="0"/>
              <a:t>ICE &amp; CPB are the NOT the same as local law enforcement. </a:t>
            </a:r>
            <a:r>
              <a:rPr lang="en-US" dirty="0"/>
              <a:t>But although </a:t>
            </a:r>
            <a:r>
              <a:rPr lang="en" dirty="0"/>
              <a:t>they are not the same, they </a:t>
            </a:r>
            <a:r>
              <a:rPr lang="en-US" dirty="0"/>
              <a:t>may </a:t>
            </a:r>
            <a:r>
              <a:rPr lang="en" dirty="0"/>
              <a:t>work together.</a:t>
            </a:r>
          </a:p>
          <a:p>
            <a:pPr lvl="0">
              <a:spcBef>
                <a:spcPts val="0"/>
              </a:spcBef>
              <a:buNone/>
            </a:pPr>
            <a:endParaRPr dirty="0"/>
          </a:p>
          <a:p>
            <a:pPr lvl="0">
              <a:spcBef>
                <a:spcPts val="0"/>
              </a:spcBef>
              <a:buNone/>
            </a:pPr>
            <a:r>
              <a:rPr lang="en" dirty="0"/>
              <a:t>What do these pictures have in common?</a:t>
            </a:r>
          </a:p>
          <a:p>
            <a:pPr lvl="0">
              <a:spcBef>
                <a:spcPts val="0"/>
              </a:spcBef>
              <a:buNone/>
            </a:pPr>
            <a:r>
              <a:rPr lang="en" dirty="0"/>
              <a:t>Have you seen or encountered people dressed like this in your community? Sometimes they are wearing plain clothing.</a:t>
            </a:r>
          </a:p>
        </p:txBody>
      </p:sp>
    </p:spTree>
    <p:extLst>
      <p:ext uri="{BB962C8B-B14F-4D97-AF65-F5344CB8AC3E}">
        <p14:creationId xmlns:p14="http://schemas.microsoft.com/office/powerpoint/2010/main" val="1834701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7" name="Shape 317"/>
          <p:cNvSpPr txBox="1">
            <a:spLocks noGrp="1"/>
          </p:cNvSpPr>
          <p:nvPr>
            <p:ph type="body" idx="1"/>
          </p:nvPr>
        </p:nvSpPr>
        <p:spPr>
          <a:xfrm>
            <a:off x="701039"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spcAft>
                <a:spcPts val="0"/>
              </a:spcAft>
              <a:buClr>
                <a:schemeClr val="dk1"/>
              </a:buClr>
              <a:buSzPct val="25000"/>
              <a:buFont typeface="Lato"/>
              <a:buNone/>
            </a:pPr>
            <a:r>
              <a:rPr lang="en" sz="1100" b="0" i="0" u="none" strike="noStrike" cap="none">
                <a:solidFill>
                  <a:schemeClr val="dk1"/>
                </a:solidFill>
                <a:latin typeface="Lato"/>
                <a:ea typeface="Lato"/>
                <a:cs typeface="Lato"/>
                <a:sym typeface="Lato"/>
              </a:rPr>
              <a:t>DO NOT OPEN THE DOOR: To be allowed to enter your home, ICE must have a warrant signed by a judge. Do not open your door unless an ICE agent shows you a warrant. (They almost never have one.) If an ICE agent wants to show you a warrant, they can hold it against a window or slide it under the door. To be valid, the warrant must have your name and address</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ct val="25000"/>
              <a:buFont typeface="Lato"/>
              <a:buNone/>
            </a:pPr>
            <a:r>
              <a:rPr lang="en" sz="1100" b="1" i="0" u="none" strike="noStrike" cap="none">
                <a:solidFill>
                  <a:srgbClr val="000000"/>
                </a:solidFill>
                <a:latin typeface="Lato"/>
                <a:ea typeface="Lato"/>
                <a:cs typeface="Lato"/>
                <a:sym typeface="Lato"/>
              </a:rPr>
              <a:t>Have people role play what to do if ICE come to the home, or if they try to talk to you in another location.</a:t>
            </a:r>
          </a:p>
          <a:p>
            <a:pPr marL="0" marR="0" lvl="0" indent="0" algn="l" rtl="0">
              <a:lnSpc>
                <a:spcPct val="115000"/>
              </a:lnSpc>
              <a:spcBef>
                <a:spcPts val="0"/>
              </a:spcBef>
              <a:spcAft>
                <a:spcPts val="0"/>
              </a:spcAft>
              <a:buClr>
                <a:schemeClr val="dk1"/>
              </a:buClr>
              <a:buSzPct val="25000"/>
              <a:buFont typeface="Arial"/>
              <a:buNone/>
            </a:pPr>
            <a:endParaRPr sz="1100" b="0" i="0" u="none" strike="noStrike" cap="none">
              <a:solidFill>
                <a:srgbClr val="000000"/>
              </a:solidFill>
              <a:latin typeface="Lato"/>
              <a:ea typeface="Lato"/>
              <a:cs typeface="Lato"/>
              <a:sym typeface="Lato"/>
            </a:endParaRPr>
          </a:p>
          <a:p>
            <a:pPr marL="0" marR="0" lvl="0" indent="0" algn="l" rtl="0">
              <a:lnSpc>
                <a:spcPct val="115000"/>
              </a:lnSpc>
              <a:spcBef>
                <a:spcPts val="0"/>
              </a:spcBef>
              <a:buClr>
                <a:srgbClr val="000000"/>
              </a:buClr>
              <a:buSzPct val="25000"/>
              <a:buFont typeface="Lato"/>
              <a:buNone/>
            </a:pPr>
            <a:r>
              <a:rPr lang="en" sz="1100" b="0" i="0" u="none" strike="noStrike" cap="none">
                <a:solidFill>
                  <a:srgbClr val="000000"/>
                </a:solidFill>
                <a:latin typeface="Lato"/>
                <a:ea typeface="Lato"/>
                <a:cs typeface="Lato"/>
                <a:sym typeface="Lato"/>
              </a:rPr>
              <a:t>Tell the participants to practice these exercises with your family</a:t>
            </a:r>
          </a:p>
        </p:txBody>
      </p:sp>
    </p:spTree>
    <p:extLst>
      <p:ext uri="{BB962C8B-B14F-4D97-AF65-F5344CB8AC3E}">
        <p14:creationId xmlns:p14="http://schemas.microsoft.com/office/powerpoint/2010/main" val="1260620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4" name="Shape 324"/>
          <p:cNvSpPr txBox="1">
            <a:spLocks noGrp="1"/>
          </p:cNvSpPr>
          <p:nvPr>
            <p:ph type="body" idx="1"/>
          </p:nvPr>
        </p:nvSpPr>
        <p:spPr>
          <a:xfrm>
            <a:off x="701039" y="4415789"/>
            <a:ext cx="5608319" cy="4183379"/>
          </a:xfrm>
          <a:prstGeom prst="rect">
            <a:avLst/>
          </a:prstGeom>
          <a:noFill/>
          <a:ln>
            <a:noFill/>
          </a:ln>
        </p:spPr>
        <p:txBody>
          <a:bodyPr lIns="93150" tIns="93150" rIns="93150" bIns="93150" anchor="t" anchorCtr="0">
            <a:noAutofit/>
          </a:bodyPr>
          <a:lstStyle/>
          <a:p>
            <a:pPr marL="457200" marR="0" lvl="0" indent="-355600" algn="l" rtl="0">
              <a:lnSpc>
                <a:spcPct val="200000"/>
              </a:lnSpc>
              <a:spcBef>
                <a:spcPts val="0"/>
              </a:spcBef>
              <a:spcAft>
                <a:spcPts val="0"/>
              </a:spcAft>
              <a:buSzPct val="100000"/>
              <a:buFont typeface="Lato"/>
              <a:buChar char="●"/>
            </a:pPr>
            <a:r>
              <a:rPr lang="en-US" sz="1100" b="0" i="0" u="none" strike="noStrike" cap="none" dirty="0" smtClean="0">
                <a:solidFill>
                  <a:schemeClr val="dk1"/>
                </a:solidFill>
                <a:latin typeface="Lato"/>
                <a:ea typeface="Lato"/>
                <a:cs typeface="Lato"/>
                <a:sym typeface="Lato"/>
              </a:rPr>
              <a:t>They </a:t>
            </a:r>
            <a:r>
              <a:rPr lang="en-US" sz="1100" b="0" i="0" u="sng" strike="noStrike" cap="none" dirty="0" smtClean="0">
                <a:solidFill>
                  <a:schemeClr val="dk1"/>
                </a:solidFill>
                <a:latin typeface="Lato"/>
                <a:ea typeface="Lato"/>
                <a:cs typeface="Lato"/>
                <a:sym typeface="Lato"/>
              </a:rPr>
              <a:t>must</a:t>
            </a:r>
            <a:r>
              <a:rPr lang="en-US" sz="1100" b="0" i="0" u="none" strike="noStrike" cap="none" dirty="0" smtClean="0">
                <a:solidFill>
                  <a:schemeClr val="dk1"/>
                </a:solidFill>
                <a:latin typeface="Lato"/>
                <a:ea typeface="Lato"/>
                <a:cs typeface="Lato"/>
                <a:sym typeface="Lato"/>
              </a:rPr>
              <a:t> have a </a:t>
            </a:r>
            <a:r>
              <a:rPr lang="en-US" sz="1100" b="0" i="0" u="none" strike="noStrike" cap="none" dirty="0" smtClean="0">
                <a:solidFill>
                  <a:srgbClr val="FF0000"/>
                </a:solidFill>
                <a:latin typeface="Lato"/>
                <a:ea typeface="Lato"/>
                <a:cs typeface="Lato"/>
                <a:sym typeface="Lato"/>
              </a:rPr>
              <a:t>warrant </a:t>
            </a:r>
            <a:r>
              <a:rPr lang="en-US" sz="1100" b="0" i="0" u="none" strike="noStrike" cap="none" dirty="0" smtClean="0">
                <a:solidFill>
                  <a:schemeClr val="dk1"/>
                </a:solidFill>
                <a:latin typeface="Lato"/>
                <a:ea typeface="Lato"/>
                <a:cs typeface="Lato"/>
                <a:sym typeface="Lato"/>
              </a:rPr>
              <a:t>(piece of paper that must be signed by a judge).   It is very rare that they actually have the warrant.</a:t>
            </a:r>
          </a:p>
          <a:p>
            <a:pPr marL="457200" marR="0" lvl="0" indent="-355600" algn="l" rtl="0">
              <a:lnSpc>
                <a:spcPct val="200000"/>
              </a:lnSpc>
              <a:spcBef>
                <a:spcPts val="210"/>
              </a:spcBef>
              <a:spcAft>
                <a:spcPts val="0"/>
              </a:spcAft>
              <a:buClr>
                <a:schemeClr val="dk1"/>
              </a:buClr>
              <a:buSzPct val="100000"/>
              <a:buFont typeface="Lato"/>
              <a:buChar char="●"/>
            </a:pPr>
            <a:r>
              <a:rPr lang="en-US" sz="1100" b="0" i="0" u="none" strike="noStrike" cap="none" dirty="0" smtClean="0">
                <a:solidFill>
                  <a:schemeClr val="dk1"/>
                </a:solidFill>
                <a:latin typeface="Lato"/>
                <a:ea typeface="Lato"/>
                <a:cs typeface="Lato"/>
                <a:sym typeface="Lato"/>
              </a:rPr>
              <a:t>You can ask an agent to hold the warrant against the window or slide under the door. </a:t>
            </a:r>
          </a:p>
          <a:p>
            <a:pPr marL="457200" marR="0" lvl="0" indent="-355600" algn="l" rtl="0">
              <a:lnSpc>
                <a:spcPct val="200000"/>
              </a:lnSpc>
              <a:spcBef>
                <a:spcPts val="210"/>
              </a:spcBef>
              <a:spcAft>
                <a:spcPts val="0"/>
              </a:spcAft>
              <a:buClr>
                <a:schemeClr val="dk1"/>
              </a:buClr>
              <a:buSzPct val="100000"/>
              <a:buFont typeface="Lato"/>
              <a:buChar char="●"/>
            </a:pPr>
            <a:r>
              <a:rPr lang="en-US" sz="1100" b="0" i="0" u="none" strike="noStrike" cap="none" dirty="0" smtClean="0">
                <a:solidFill>
                  <a:schemeClr val="dk1"/>
                </a:solidFill>
                <a:latin typeface="Lato"/>
                <a:ea typeface="Lato"/>
                <a:cs typeface="Lato"/>
                <a:sym typeface="Lato"/>
              </a:rPr>
              <a:t>It must have your </a:t>
            </a:r>
            <a:r>
              <a:rPr lang="en-US" sz="1100" b="0" i="0" u="sng" strike="noStrike" cap="none" dirty="0" smtClean="0">
                <a:solidFill>
                  <a:schemeClr val="dk1"/>
                </a:solidFill>
                <a:latin typeface="Lato"/>
                <a:ea typeface="Lato"/>
                <a:cs typeface="Lato"/>
                <a:sym typeface="Lato"/>
              </a:rPr>
              <a:t>correct name and address</a:t>
            </a:r>
            <a:r>
              <a:rPr lang="en-US" sz="1100" b="0" i="0" u="none" strike="noStrike" cap="none" dirty="0" smtClean="0">
                <a:solidFill>
                  <a:schemeClr val="dk1"/>
                </a:solidFill>
                <a:latin typeface="Lato"/>
                <a:ea typeface="Lato"/>
                <a:cs typeface="Lato"/>
                <a:sym typeface="Lato"/>
              </a:rPr>
              <a:t>.</a:t>
            </a:r>
          </a:p>
          <a:p>
            <a:pPr marL="457200" marR="0" lvl="0" indent="-355600" algn="l" rtl="0">
              <a:lnSpc>
                <a:spcPct val="200000"/>
              </a:lnSpc>
              <a:spcBef>
                <a:spcPts val="0"/>
              </a:spcBef>
              <a:spcAft>
                <a:spcPts val="0"/>
              </a:spcAft>
              <a:buClr>
                <a:schemeClr val="dk1"/>
              </a:buClr>
              <a:buSzPct val="100000"/>
              <a:buFont typeface="Lato"/>
              <a:buChar char="●"/>
            </a:pPr>
            <a:r>
              <a:rPr lang="en-US" sz="1100" b="0" i="0" u="none" strike="noStrike" cap="none" dirty="0" smtClean="0">
                <a:solidFill>
                  <a:schemeClr val="dk1"/>
                </a:solidFill>
                <a:latin typeface="Lato"/>
                <a:ea typeface="Lato"/>
                <a:cs typeface="Lato"/>
                <a:sym typeface="Lato"/>
              </a:rPr>
              <a:t>Once inside, they may expand their search to others in the residence.</a:t>
            </a:r>
            <a:endParaRPr lang="en-US" sz="1100" dirty="0" smtClean="0">
              <a:solidFill>
                <a:schemeClr val="dk1"/>
              </a:solidFill>
              <a:latin typeface="Lato"/>
              <a:ea typeface="Lato"/>
              <a:cs typeface="Lato"/>
              <a:sym typeface="Lato"/>
            </a:endParaRPr>
          </a:p>
          <a:p>
            <a:pPr marL="457200" marR="0" lvl="0" indent="-355600" algn="l" rtl="0">
              <a:lnSpc>
                <a:spcPct val="200000"/>
              </a:lnSpc>
              <a:spcBef>
                <a:spcPts val="0"/>
              </a:spcBef>
              <a:spcAft>
                <a:spcPts val="0"/>
              </a:spcAft>
              <a:buClr>
                <a:schemeClr val="dk1"/>
              </a:buClr>
              <a:buSzPct val="100000"/>
              <a:buFont typeface="Lato"/>
              <a:buChar char="●"/>
            </a:pPr>
            <a:r>
              <a:rPr lang="en-US" sz="1100" b="1" i="0" u="none" strike="noStrike" cap="none" dirty="0" smtClean="0">
                <a:solidFill>
                  <a:schemeClr val="dk1"/>
                </a:solidFill>
                <a:latin typeface="Lato"/>
                <a:ea typeface="Lato"/>
                <a:cs typeface="Lato"/>
                <a:sym typeface="Lato"/>
              </a:rPr>
              <a:t>Remember: </a:t>
            </a:r>
            <a:r>
              <a:rPr lang="en-US" sz="1100" b="0" i="0" u="none" strike="noStrike" cap="none" dirty="0" smtClean="0">
                <a:solidFill>
                  <a:schemeClr val="dk1"/>
                </a:solidFill>
                <a:latin typeface="Lato"/>
                <a:ea typeface="Lato"/>
                <a:cs typeface="Lato"/>
                <a:sym typeface="Lato"/>
              </a:rPr>
              <a:t>You don’t have to say anything, and if you choose not to, you can always request an attorney.</a:t>
            </a:r>
          </a:p>
          <a:p>
            <a:pPr marL="0" marR="0" lvl="0" indent="0" algn="l" rtl="0">
              <a:spcBef>
                <a:spcPts val="0"/>
              </a:spcBef>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2738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3" name="Shape 303"/>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lvl="0" rtl="0">
              <a:spcBef>
                <a:spcPts val="0"/>
              </a:spcBef>
              <a:buClr>
                <a:schemeClr val="dk1"/>
              </a:buClr>
              <a:buSzPct val="25000"/>
              <a:buFont typeface="Oswald"/>
              <a:buNone/>
            </a:pPr>
            <a:r>
              <a:rPr lang="en" sz="1200" dirty="0">
                <a:latin typeface="Arial" panose="020B0604020202020204" pitchFamily="34" charset="0"/>
                <a:ea typeface="Oswald"/>
                <a:cs typeface="Arial" panose="020B0604020202020204" pitchFamily="34" charset="0"/>
                <a:sym typeface="Oswald"/>
              </a:rPr>
              <a:t>For example, if you </a:t>
            </a:r>
            <a:r>
              <a:rPr lang="en" sz="1200" dirty="0" smtClean="0">
                <a:latin typeface="Arial" panose="020B0604020202020204" pitchFamily="34" charset="0"/>
                <a:ea typeface="Oswald"/>
                <a:cs typeface="Arial" panose="020B0604020202020204" pitchFamily="34" charset="0"/>
                <a:sym typeface="Oswald"/>
              </a:rPr>
              <a:t>encounter </a:t>
            </a:r>
            <a:r>
              <a:rPr lang="en" sz="1200" dirty="0">
                <a:latin typeface="Arial" panose="020B0604020202020204" pitchFamily="34" charset="0"/>
                <a:ea typeface="Oswald"/>
                <a:cs typeface="Arial" panose="020B0604020202020204" pitchFamily="34" charset="0"/>
                <a:sym typeface="Oswald"/>
              </a:rPr>
              <a:t>ICE walking down the street or coming out of school….</a:t>
            </a:r>
          </a:p>
          <a:p>
            <a:pPr marL="0" marR="0" lvl="0" indent="0" algn="l" rtl="0">
              <a:spcBef>
                <a:spcPts val="0"/>
              </a:spcBef>
              <a:spcAft>
                <a:spcPts val="0"/>
              </a:spcAft>
              <a:buClr>
                <a:schemeClr val="dk1"/>
              </a:buClr>
              <a:buSzPct val="25000"/>
              <a:buFont typeface="Lato"/>
              <a:buNone/>
            </a:pPr>
            <a:endParaRPr lang="en" sz="1200" b="1" i="0" u="none" strike="noStrike" cap="none" dirty="0" smtClean="0">
              <a:solidFill>
                <a:schemeClr val="dk1"/>
              </a:solidFill>
              <a:latin typeface="Arial" panose="020B0604020202020204" pitchFamily="34" charset="0"/>
              <a:ea typeface="Lato"/>
              <a:cs typeface="Arial" panose="020B0604020202020204" pitchFamily="34" charset="0"/>
              <a:sym typeface="Lato"/>
            </a:endParaRPr>
          </a:p>
          <a:p>
            <a:pPr marL="0" marR="0" lvl="0" indent="0" algn="l" rtl="0">
              <a:spcBef>
                <a:spcPts val="0"/>
              </a:spcBef>
              <a:spcAft>
                <a:spcPts val="0"/>
              </a:spcAft>
              <a:buClr>
                <a:schemeClr val="dk1"/>
              </a:buClr>
              <a:buSzPct val="25000"/>
              <a:buFont typeface="Lato"/>
              <a:buNone/>
            </a:pPr>
            <a:r>
              <a:rPr lang="en" sz="1200" b="1" i="0" u="none" strike="noStrike" cap="none" dirty="0" smtClean="0">
                <a:solidFill>
                  <a:schemeClr val="dk1"/>
                </a:solidFill>
                <a:latin typeface="Arial" panose="020B0604020202020204" pitchFamily="34" charset="0"/>
                <a:ea typeface="Lato"/>
                <a:cs typeface="Arial" panose="020B0604020202020204" pitchFamily="34" charset="0"/>
                <a:sym typeface="Lato"/>
              </a:rPr>
              <a:t>If you are undocumented</a:t>
            </a:r>
            <a:r>
              <a:rPr lang="en" sz="1200" b="0" i="0" u="none" strike="noStrike" cap="none" dirty="0" smtClean="0">
                <a:solidFill>
                  <a:schemeClr val="dk1"/>
                </a:solidFill>
                <a:latin typeface="Arial" panose="020B0604020202020204" pitchFamily="34" charset="0"/>
                <a:ea typeface="Lato"/>
                <a:cs typeface="Arial" panose="020B0604020202020204" pitchFamily="34" charset="0"/>
                <a:sym typeface="Lato"/>
              </a:rPr>
              <a:t>,</a:t>
            </a:r>
            <a:r>
              <a:rPr lang="en" sz="1200" b="0" i="0" u="none" strike="noStrike" cap="none" baseline="0" dirty="0" smtClean="0">
                <a:solidFill>
                  <a:schemeClr val="dk1"/>
                </a:solidFill>
                <a:latin typeface="Arial" panose="020B0604020202020204" pitchFamily="34" charset="0"/>
                <a:ea typeface="Lato"/>
                <a:cs typeface="Arial" panose="020B0604020202020204" pitchFamily="34" charset="0"/>
                <a:sym typeface="Lato"/>
              </a:rPr>
              <a:t> </a:t>
            </a:r>
            <a:endParaRPr lang="en" sz="1200" b="0" i="0" u="none" strike="noStrike" cap="none" dirty="0">
              <a:solidFill>
                <a:schemeClr val="dk1"/>
              </a:solidFill>
              <a:latin typeface="Arial" panose="020B0604020202020204" pitchFamily="34" charset="0"/>
              <a:ea typeface="Lato"/>
              <a:cs typeface="Arial" panose="020B0604020202020204" pitchFamily="34" charset="0"/>
              <a:sym typeface="Lato"/>
            </a:endParaRPr>
          </a:p>
          <a:p>
            <a:pPr marL="0" marR="0" lvl="0" indent="0" algn="l" rtl="0">
              <a:spcBef>
                <a:spcPts val="0"/>
              </a:spcBef>
              <a:spcAft>
                <a:spcPts val="0"/>
              </a:spcAft>
              <a:buClr>
                <a:schemeClr val="dk1"/>
              </a:buClr>
              <a:buSzPct val="25000"/>
              <a:buFont typeface="Lato"/>
              <a:buNone/>
            </a:pPr>
            <a:endParaRPr lang="en" sz="1200" b="0" i="0" u="none" strike="noStrike" cap="none" dirty="0" smtClean="0">
              <a:solidFill>
                <a:schemeClr val="dk1"/>
              </a:solidFill>
              <a:latin typeface="Arial" panose="020B0604020202020204" pitchFamily="34" charset="0"/>
              <a:ea typeface="Lato"/>
              <a:cs typeface="Arial" panose="020B0604020202020204" pitchFamily="34" charset="0"/>
              <a:sym typeface="Lato"/>
            </a:endParaRPr>
          </a:p>
          <a:p>
            <a:pPr marL="0" marR="0" lvl="0" indent="0" algn="l" rtl="0">
              <a:spcBef>
                <a:spcPts val="0"/>
              </a:spcBef>
              <a:spcAft>
                <a:spcPts val="0"/>
              </a:spcAft>
              <a:buClr>
                <a:schemeClr val="dk1"/>
              </a:buClr>
              <a:buSzPct val="25000"/>
              <a:buFont typeface="Lato"/>
              <a:buNone/>
            </a:pPr>
            <a:r>
              <a:rPr lang="en" sz="1200" b="0" i="0" u="none" strike="noStrike" cap="none" dirty="0" smtClean="0">
                <a:solidFill>
                  <a:schemeClr val="dk1"/>
                </a:solidFill>
                <a:latin typeface="Arial" panose="020B0604020202020204" pitchFamily="34" charset="0"/>
                <a:ea typeface="Lato"/>
                <a:cs typeface="Arial" panose="020B0604020202020204" pitchFamily="34" charset="0"/>
                <a:sym typeface="Lato"/>
              </a:rPr>
              <a:t>No </a:t>
            </a:r>
            <a:r>
              <a:rPr lang="en" sz="1200" b="0" i="0" u="none" strike="noStrike" cap="none" dirty="0">
                <a:solidFill>
                  <a:schemeClr val="dk1"/>
                </a:solidFill>
                <a:latin typeface="Arial" panose="020B0604020202020204" pitchFamily="34" charset="0"/>
                <a:ea typeface="Lato"/>
                <a:cs typeface="Arial" panose="020B0604020202020204" pitchFamily="34" charset="0"/>
                <a:sym typeface="Lato"/>
              </a:rPr>
              <a:t>matter what don’t say where you were born.  They will harrass you.</a:t>
            </a:r>
          </a:p>
          <a:p>
            <a:pPr marL="0" marR="0" lvl="0" indent="0" algn="l" rtl="0">
              <a:spcBef>
                <a:spcPts val="0"/>
              </a:spcBef>
              <a:spcAft>
                <a:spcPts val="0"/>
              </a:spcAft>
              <a:buClr>
                <a:schemeClr val="dk1"/>
              </a:buClr>
              <a:buSzPct val="25000"/>
              <a:buFont typeface="Arial"/>
              <a:buNone/>
            </a:pPr>
            <a:endParaRPr sz="1200" b="1" i="0" u="none" strike="noStrike" cap="none" dirty="0">
              <a:solidFill>
                <a:schemeClr val="dk1"/>
              </a:solidFill>
              <a:latin typeface="Arial" panose="020B0604020202020204" pitchFamily="34" charset="0"/>
              <a:ea typeface="Lato"/>
              <a:cs typeface="Arial" panose="020B0604020202020204" pitchFamily="34" charset="0"/>
              <a:sym typeface="Lato"/>
            </a:endParaRPr>
          </a:p>
          <a:p>
            <a:pPr marL="0" marR="0" lvl="0" indent="0" algn="l" rtl="0">
              <a:spcBef>
                <a:spcPts val="0"/>
              </a:spcBef>
              <a:spcAft>
                <a:spcPts val="0"/>
              </a:spcAft>
              <a:buClr>
                <a:schemeClr val="dk1"/>
              </a:buClr>
              <a:buSzPct val="25000"/>
              <a:buFont typeface="Lato"/>
              <a:buNone/>
            </a:pPr>
            <a:r>
              <a:rPr lang="en" sz="1200" b="1" i="0" u="none" strike="noStrike" cap="none" dirty="0" smtClean="0">
                <a:solidFill>
                  <a:schemeClr val="dk1"/>
                </a:solidFill>
                <a:latin typeface="Arial" panose="020B0604020202020204" pitchFamily="34" charset="0"/>
                <a:ea typeface="Lato"/>
                <a:cs typeface="Arial" panose="020B0604020202020204" pitchFamily="34" charset="0"/>
                <a:sym typeface="Lato"/>
              </a:rPr>
              <a:t>In </a:t>
            </a:r>
            <a:r>
              <a:rPr lang="en" sz="1200" b="1" i="0" u="none" strike="noStrike" cap="none" dirty="0">
                <a:solidFill>
                  <a:schemeClr val="dk1"/>
                </a:solidFill>
                <a:latin typeface="Arial" panose="020B0604020202020204" pitchFamily="34" charset="0"/>
                <a:ea typeface="Lato"/>
                <a:cs typeface="Arial" panose="020B0604020202020204" pitchFamily="34" charset="0"/>
                <a:sym typeface="Lato"/>
              </a:rPr>
              <a:t>any situation you HAVE THESE RIGHTS</a:t>
            </a:r>
            <a:r>
              <a:rPr lang="en" sz="1200" b="1" i="0" u="none" strike="noStrike" cap="none" dirty="0" smtClean="0">
                <a:solidFill>
                  <a:schemeClr val="dk1"/>
                </a:solidFill>
                <a:latin typeface="Arial" panose="020B0604020202020204" pitchFamily="34" charset="0"/>
                <a:ea typeface="Lato"/>
                <a:cs typeface="Arial" panose="020B0604020202020204" pitchFamily="34" charset="0"/>
                <a:sym typeface="Lato"/>
              </a:rPr>
              <a:t>!</a:t>
            </a:r>
            <a:endParaRPr lang="en" sz="1200" b="1" i="0" u="none" strike="noStrike" cap="none" dirty="0" smtClean="0">
              <a:solidFill>
                <a:srgbClr val="000000"/>
              </a:solidFill>
              <a:latin typeface="Arial" panose="020B0604020202020204" pitchFamily="34" charset="0"/>
              <a:ea typeface="Lato"/>
              <a:cs typeface="Arial" panose="020B0604020202020204" pitchFamily="34" charset="0"/>
              <a:sym typeface="Lato"/>
            </a:endParaRPr>
          </a:p>
          <a:p>
            <a:pPr marL="0" marR="0" lvl="0" indent="0" algn="l" rtl="0">
              <a:lnSpc>
                <a:spcPct val="115000"/>
              </a:lnSpc>
              <a:spcBef>
                <a:spcPts val="0"/>
              </a:spcBef>
              <a:spcAft>
                <a:spcPts val="0"/>
              </a:spcAft>
              <a:buClr>
                <a:srgbClr val="000000"/>
              </a:buClr>
              <a:buSzPct val="25000"/>
              <a:buFont typeface="Lato"/>
              <a:buNone/>
            </a:pPr>
            <a:endParaRPr lang="en" sz="1200" b="1" i="0" u="none" strike="noStrike" cap="none" dirty="0">
              <a:solidFill>
                <a:srgbClr val="000000"/>
              </a:solidFill>
              <a:latin typeface="Arial" panose="020B0604020202020204" pitchFamily="34" charset="0"/>
              <a:ea typeface="Lato"/>
              <a:cs typeface="Arial" panose="020B0604020202020204" pitchFamily="34" charset="0"/>
              <a:sym typeface="Lato"/>
            </a:endParaRPr>
          </a:p>
          <a:p>
            <a:pPr marL="0" marR="0" lvl="0" indent="0" algn="l" rtl="0">
              <a:lnSpc>
                <a:spcPct val="115000"/>
              </a:lnSpc>
              <a:spcBef>
                <a:spcPts val="0"/>
              </a:spcBef>
              <a:spcAft>
                <a:spcPts val="0"/>
              </a:spcAft>
              <a:buClr>
                <a:srgbClr val="000000"/>
              </a:buClr>
              <a:buSzPct val="25000"/>
              <a:buFont typeface="Lato"/>
              <a:buNone/>
            </a:pPr>
            <a:r>
              <a:rPr lang="en" sz="1200" b="0" i="0" u="none" strike="noStrike" cap="none" dirty="0" smtClean="0">
                <a:solidFill>
                  <a:srgbClr val="000000"/>
                </a:solidFill>
                <a:latin typeface="Arial" panose="020B0604020202020204" pitchFamily="34" charset="0"/>
                <a:ea typeface="Lato"/>
                <a:cs typeface="Arial" panose="020B0604020202020204" pitchFamily="34" charset="0"/>
                <a:sym typeface="Lato"/>
              </a:rPr>
              <a:t>In </a:t>
            </a:r>
            <a:r>
              <a:rPr lang="en" sz="1200" b="0" i="0" u="none" strike="noStrike" cap="none" dirty="0">
                <a:solidFill>
                  <a:srgbClr val="000000"/>
                </a:solidFill>
                <a:latin typeface="Arial" panose="020B0604020202020204" pitchFamily="34" charset="0"/>
                <a:ea typeface="Lato"/>
                <a:cs typeface="Arial" panose="020B0604020202020204" pitchFamily="34" charset="0"/>
                <a:sym typeface="Lato"/>
              </a:rPr>
              <a:t>those situations it can be really scary, and even if we know our rights.  </a:t>
            </a:r>
            <a:endParaRPr sz="1100" b="0" i="0" u="none" strike="noStrike" cap="none" dirty="0">
              <a:solidFill>
                <a:schemeClr val="dk1"/>
              </a:solidFill>
              <a:latin typeface="Lato"/>
              <a:ea typeface="Lato"/>
              <a:cs typeface="Lato"/>
              <a:sym typeface="Lato"/>
            </a:endParaRPr>
          </a:p>
        </p:txBody>
      </p:sp>
    </p:spTree>
    <p:extLst>
      <p:ext uri="{BB962C8B-B14F-4D97-AF65-F5344CB8AC3E}">
        <p14:creationId xmlns:p14="http://schemas.microsoft.com/office/powerpoint/2010/main" val="2009217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9" name="Shape 69"/>
          <p:cNvSpPr txBox="1">
            <a:spLocks noGrp="1"/>
          </p:cNvSpPr>
          <p:nvPr>
            <p:ph type="body" idx="1"/>
          </p:nvPr>
        </p:nvSpPr>
        <p:spPr>
          <a:xfrm>
            <a:off x="701041" y="4415789"/>
            <a:ext cx="5608200" cy="4183500"/>
          </a:xfrm>
          <a:prstGeom prst="rect">
            <a:avLst/>
          </a:prstGeom>
          <a:noFill/>
          <a:ln>
            <a:noFill/>
          </a:ln>
        </p:spPr>
        <p:txBody>
          <a:bodyPr lIns="93150" tIns="93150" rIns="93150" bIns="93150"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ct val="25000"/>
              <a:buFont typeface="Arial"/>
              <a:buNone/>
              <a:tabLst/>
              <a:defRPr/>
            </a:pPr>
            <a:r>
              <a:rPr lang="en" sz="1100" b="0" i="0" u="none" strike="noStrike" cap="none" dirty="0">
                <a:solidFill>
                  <a:schemeClr val="dk1"/>
                </a:solidFill>
                <a:latin typeface="Arial"/>
                <a:ea typeface="Arial"/>
                <a:cs typeface="Arial"/>
                <a:sym typeface="Arial"/>
              </a:rPr>
              <a:t>Important to say that we were founded </a:t>
            </a:r>
            <a:r>
              <a:rPr lang="en-US" sz="1100" b="0" i="0" u="none" strike="noStrike" cap="none" dirty="0">
                <a:solidFill>
                  <a:schemeClr val="dk1"/>
                </a:solidFill>
                <a:latin typeface="Arial"/>
                <a:ea typeface="Arial"/>
                <a:cs typeface="Arial"/>
                <a:sym typeface="Arial"/>
              </a:rPr>
              <a:t>in </a:t>
            </a:r>
            <a:r>
              <a:rPr lang="en" sz="1100" b="0" i="0" u="none" strike="noStrike" cap="none" dirty="0">
                <a:solidFill>
                  <a:schemeClr val="dk1"/>
                </a:solidFill>
                <a:latin typeface="Arial"/>
                <a:ea typeface="Arial"/>
                <a:cs typeface="Arial"/>
                <a:sym typeface="Arial"/>
              </a:rPr>
              <a:t>the wake of the 9/11 attacks, and we are entering a similar time, and need to stand up and make sure that we are protecting our communities against hate.</a:t>
            </a:r>
          </a:p>
          <a:p>
            <a:pPr marL="0" marR="0" lvl="0" indent="0" algn="l" rtl="0">
              <a:lnSpc>
                <a:spcPct val="115000"/>
              </a:lnSpc>
              <a:spcBef>
                <a:spcPts val="0"/>
              </a:spcBef>
              <a:spcAft>
                <a:spcPts val="0"/>
              </a:spcAft>
              <a:buClr>
                <a:schemeClr val="dk1"/>
              </a:buClr>
              <a:buSzPct val="25000"/>
              <a:buFont typeface="Arial"/>
              <a:buNone/>
            </a:pPr>
            <a:endParaRPr lang="en" sz="11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We organize immigrant communities around WA state with significant representation in South King County, Yakima, Mt. Vernon, and Vancouver. With over 1500 members statewide we build leadership </a:t>
            </a:r>
            <a:r>
              <a:rPr lang="en-US" sz="1100" b="0" i="0" u="none" strike="noStrike" cap="none" dirty="0">
                <a:solidFill>
                  <a:schemeClr val="dk1"/>
                </a:solidFill>
                <a:latin typeface="Arial"/>
                <a:ea typeface="Arial"/>
                <a:cs typeface="Arial"/>
                <a:sym typeface="Arial"/>
              </a:rPr>
              <a:t>and </a:t>
            </a:r>
            <a:r>
              <a:rPr lang="en" sz="1100" b="0" i="0" u="none" strike="noStrike" cap="none" dirty="0">
                <a:solidFill>
                  <a:schemeClr val="dk1"/>
                </a:solidFill>
                <a:latin typeface="Arial"/>
                <a:ea typeface="Arial"/>
                <a:cs typeface="Arial"/>
                <a:sym typeface="Arial"/>
              </a:rPr>
              <a:t>use this power to shift policies. Bridging grassroots power with grasstops advocacy makes us effective.</a:t>
            </a:r>
          </a:p>
          <a:p>
            <a:pPr marL="0" marR="0" lvl="0" indent="0" algn="l" rtl="0">
              <a:lnSpc>
                <a:spcPct val="115000"/>
              </a:lnSpc>
              <a:spcBef>
                <a:spcPts val="0"/>
              </a:spcBef>
              <a:spcAft>
                <a:spcPts val="0"/>
              </a:spcAft>
              <a:buClr>
                <a:srgbClr val="000000"/>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250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
        <p:nvSpPr>
          <p:cNvPr id="70" name="Shape 70"/>
          <p:cNvSpPr txBox="1">
            <a:spLocks noGrp="1"/>
          </p:cNvSpPr>
          <p:nvPr>
            <p:ph type="sldNum" idx="12"/>
          </p:nvPr>
        </p:nvSpPr>
        <p:spPr>
          <a:xfrm>
            <a:off x="3970937" y="8977134"/>
            <a:ext cx="3037799" cy="472500"/>
          </a:xfrm>
          <a:prstGeom prst="rect">
            <a:avLst/>
          </a:prstGeom>
          <a:noFill/>
          <a:ln>
            <a:noFill/>
          </a:ln>
        </p:spPr>
        <p:txBody>
          <a:bodyPr lIns="93150" tIns="46550" rIns="93150" bIns="4655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lang="en"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60726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5" name="Shape 345"/>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Cards are located in back of rooms</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 sz="1100" b="0" i="0" u="none" strike="noStrike" cap="none">
                <a:solidFill>
                  <a:schemeClr val="dk1"/>
                </a:solidFill>
                <a:latin typeface="Arial"/>
                <a:ea typeface="Arial"/>
                <a:cs typeface="Arial"/>
                <a:sym typeface="Arial"/>
              </a:rPr>
              <a:t>Carry this card with you and hand it to the officer if they try to talk to you.  </a:t>
            </a:r>
          </a:p>
        </p:txBody>
      </p:sp>
    </p:spTree>
    <p:extLst>
      <p:ext uri="{BB962C8B-B14F-4D97-AF65-F5344CB8AC3E}">
        <p14:creationId xmlns:p14="http://schemas.microsoft.com/office/powerpoint/2010/main" val="718155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341377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66" name="Shape 366"/>
          <p:cNvSpPr txBox="1">
            <a:spLocks noGrp="1"/>
          </p:cNvSpPr>
          <p:nvPr>
            <p:ph type="body" idx="1"/>
          </p:nvPr>
        </p:nvSpPr>
        <p:spPr>
          <a:xfrm>
            <a:off x="701039"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32215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740184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71" name="Shape 371"/>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5185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882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hlink"/>
              </a:buClr>
              <a:buSzPct val="25000"/>
              <a:buFont typeface="Arial"/>
              <a:buNone/>
            </a:pPr>
            <a:r>
              <a:rPr lang="en-US" sz="1100" b="0" i="0" u="sng" strike="noStrike" cap="none" dirty="0">
                <a:solidFill>
                  <a:schemeClr val="hlink"/>
                </a:solidFill>
                <a:latin typeface="Arial"/>
                <a:ea typeface="Arial"/>
                <a:cs typeface="Arial"/>
                <a:sym typeface="Arial"/>
                <a:hlinkClick r:id="rId3"/>
              </a:rPr>
              <a:t>https://www.ilrc.org/sites/default/files/resources/schools_post-election-v4.pdf</a:t>
            </a:r>
          </a:p>
          <a:p>
            <a:pPr marL="0" marR="0" lvl="0" indent="0" algn="l" rtl="0">
              <a:spcBef>
                <a:spcPts val="0"/>
              </a:spcBef>
              <a:spcAft>
                <a:spcPts val="0"/>
              </a:spcAft>
              <a:buClr>
                <a:schemeClr val="dk1"/>
              </a:buClr>
              <a:buSzPct val="250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hlink"/>
              </a:buClr>
              <a:buSzPct val="25000"/>
              <a:buFont typeface="Arial"/>
              <a:buNone/>
            </a:pPr>
            <a:r>
              <a:rPr lang="en-US" sz="1100" b="0" i="0" u="sng" strike="noStrike" cap="none" dirty="0">
                <a:solidFill>
                  <a:schemeClr val="hlink"/>
                </a:solidFill>
                <a:latin typeface="Arial"/>
                <a:ea typeface="Arial"/>
                <a:cs typeface="Arial"/>
                <a:sym typeface="Arial"/>
                <a:hlinkClick r:id="rId4"/>
              </a:rPr>
              <a:t>http://www2.ed.gov/about/overview/focus/supporting-undocumented-youth.pdf</a:t>
            </a:r>
          </a:p>
          <a:p>
            <a:pPr marL="0" marR="0" lvl="0" indent="0" algn="l" rtl="0">
              <a:spcBef>
                <a:spcPts val="0"/>
              </a:spcBef>
              <a:spcAft>
                <a:spcPts val="0"/>
              </a:spcAft>
              <a:buClr>
                <a:schemeClr val="dk1"/>
              </a:buClr>
              <a:buSzPct val="250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Caveat to 3</a:t>
            </a:r>
            <a:r>
              <a:rPr lang="en-US" sz="1100" b="0" i="0" u="none" strike="noStrike" cap="none" baseline="30000" dirty="0">
                <a:solidFill>
                  <a:schemeClr val="dk1"/>
                </a:solidFill>
                <a:latin typeface="Arial"/>
                <a:ea typeface="Arial"/>
                <a:cs typeface="Arial"/>
                <a:sym typeface="Arial"/>
              </a:rPr>
              <a:t>rd</a:t>
            </a:r>
            <a:r>
              <a:rPr lang="en-US" sz="1100" b="0" i="0" u="none" strike="noStrike" cap="none" dirty="0">
                <a:solidFill>
                  <a:schemeClr val="dk1"/>
                </a:solidFill>
                <a:latin typeface="Arial"/>
                <a:ea typeface="Arial"/>
                <a:cs typeface="Arial"/>
                <a:sym typeface="Arial"/>
              </a:rPr>
              <a:t> bullet point: If an agency requests particular information, then schools may have to give it to them.</a:t>
            </a:r>
          </a:p>
          <a:p>
            <a:endParaRPr lang="en-US" dirty="0"/>
          </a:p>
        </p:txBody>
      </p:sp>
    </p:spTree>
    <p:extLst>
      <p:ext uri="{BB962C8B-B14F-4D97-AF65-F5344CB8AC3E}">
        <p14:creationId xmlns:p14="http://schemas.microsoft.com/office/powerpoint/2010/main" val="1870722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Schools cannot ask if you are undocumented or not.  Though it is unlikely that immigration enforcement would come to a school or church, that does not mean that they can’t go there.</a:t>
            </a:r>
          </a:p>
          <a:p>
            <a:pPr marL="0" marR="0" lvl="0" indent="0" algn="l" rtl="0">
              <a:spcBef>
                <a:spcPts val="0"/>
              </a:spcBef>
              <a:spcAft>
                <a:spcPts val="0"/>
              </a:spcAft>
              <a:buClr>
                <a:schemeClr val="dk1"/>
              </a:buClr>
              <a:buSzPct val="250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hlink"/>
              </a:buClr>
              <a:buSzPct val="25000"/>
              <a:buFont typeface="Arial"/>
              <a:buNone/>
            </a:pPr>
            <a:r>
              <a:rPr lang="en-US" sz="1100" b="0" i="0" u="sng" strike="noStrike" cap="none" dirty="0">
                <a:solidFill>
                  <a:schemeClr val="hlink"/>
                </a:solidFill>
                <a:latin typeface="Arial"/>
                <a:ea typeface="Arial"/>
                <a:cs typeface="Arial"/>
                <a:sym typeface="Arial"/>
                <a:hlinkClick r:id="rId3"/>
              </a:rPr>
              <a:t>https://www.ilrc.org/sites/default/files/resources/schools_post-election-v4.pdf</a:t>
            </a:r>
          </a:p>
          <a:p>
            <a:pPr marL="0" marR="0" lvl="0" indent="0" algn="l" rtl="0">
              <a:spcBef>
                <a:spcPts val="0"/>
              </a:spcBef>
              <a:spcAft>
                <a:spcPts val="0"/>
              </a:spcAft>
              <a:buClr>
                <a:schemeClr val="dk1"/>
              </a:buClr>
              <a:buSzPct val="250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hlink"/>
              </a:buClr>
              <a:buSzPct val="25000"/>
              <a:buFont typeface="Arial"/>
              <a:buNone/>
            </a:pPr>
            <a:r>
              <a:rPr lang="en-US" sz="1100" b="0" i="0" u="sng" strike="noStrike" cap="none" dirty="0">
                <a:solidFill>
                  <a:schemeClr val="hlink"/>
                </a:solidFill>
                <a:latin typeface="Arial"/>
                <a:ea typeface="Arial"/>
                <a:cs typeface="Arial"/>
                <a:sym typeface="Arial"/>
                <a:hlinkClick r:id="rId4"/>
              </a:rPr>
              <a:t>http://www2.ed.gov/about/overview/focus/supporting-undocumented-youth.pdf</a:t>
            </a:r>
          </a:p>
          <a:p>
            <a:endParaRPr lang="en-US" dirty="0"/>
          </a:p>
        </p:txBody>
      </p:sp>
    </p:spTree>
    <p:extLst>
      <p:ext uri="{BB962C8B-B14F-4D97-AF65-F5344CB8AC3E}">
        <p14:creationId xmlns:p14="http://schemas.microsoft.com/office/powerpoint/2010/main" val="2897598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61489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993764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3" name="Shape 83"/>
          <p:cNvSpPr txBox="1">
            <a:spLocks noGrp="1"/>
          </p:cNvSpPr>
          <p:nvPr>
            <p:ph type="body" idx="1"/>
          </p:nvPr>
        </p:nvSpPr>
        <p:spPr>
          <a:xfrm>
            <a:off x="701041" y="4415789"/>
            <a:ext cx="5608200" cy="4183500"/>
          </a:xfrm>
          <a:prstGeom prst="rect">
            <a:avLst/>
          </a:prstGeom>
          <a:noFill/>
          <a:ln>
            <a:noFill/>
          </a:ln>
        </p:spPr>
        <p:txBody>
          <a:bodyPr lIns="93150" tIns="93150" rIns="93150" bIns="93150" anchor="t" anchorCtr="0">
            <a:noAutofit/>
          </a:bodyPr>
          <a:lstStyle/>
          <a:p>
            <a:pPr marL="0" marR="0" lvl="0" indent="0" algn="l" rtl="0">
              <a:spcBef>
                <a:spcPts val="0"/>
              </a:spcBef>
              <a:buClr>
                <a:schemeClr val="dk1"/>
              </a:buClr>
              <a:buSzPct val="25000"/>
              <a:buFont typeface="Arial"/>
              <a:buNone/>
            </a:pPr>
            <a:r>
              <a:rPr lang="en" sz="1100" b="0" i="0" u="none" strike="noStrike" cap="none" dirty="0">
                <a:solidFill>
                  <a:schemeClr val="dk1"/>
                </a:solidFill>
                <a:latin typeface="Arial"/>
                <a:ea typeface="Arial"/>
                <a:cs typeface="Arial"/>
                <a:sym typeface="Arial"/>
              </a:rPr>
              <a:t>Say that the presentation is split into 6 sections.  We’ll go through each section and then ask questions about that section.  Encourage people to write down their questions, think about which piece of the presentation their question links to, and ask it at the end of that section.</a:t>
            </a:r>
          </a:p>
        </p:txBody>
      </p:sp>
    </p:spTree>
    <p:extLst>
      <p:ext uri="{BB962C8B-B14F-4D97-AF65-F5344CB8AC3E}">
        <p14:creationId xmlns:p14="http://schemas.microsoft.com/office/powerpoint/2010/main" val="2305062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r>
              <a:rPr lang="en" dirty="0"/>
              <a:t>Arte: Melanie </a:t>
            </a:r>
            <a:r>
              <a:rPr lang="en-US" dirty="0"/>
              <a:t>C</a:t>
            </a:r>
            <a:r>
              <a:rPr lang="en" dirty="0"/>
              <a:t>ervantes</a:t>
            </a:r>
          </a:p>
        </p:txBody>
      </p:sp>
    </p:spTree>
    <p:extLst>
      <p:ext uri="{BB962C8B-B14F-4D97-AF65-F5344CB8AC3E}">
        <p14:creationId xmlns:p14="http://schemas.microsoft.com/office/powerpoint/2010/main" val="2201311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92" name="Shape 392"/>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9401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8" name="Shape 398"/>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rtl="0">
              <a:spcBef>
                <a:spcPts val="0"/>
              </a:spcBef>
              <a:buNone/>
            </a:pPr>
            <a:r>
              <a:rPr lang="en" dirty="0" smtClean="0"/>
              <a:t>As for</a:t>
            </a:r>
            <a:r>
              <a:rPr lang="en" baseline="0" dirty="0" smtClean="0"/>
              <a:t> suggestions from participants</a:t>
            </a:r>
            <a:endParaRPr lang="en" dirty="0"/>
          </a:p>
        </p:txBody>
      </p:sp>
    </p:spTree>
    <p:extLst>
      <p:ext uri="{BB962C8B-B14F-4D97-AF65-F5344CB8AC3E}">
        <p14:creationId xmlns:p14="http://schemas.microsoft.com/office/powerpoint/2010/main" val="1763396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Add context that this is very sensitive information.</a:t>
            </a:r>
          </a:p>
          <a:p>
            <a:pPr marL="0" marR="0" lvl="0" indent="0" algn="l" rtl="0">
              <a:lnSpc>
                <a:spcPct val="115000"/>
              </a:lnSpc>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 </a:t>
            </a:r>
            <a:r>
              <a:rPr lang="en-US" sz="1100" b="0" i="0" u="none" strike="noStrike" cap="none" dirty="0">
                <a:solidFill>
                  <a:schemeClr val="dk1"/>
                </a:solidFill>
                <a:latin typeface="Arial"/>
                <a:ea typeface="Arial"/>
                <a:cs typeface="Arial"/>
                <a:sym typeface="Arial"/>
              </a:rPr>
              <a:t>H</a:t>
            </a:r>
            <a:r>
              <a:rPr lang="en" sz="1100" b="0" i="0" u="none" strike="noStrike" cap="none" dirty="0">
                <a:solidFill>
                  <a:schemeClr val="dk1"/>
                </a:solidFill>
                <a:latin typeface="Arial"/>
                <a:ea typeface="Arial"/>
                <a:cs typeface="Arial"/>
                <a:sym typeface="Arial"/>
              </a:rPr>
              <a:t>ave people start to write these things down on a sheet.</a:t>
            </a:r>
          </a:p>
          <a:p>
            <a:pPr marL="0" marR="0" lvl="0" indent="0" algn="l" rtl="0">
              <a:lnSpc>
                <a:spcPct val="115000"/>
              </a:lnSpc>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 Only share and develop this safety plan with trusted family or friends.</a:t>
            </a:r>
          </a:p>
          <a:p>
            <a:pPr marL="0" marR="0" lvl="0" indent="0" algn="l" rtl="0">
              <a:lnSpc>
                <a:spcPct val="115000"/>
              </a:lnSpc>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 </a:t>
            </a:r>
            <a:r>
              <a:rPr lang="en-US" sz="1100" b="0" i="0" u="none" strike="noStrike" cap="none" dirty="0">
                <a:solidFill>
                  <a:schemeClr val="dk1"/>
                </a:solidFill>
                <a:latin typeface="Arial"/>
                <a:ea typeface="Arial"/>
                <a:cs typeface="Arial"/>
                <a:sym typeface="Arial"/>
              </a:rPr>
              <a:t>A</a:t>
            </a:r>
            <a:r>
              <a:rPr lang="en" sz="1100" b="0" i="0" u="none" strike="noStrike" cap="none" dirty="0">
                <a:solidFill>
                  <a:schemeClr val="dk1"/>
                </a:solidFill>
                <a:latin typeface="Arial"/>
                <a:ea typeface="Arial"/>
                <a:cs typeface="Arial"/>
                <a:sym typeface="Arial"/>
              </a:rPr>
              <a:t>sk, “</a:t>
            </a:r>
            <a:r>
              <a:rPr lang="en-US" sz="1100" b="0" i="0" u="none" strike="noStrike" cap="none" dirty="0">
                <a:solidFill>
                  <a:schemeClr val="dk1"/>
                </a:solidFill>
                <a:latin typeface="Arial"/>
                <a:ea typeface="Arial"/>
                <a:cs typeface="Arial"/>
                <a:sym typeface="Arial"/>
              </a:rPr>
              <a:t>H</a:t>
            </a:r>
            <a:r>
              <a:rPr lang="en" sz="1100" b="0" i="0" u="none" strike="noStrike" cap="none" dirty="0">
                <a:solidFill>
                  <a:schemeClr val="dk1"/>
                </a:solidFill>
                <a:latin typeface="Arial"/>
                <a:ea typeface="Arial"/>
                <a:cs typeface="Arial"/>
                <a:sym typeface="Arial"/>
              </a:rPr>
              <a:t>ow many people know the phone number of your spouse?”</a:t>
            </a:r>
          </a:p>
          <a:p>
            <a:pPr marL="0" marR="0" lvl="0" indent="0" algn="l" rtl="0">
              <a:lnSpc>
                <a:spcPct val="115000"/>
              </a:lnSpc>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 </a:t>
            </a:r>
            <a:r>
              <a:rPr lang="en-US" sz="1100" b="0" i="0" u="none" strike="noStrike" cap="none" dirty="0">
                <a:solidFill>
                  <a:schemeClr val="dk1"/>
                </a:solidFill>
                <a:latin typeface="Arial"/>
                <a:ea typeface="Arial"/>
                <a:cs typeface="Arial"/>
                <a:sym typeface="Arial"/>
              </a:rPr>
              <a:t>D</a:t>
            </a:r>
            <a:r>
              <a:rPr lang="en" sz="1100" b="0" i="0" u="none" strike="noStrike" cap="none" dirty="0">
                <a:solidFill>
                  <a:schemeClr val="dk1"/>
                </a:solidFill>
                <a:latin typeface="Arial"/>
                <a:ea typeface="Arial"/>
                <a:cs typeface="Arial"/>
                <a:sym typeface="Arial"/>
              </a:rPr>
              <a:t>ocuments to add:</a:t>
            </a:r>
          </a:p>
          <a:p>
            <a:pPr marL="0" marR="0" lvl="0" indent="0" algn="l" rtl="0">
              <a:lnSpc>
                <a:spcPct val="115000"/>
              </a:lnSpc>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     - </a:t>
            </a:r>
            <a:r>
              <a:rPr lang="en-US" sz="1100" b="0" i="0" u="none" strike="noStrike" cap="none" dirty="0">
                <a:solidFill>
                  <a:schemeClr val="dk1"/>
                </a:solidFill>
                <a:latin typeface="Arial"/>
                <a:ea typeface="Arial"/>
                <a:cs typeface="Arial"/>
                <a:sym typeface="Arial"/>
              </a:rPr>
              <a:t>F</a:t>
            </a:r>
            <a:r>
              <a:rPr lang="en" sz="1100" b="0" i="0" u="none" strike="noStrike" cap="none" dirty="0">
                <a:solidFill>
                  <a:schemeClr val="dk1"/>
                </a:solidFill>
                <a:latin typeface="Arial"/>
                <a:ea typeface="Arial"/>
                <a:cs typeface="Arial"/>
                <a:sym typeface="Arial"/>
              </a:rPr>
              <a:t>or asylum seekers, documents that show </a:t>
            </a:r>
            <a:r>
              <a:rPr lang="en-US" sz="1100" b="0" i="0" u="none" strike="noStrike" cap="none" dirty="0">
                <a:solidFill>
                  <a:schemeClr val="dk1"/>
                </a:solidFill>
                <a:latin typeface="Arial"/>
                <a:ea typeface="Arial"/>
                <a:cs typeface="Arial"/>
                <a:sym typeface="Arial"/>
              </a:rPr>
              <a:t>that you are in </a:t>
            </a:r>
            <a:r>
              <a:rPr lang="en" sz="1100" b="0" i="0" u="none" strike="noStrike" cap="none" dirty="0">
                <a:solidFill>
                  <a:schemeClr val="dk1"/>
                </a:solidFill>
                <a:latin typeface="Arial"/>
                <a:ea typeface="Arial"/>
                <a:cs typeface="Arial"/>
                <a:sym typeface="Arial"/>
              </a:rPr>
              <a:t>danger </a:t>
            </a:r>
            <a:r>
              <a:rPr lang="en-US" sz="1100" b="0" i="0" u="none" strike="noStrike" cap="none" dirty="0">
                <a:solidFill>
                  <a:schemeClr val="dk1"/>
                </a:solidFill>
                <a:latin typeface="Arial"/>
                <a:ea typeface="Arial"/>
                <a:cs typeface="Arial"/>
                <a:sym typeface="Arial"/>
              </a:rPr>
              <a:t>or at risk </a:t>
            </a:r>
            <a:r>
              <a:rPr lang="en" sz="1100" b="0" i="0" u="none" strike="noStrike" cap="none" dirty="0">
                <a:solidFill>
                  <a:schemeClr val="dk1"/>
                </a:solidFill>
                <a:latin typeface="Arial"/>
                <a:ea typeface="Arial"/>
                <a:cs typeface="Arial"/>
                <a:sym typeface="Arial"/>
              </a:rPr>
              <a:t>in your home country</a:t>
            </a:r>
          </a:p>
          <a:p>
            <a:pPr marL="0" marR="0" lvl="0" indent="0" algn="l" rtl="0">
              <a:lnSpc>
                <a:spcPct val="115000"/>
              </a:lnSpc>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     - </a:t>
            </a:r>
            <a:r>
              <a:rPr lang="en-US" sz="1100" b="0" i="0" u="none" strike="noStrike" cap="none" dirty="0">
                <a:solidFill>
                  <a:schemeClr val="dk1"/>
                </a:solidFill>
                <a:latin typeface="Arial"/>
                <a:ea typeface="Arial"/>
                <a:cs typeface="Arial"/>
                <a:sym typeface="Arial"/>
              </a:rPr>
              <a:t>L</a:t>
            </a:r>
            <a:r>
              <a:rPr lang="en" sz="1100" b="0" i="0" u="none" strike="noStrike" cap="none" dirty="0">
                <a:solidFill>
                  <a:schemeClr val="dk1"/>
                </a:solidFill>
                <a:latin typeface="Arial"/>
                <a:ea typeface="Arial"/>
                <a:cs typeface="Arial"/>
                <a:sym typeface="Arial"/>
              </a:rPr>
              <a:t>etters of support (community service, churches, places you belong)</a:t>
            </a:r>
          </a:p>
          <a:p>
            <a:pPr marL="0" marR="0" lvl="0" indent="0" algn="l" rtl="0">
              <a:lnSpc>
                <a:spcPct val="115000"/>
              </a:lnSpc>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 Practice the safety plan with your family members.  Put it on your fridge.</a:t>
            </a:r>
          </a:p>
        </p:txBody>
      </p:sp>
      <p:sp>
        <p:nvSpPr>
          <p:cNvPr id="403" name="Shape 40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55707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19" name="Shape 419"/>
          <p:cNvSpPr txBox="1">
            <a:spLocks noGrp="1"/>
          </p:cNvSpPr>
          <p:nvPr>
            <p:ph type="body" idx="1"/>
          </p:nvPr>
        </p:nvSpPr>
        <p:spPr>
          <a:xfrm>
            <a:off x="701039" y="4415789"/>
            <a:ext cx="5608319" cy="4183379"/>
          </a:xfrm>
          <a:prstGeom prst="rect">
            <a:avLst/>
          </a:prstGeom>
          <a:noFill/>
          <a:ln>
            <a:noFill/>
          </a:ln>
        </p:spPr>
        <p:txBody>
          <a:bodyPr lIns="93150" tIns="93150" rIns="93150" bIns="9315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Emphasize that this is the list of what to prepare in case anything happens </a:t>
            </a:r>
            <a:r>
              <a:rPr lang="en-US" sz="1100" b="0" i="0" u="none" strike="noStrike" cap="none" dirty="0">
                <a:solidFill>
                  <a:schemeClr val="dk1"/>
                </a:solidFill>
                <a:latin typeface="Arial"/>
                <a:ea typeface="Arial"/>
                <a:cs typeface="Arial"/>
                <a:sym typeface="Arial"/>
              </a:rPr>
              <a:t>to you, </a:t>
            </a:r>
            <a:r>
              <a:rPr lang="en" sz="1100" b="0" i="0" u="none" strike="noStrike" cap="none" dirty="0">
                <a:solidFill>
                  <a:schemeClr val="dk1"/>
                </a:solidFill>
                <a:latin typeface="Arial"/>
                <a:ea typeface="Arial"/>
                <a:cs typeface="Arial"/>
                <a:sym typeface="Arial"/>
              </a:rPr>
              <a:t>as opposed to the documents you should </a:t>
            </a:r>
            <a:r>
              <a:rPr lang="en-US" sz="1100" b="0" i="0" u="none" strike="noStrike" cap="none" dirty="0">
                <a:solidFill>
                  <a:schemeClr val="dk1"/>
                </a:solidFill>
                <a:latin typeface="Arial"/>
                <a:ea typeface="Arial"/>
                <a:cs typeface="Arial"/>
                <a:sym typeface="Arial"/>
              </a:rPr>
              <a:t>carry with </a:t>
            </a:r>
            <a:r>
              <a:rPr lang="en" sz="1100" b="0" i="0" u="none" strike="noStrike" cap="none" dirty="0">
                <a:solidFill>
                  <a:schemeClr val="dk1"/>
                </a:solidFill>
                <a:latin typeface="Arial"/>
                <a:ea typeface="Arial"/>
                <a:cs typeface="Arial"/>
                <a:sym typeface="Arial"/>
              </a:rPr>
              <a:t>you. Be clear with everyone that th</a:t>
            </a:r>
            <a:r>
              <a:rPr lang="en-US" sz="1100" b="0" i="0" u="none" strike="noStrike" cap="none" dirty="0">
                <a:solidFill>
                  <a:schemeClr val="dk1"/>
                </a:solidFill>
                <a:latin typeface="Arial"/>
                <a:ea typeface="Arial"/>
                <a:cs typeface="Arial"/>
                <a:sym typeface="Arial"/>
              </a:rPr>
              <a:t>is</a:t>
            </a:r>
            <a:r>
              <a:rPr lang="en" sz="1100" b="0" i="0" u="none" strike="noStrike" cap="none" dirty="0">
                <a:solidFill>
                  <a:schemeClr val="dk1"/>
                </a:solidFill>
                <a:latin typeface="Arial"/>
                <a:ea typeface="Arial"/>
                <a:cs typeface="Arial"/>
                <a:sym typeface="Arial"/>
              </a:rPr>
              <a:t> list is for folks to begin compiling and keeping in a safe place, not to have </a:t>
            </a:r>
            <a:r>
              <a:rPr lang="en-US" sz="1100" b="0" i="0" u="none" strike="noStrike" cap="none" dirty="0">
                <a:solidFill>
                  <a:schemeClr val="dk1"/>
                </a:solidFill>
                <a:latin typeface="Arial"/>
                <a:ea typeface="Arial"/>
                <a:cs typeface="Arial"/>
                <a:sym typeface="Arial"/>
              </a:rPr>
              <a:t>on their person</a:t>
            </a:r>
            <a:r>
              <a:rPr lang="en" sz="1100" b="0" i="0" u="none" strike="noStrike" cap="none" dirty="0">
                <a:solidFill>
                  <a:schemeClr val="dk1"/>
                </a:solidFill>
                <a:latin typeface="Arial"/>
                <a:ea typeface="Arial"/>
                <a:cs typeface="Arial"/>
                <a:sym typeface="Arial"/>
              </a:rPr>
              <a:t>.</a:t>
            </a:r>
          </a:p>
        </p:txBody>
      </p:sp>
    </p:spTree>
    <p:extLst>
      <p:ext uri="{BB962C8B-B14F-4D97-AF65-F5344CB8AC3E}">
        <p14:creationId xmlns:p14="http://schemas.microsoft.com/office/powerpoint/2010/main" val="1565314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3" name="Shape 433"/>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Ask how fees are set and what </a:t>
            </a:r>
            <a:r>
              <a:rPr lang="en-US" sz="1100" b="0" i="0" u="none" strike="noStrike" cap="none" dirty="0">
                <a:solidFill>
                  <a:schemeClr val="dk1"/>
                </a:solidFill>
                <a:latin typeface="Arial"/>
                <a:ea typeface="Arial"/>
                <a:cs typeface="Arial"/>
                <a:sym typeface="Arial"/>
              </a:rPr>
              <a:t>they </a:t>
            </a:r>
            <a:r>
              <a:rPr lang="en" sz="1100" b="0" i="0" u="none" strike="noStrike" cap="none" dirty="0">
                <a:solidFill>
                  <a:schemeClr val="dk1"/>
                </a:solidFill>
                <a:latin typeface="Arial"/>
                <a:ea typeface="Arial"/>
                <a:cs typeface="Arial"/>
                <a:sym typeface="Arial"/>
              </a:rPr>
              <a:t>include.</a:t>
            </a:r>
          </a:p>
          <a:p>
            <a:pPr marL="0" marR="0" lvl="0" indent="0" algn="l" rtl="0">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Lawyers should always be willing to explain.</a:t>
            </a:r>
          </a:p>
          <a:p>
            <a:pPr marL="0" marR="0" lvl="0" indent="0" algn="l" rtl="0">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Use your instinct.</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Make sure that the lawyer is l</a:t>
            </a:r>
            <a:r>
              <a:rPr lang="en" sz="1100" b="0" i="0" u="none" strike="noStrike" cap="none" dirty="0">
                <a:solidFill>
                  <a:schemeClr val="dk1"/>
                </a:solidFill>
                <a:latin typeface="Arial"/>
                <a:ea typeface="Arial"/>
                <a:cs typeface="Arial"/>
                <a:sym typeface="Arial"/>
              </a:rPr>
              <a:t>icensed to practice </a:t>
            </a:r>
            <a:r>
              <a:rPr lang="en-US" sz="1100" b="0" i="0" u="none" strike="noStrike" cap="none" dirty="0">
                <a:solidFill>
                  <a:schemeClr val="dk1"/>
                </a:solidFill>
                <a:latin typeface="Arial"/>
                <a:ea typeface="Arial"/>
                <a:cs typeface="Arial"/>
                <a:sym typeface="Arial"/>
              </a:rPr>
              <a:t>in the state of Washington.</a:t>
            </a:r>
            <a:endParaRPr lang="en"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Immigration law is very complicated. </a:t>
            </a:r>
          </a:p>
          <a:p>
            <a:pPr marL="0" marR="0" lvl="0" indent="0" algn="l" rtl="0">
              <a:spcBef>
                <a:spcPts val="0"/>
              </a:spcBef>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022966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7" name="Shape 447"/>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buClr>
                <a:schemeClr val="dk1"/>
              </a:buClr>
              <a:buSzPct val="25000"/>
              <a:buFont typeface="Arial"/>
              <a:buNone/>
            </a:pPr>
            <a:r>
              <a:rPr lang="en-US" sz="1100" b="0" i="0" u="none" strike="noStrike" cap="none" dirty="0">
                <a:solidFill>
                  <a:schemeClr val="dk1"/>
                </a:solidFill>
                <a:latin typeface="Arial"/>
                <a:ea typeface="Arial"/>
                <a:cs typeface="Arial"/>
                <a:sym typeface="Arial"/>
              </a:rPr>
              <a:t>O</a:t>
            </a:r>
            <a:r>
              <a:rPr lang="en" sz="1100" b="0" i="0" u="none" strike="noStrike" cap="none" dirty="0">
                <a:solidFill>
                  <a:schemeClr val="dk1"/>
                </a:solidFill>
                <a:latin typeface="Arial"/>
                <a:ea typeface="Arial"/>
                <a:cs typeface="Arial"/>
                <a:sym typeface="Arial"/>
              </a:rPr>
              <a:t>pportunity to partner with other orgs that do free financial workshops, such as </a:t>
            </a:r>
            <a:r>
              <a:rPr lang="en-US" sz="1100" b="0" i="0" u="none" strike="noStrike" cap="none" dirty="0">
                <a:solidFill>
                  <a:schemeClr val="dk1"/>
                </a:solidFill>
                <a:latin typeface="Arial"/>
                <a:ea typeface="Arial"/>
                <a:cs typeface="Arial"/>
                <a:sym typeface="Arial"/>
              </a:rPr>
              <a:t>N</a:t>
            </a:r>
            <a:r>
              <a:rPr lang="en" sz="1100" b="0" i="0" u="none" strike="noStrike" cap="none" dirty="0">
                <a:solidFill>
                  <a:schemeClr val="dk1"/>
                </a:solidFill>
                <a:latin typeface="Arial"/>
                <a:ea typeface="Arial"/>
                <a:cs typeface="Arial"/>
                <a:sym typeface="Arial"/>
              </a:rPr>
              <a:t>eighborhood </a:t>
            </a:r>
            <a:r>
              <a:rPr lang="en-US" sz="1100" b="0" i="0" u="none" strike="noStrike" cap="none" dirty="0">
                <a:solidFill>
                  <a:schemeClr val="dk1"/>
                </a:solidFill>
                <a:latin typeface="Arial"/>
                <a:ea typeface="Arial"/>
                <a:cs typeface="Arial"/>
                <a:sym typeface="Arial"/>
              </a:rPr>
              <a:t>H</a:t>
            </a:r>
            <a:r>
              <a:rPr lang="en" sz="1100" b="0" i="0" u="none" strike="noStrike" cap="none" dirty="0">
                <a:solidFill>
                  <a:schemeClr val="dk1"/>
                </a:solidFill>
                <a:latin typeface="Arial"/>
                <a:ea typeface="Arial"/>
                <a:cs typeface="Arial"/>
                <a:sym typeface="Arial"/>
              </a:rPr>
              <a:t>ouse, etc.</a:t>
            </a:r>
          </a:p>
        </p:txBody>
      </p:sp>
    </p:spTree>
    <p:extLst>
      <p:ext uri="{BB962C8B-B14F-4D97-AF65-F5344CB8AC3E}">
        <p14:creationId xmlns:p14="http://schemas.microsoft.com/office/powerpoint/2010/main" val="392896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 sz="1100" b="0" i="0" u="none" strike="noStrike" cap="none" dirty="0" smtClean="0">
                <a:solidFill>
                  <a:schemeClr val="dk1"/>
                </a:solidFill>
                <a:latin typeface="+mj-lt"/>
                <a:ea typeface="Lato"/>
                <a:cs typeface="Arial"/>
                <a:sym typeface="Arial"/>
              </a:rPr>
              <a:t>The</a:t>
            </a:r>
            <a:r>
              <a:rPr lang="en" sz="1100" b="0" i="0" u="none" strike="noStrike" cap="none" baseline="0" dirty="0" smtClean="0">
                <a:solidFill>
                  <a:schemeClr val="dk1"/>
                </a:solidFill>
                <a:latin typeface="+mj-lt"/>
                <a:ea typeface="Lato"/>
                <a:cs typeface="Arial"/>
                <a:sym typeface="Arial"/>
              </a:rPr>
              <a:t> Washington Immigrant Solidarity Network launched a hotline to report detentions and other immigration activityies. T</a:t>
            </a:r>
            <a:r>
              <a:rPr lang="en-US" sz="1100" b="0" i="0" u="none" strike="noStrike" cap="none" baseline="0" dirty="0" smtClean="0">
                <a:solidFill>
                  <a:schemeClr val="dk1"/>
                </a:solidFill>
                <a:latin typeface="+mj-lt"/>
                <a:ea typeface="Lato"/>
                <a:cs typeface="Arial"/>
                <a:sym typeface="Arial"/>
              </a:rPr>
              <a:t>h</a:t>
            </a:r>
            <a:r>
              <a:rPr lang="en" sz="1100" b="0" i="0" u="none" strike="noStrike" cap="none" baseline="0" dirty="0" smtClean="0">
                <a:solidFill>
                  <a:schemeClr val="dk1"/>
                </a:solidFill>
                <a:latin typeface="+mj-lt"/>
                <a:ea typeface="Lato"/>
                <a:cs typeface="Arial"/>
                <a:sym typeface="Arial"/>
              </a:rPr>
              <a:t>e reporting hotline launched on Monday, May 8</a:t>
            </a:r>
            <a:r>
              <a:rPr lang="en" sz="1100" b="0" i="0" u="none" strike="noStrike" cap="none" baseline="30000" dirty="0" smtClean="0">
                <a:solidFill>
                  <a:schemeClr val="dk1"/>
                </a:solidFill>
                <a:latin typeface="+mj-lt"/>
                <a:ea typeface="Lato"/>
                <a:cs typeface="Arial"/>
                <a:sym typeface="Arial"/>
              </a:rPr>
              <a:t>th</a:t>
            </a:r>
            <a:r>
              <a:rPr lang="en" sz="1100" b="0" i="0" u="none" strike="noStrike" cap="none" baseline="0" dirty="0" smtClean="0">
                <a:solidFill>
                  <a:schemeClr val="dk1"/>
                </a:solidFill>
                <a:latin typeface="+mj-lt"/>
                <a:ea typeface="Lato"/>
                <a:cs typeface="Arial"/>
                <a:sym typeface="Arial"/>
              </a:rPr>
              <a:t> and will allow people to report situations in which community members have been detained by immigration agents anywhere in Washington, to a live hotline volunteer 7 days a week, between 6am – 9pm</a:t>
            </a:r>
            <a:endParaRPr lang="en" sz="1100" b="0" i="0" u="none" strike="noStrike" cap="none" dirty="0" smtClean="0">
              <a:solidFill>
                <a:srgbClr val="FFFFFF"/>
              </a:solidFill>
              <a:latin typeface="+mj-lt"/>
              <a:ea typeface="Lato"/>
              <a:cs typeface="Lato"/>
              <a:sym typeface="Lato"/>
            </a:endParaRPr>
          </a:p>
          <a:p>
            <a:pPr marL="0" marR="0" lvl="0" indent="0" algn="l" rtl="0">
              <a:spcBef>
                <a:spcPts val="0"/>
              </a:spcBef>
              <a:spcAft>
                <a:spcPts val="0"/>
              </a:spcAft>
              <a:buClr>
                <a:schemeClr val="dk1"/>
              </a:buClr>
              <a:buSzPct val="25000"/>
              <a:buFont typeface="Arial"/>
              <a:buNone/>
            </a:pPr>
            <a:endParaRPr lang="en" sz="1100" b="0" i="0" u="none" strike="noStrike" cap="none" dirty="0" smtClean="0">
              <a:solidFill>
                <a:schemeClr val="dk1"/>
              </a:solidFill>
              <a:latin typeface="+mj-lt"/>
              <a:ea typeface="Arial"/>
              <a:cs typeface="Arial"/>
              <a:sym typeface="Arial"/>
            </a:endParaRPr>
          </a:p>
          <a:p>
            <a:pPr marL="0" marR="0" lvl="0" indent="0" algn="l" rtl="0">
              <a:spcBef>
                <a:spcPts val="0"/>
              </a:spcBef>
              <a:spcAft>
                <a:spcPts val="0"/>
              </a:spcAft>
              <a:buClr>
                <a:schemeClr val="dk1"/>
              </a:buClr>
              <a:buSzPct val="25000"/>
              <a:buFont typeface="Arial"/>
              <a:buNone/>
            </a:pPr>
            <a:r>
              <a:rPr lang="en" sz="1100" b="0" i="0" u="none" strike="noStrike" cap="none" dirty="0" smtClean="0">
                <a:solidFill>
                  <a:schemeClr val="dk1"/>
                </a:solidFill>
                <a:latin typeface="+mj-lt"/>
                <a:ea typeface="Arial"/>
                <a:cs typeface="Arial"/>
                <a:sym typeface="Arial"/>
              </a:rPr>
              <a:t>The hotline</a:t>
            </a:r>
            <a:r>
              <a:rPr lang="en" sz="1100" b="0" i="0" u="none" strike="noStrike" cap="none" baseline="0" dirty="0" smtClean="0">
                <a:solidFill>
                  <a:schemeClr val="dk1"/>
                </a:solidFill>
                <a:latin typeface="+mj-lt"/>
                <a:ea typeface="Arial"/>
                <a:cs typeface="Arial"/>
                <a:sym typeface="Arial"/>
              </a:rPr>
              <a:t> will allow people to report when loved ones or friends have been detained by immigration agents or other instances of problematic behavior conducted by immigration officials. When someone calls the hotline, volunteers will ask questions about the incident to collect as much information as possible, including: what did the agents uniforms look like? What markings were on</a:t>
            </a:r>
            <a:r>
              <a:rPr lang="en-US" sz="1100" b="0" i="0" u="none" strike="noStrike" cap="none" baseline="0" dirty="0" smtClean="0">
                <a:solidFill>
                  <a:schemeClr val="dk1"/>
                </a:solidFill>
                <a:latin typeface="+mj-lt"/>
                <a:ea typeface="Arial"/>
                <a:cs typeface="Arial"/>
                <a:sym typeface="Arial"/>
              </a:rPr>
              <a:t> t</a:t>
            </a:r>
            <a:r>
              <a:rPr lang="en" sz="1100" b="0" i="0" u="none" strike="noStrike" cap="none" baseline="0" dirty="0" smtClean="0">
                <a:solidFill>
                  <a:schemeClr val="dk1"/>
                </a:solidFill>
                <a:latin typeface="+mj-lt"/>
                <a:ea typeface="Arial"/>
                <a:cs typeface="Arial"/>
                <a:sym typeface="Arial"/>
              </a:rPr>
              <a:t>he vehicles? Callers will also be provided with information regarding resources avaialble to those individuals detained by ICE or Border Patrol agents.</a:t>
            </a:r>
          </a:p>
          <a:p>
            <a:pPr marL="0" marR="0" lvl="0" indent="0" algn="l" rtl="0">
              <a:spcBef>
                <a:spcPts val="0"/>
              </a:spcBef>
              <a:spcAft>
                <a:spcPts val="0"/>
              </a:spcAft>
              <a:buClr>
                <a:schemeClr val="dk1"/>
              </a:buClr>
              <a:buSzPct val="25000"/>
              <a:buFont typeface="Arial"/>
              <a:buNone/>
            </a:pPr>
            <a:endParaRPr lang="en" sz="1100" b="0" i="0" u="none" strike="noStrike" cap="none" baseline="0" dirty="0" smtClean="0">
              <a:solidFill>
                <a:schemeClr val="dk1"/>
              </a:solidFill>
              <a:latin typeface="+mj-lt"/>
              <a:ea typeface="Arial"/>
              <a:cs typeface="Arial"/>
              <a:sym typeface="Arial"/>
            </a:endParaRPr>
          </a:p>
          <a:p>
            <a:pPr marL="0" marR="0" lvl="0" indent="0" algn="l" rtl="0">
              <a:spcBef>
                <a:spcPts val="0"/>
              </a:spcBef>
              <a:spcAft>
                <a:spcPts val="0"/>
              </a:spcAft>
              <a:buClr>
                <a:schemeClr val="dk1"/>
              </a:buClr>
              <a:buSzPct val="25000"/>
              <a:buFont typeface="Arial"/>
              <a:buNone/>
            </a:pPr>
            <a:r>
              <a:rPr lang="en" sz="1100" b="0" i="0" u="none" strike="noStrike" cap="none" baseline="0" dirty="0" smtClean="0">
                <a:solidFill>
                  <a:schemeClr val="dk1"/>
                </a:solidFill>
                <a:latin typeface="+mj-lt"/>
                <a:ea typeface="Arial"/>
                <a:cs typeface="Arial"/>
                <a:sym typeface="Arial"/>
              </a:rPr>
              <a:t>The hotline is one of many rapid response tols that the Washington Immigrant Solidarity Network is developing. Others include a text message alert system, a phone app, and on</a:t>
            </a:r>
            <a:r>
              <a:rPr lang="en-US" sz="1100" b="0" i="0" u="none" strike="noStrike" cap="none" baseline="0" dirty="0" smtClean="0">
                <a:solidFill>
                  <a:schemeClr val="dk1"/>
                </a:solidFill>
                <a:latin typeface="+mj-lt"/>
                <a:ea typeface="Arial"/>
                <a:cs typeface="Arial"/>
                <a:sym typeface="Arial"/>
              </a:rPr>
              <a:t> t</a:t>
            </a:r>
            <a:r>
              <a:rPr lang="en" sz="1100" b="0" i="0" u="none" strike="noStrike" cap="none" baseline="0" dirty="0" smtClean="0">
                <a:solidFill>
                  <a:schemeClr val="dk1"/>
                </a:solidFill>
                <a:latin typeface="+mj-lt"/>
                <a:ea typeface="Arial"/>
                <a:cs typeface="Arial"/>
                <a:sym typeface="Arial"/>
              </a:rPr>
              <a:t>he ground training for community preparedness and rapid response.</a:t>
            </a:r>
            <a:endParaRPr lang="en" sz="1100" b="0" i="0" u="none" strike="noStrike" cap="none" dirty="0">
              <a:solidFill>
                <a:schemeClr val="dk1"/>
              </a:solidFill>
              <a:latin typeface="+mj-lt"/>
              <a:ea typeface="Arial"/>
              <a:cs typeface="Arial"/>
              <a:sym typeface="Arial"/>
            </a:endParaRP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mj-lt"/>
              <a:ea typeface="Arial"/>
              <a:cs typeface="Arial"/>
              <a:sym typeface="Arial"/>
            </a:endParaRPr>
          </a:p>
          <a:p>
            <a:pPr marL="0" marR="0" lvl="0" indent="0" algn="l" rtl="0">
              <a:spcBef>
                <a:spcPts val="0"/>
              </a:spcBef>
              <a:spcAft>
                <a:spcPts val="0"/>
              </a:spcAft>
              <a:buClr>
                <a:schemeClr val="dk1"/>
              </a:buClr>
              <a:buSzPct val="25000"/>
              <a:buFont typeface="Arial"/>
              <a:buNone/>
            </a:pPr>
            <a:r>
              <a:rPr lang="en" sz="1100" b="1" i="0" u="none" strike="noStrike" cap="none" dirty="0" smtClean="0">
                <a:solidFill>
                  <a:schemeClr val="dk1"/>
                </a:solidFill>
                <a:latin typeface="+mj-lt"/>
                <a:ea typeface="Arial"/>
                <a:cs typeface="Arial"/>
                <a:sym typeface="Arial"/>
              </a:rPr>
              <a:t>When</a:t>
            </a:r>
            <a:r>
              <a:rPr lang="en" sz="1100" b="1" i="0" u="none" strike="noStrike" cap="none" baseline="0" dirty="0" smtClean="0">
                <a:solidFill>
                  <a:schemeClr val="dk1"/>
                </a:solidFill>
                <a:latin typeface="+mj-lt"/>
                <a:ea typeface="Arial"/>
                <a:cs typeface="Arial"/>
                <a:sym typeface="Arial"/>
              </a:rPr>
              <a:t> taking photos or </a:t>
            </a:r>
            <a:r>
              <a:rPr lang="en" sz="1100" b="1" i="0" u="none" strike="noStrike" cap="none" dirty="0" smtClean="0">
                <a:solidFill>
                  <a:schemeClr val="dk1"/>
                </a:solidFill>
                <a:latin typeface="+mj-lt"/>
                <a:ea typeface="Arial"/>
                <a:cs typeface="Arial"/>
                <a:sym typeface="Arial"/>
              </a:rPr>
              <a:t>videos</a:t>
            </a:r>
            <a:r>
              <a:rPr lang="en" sz="1100" b="1" i="0" u="none" strike="noStrike" cap="none" dirty="0">
                <a:solidFill>
                  <a:schemeClr val="dk1"/>
                </a:solidFill>
                <a:latin typeface="+mj-lt"/>
                <a:ea typeface="Arial"/>
                <a:cs typeface="Arial"/>
                <a:sym typeface="Arial"/>
              </a:rPr>
              <a:t>, be very careful and make sure your safety is not at risk, especially if you do not have legal permanent residence that you are not putting yourself at risk.</a:t>
            </a: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endParaRPr lang="en" b="0" i="0" u="none" strike="noStrike" cap="none" dirty="0" smtClean="0">
              <a:solidFill>
                <a:srgbClr val="FFFFFF"/>
              </a:solidFill>
              <a:latin typeface="+mj-lt"/>
              <a:ea typeface="Lato"/>
              <a:cs typeface="Lato"/>
              <a:sym typeface="Lato"/>
            </a:endParaRP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b="0" i="0" u="none" strike="noStrike" cap="none" dirty="0" smtClean="0">
                <a:solidFill>
                  <a:srgbClr val="FFFFFF"/>
                </a:solidFill>
                <a:latin typeface="+mj-lt"/>
                <a:ea typeface="Lato"/>
                <a:cs typeface="Lato"/>
                <a:sym typeface="Lato"/>
              </a:rPr>
              <a:t>Y</a:t>
            </a:r>
            <a:r>
              <a:rPr lang="en" b="0" i="0" u="none" strike="noStrike" cap="none" dirty="0" smtClean="0">
                <a:solidFill>
                  <a:srgbClr val="FFFFFF"/>
                </a:solidFill>
                <a:latin typeface="+mj-lt"/>
                <a:ea typeface="Lato"/>
                <a:cs typeface="Lato"/>
                <a:sym typeface="Lato"/>
              </a:rPr>
              <a:t>ou can also call </a:t>
            </a:r>
            <a:r>
              <a:rPr lang="en" b="1" i="0" u="none" strike="noStrike" cap="none" dirty="0" smtClean="0">
                <a:solidFill>
                  <a:srgbClr val="FFFFFF"/>
                </a:solidFill>
                <a:latin typeface="+mj-lt"/>
                <a:ea typeface="Lato"/>
                <a:cs typeface="Lato"/>
                <a:sym typeface="Lato"/>
              </a:rPr>
              <a:t>United We Dream’s</a:t>
            </a:r>
            <a:r>
              <a:rPr lang="en" b="0" i="0" u="none" strike="noStrike" cap="none" dirty="0" smtClean="0">
                <a:solidFill>
                  <a:srgbClr val="FFFFFF"/>
                </a:solidFill>
                <a:latin typeface="+mj-lt"/>
                <a:ea typeface="Lato"/>
                <a:cs typeface="Lato"/>
                <a:sym typeface="Lato"/>
              </a:rPr>
              <a:t> Hotline to Report a Raid: 1.844.363.1423</a:t>
            </a:r>
          </a:p>
          <a:p>
            <a:pPr marL="0" marR="0" lvl="0" indent="0" algn="l" rtl="0">
              <a:spcBef>
                <a:spcPts val="0"/>
              </a:spcBef>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
        <p:nvSpPr>
          <p:cNvPr id="463" name="Shape 463"/>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446400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txBox="1">
            <a:spLocks noGrp="1"/>
          </p:cNvSpPr>
          <p:nvPr>
            <p:ph type="body" idx="1"/>
          </p:nvPr>
        </p:nvSpPr>
        <p:spPr>
          <a:xfrm>
            <a:off x="701041" y="4415789"/>
            <a:ext cx="5608200" cy="4183500"/>
          </a:xfrm>
          <a:prstGeom prst="rect">
            <a:avLst/>
          </a:prstGeom>
          <a:noFill/>
          <a:ln>
            <a:noFill/>
          </a:ln>
        </p:spPr>
        <p:txBody>
          <a:bodyPr lIns="93150" tIns="93150" rIns="93150" bIns="93150" anchor="t" anchorCtr="0">
            <a:noAutofit/>
          </a:bodyPr>
          <a:lstStyle/>
          <a:p>
            <a:pPr marL="0" marR="0" lvl="0" indent="0" algn="l" rtl="0">
              <a:spcBef>
                <a:spcPts val="0"/>
              </a:spcBef>
              <a:buClr>
                <a:schemeClr val="dk1"/>
              </a:buClr>
              <a:buSzPct val="25000"/>
              <a:buFont typeface="Arial"/>
              <a:buNone/>
            </a:pPr>
            <a:r>
              <a:rPr lang="en" sz="1100" b="0" i="0" u="none" strike="noStrike" cap="none">
                <a:solidFill>
                  <a:schemeClr val="dk1"/>
                </a:solidFill>
                <a:latin typeface="Arial"/>
                <a:ea typeface="Arial"/>
                <a:cs typeface="Arial"/>
                <a:sym typeface="Arial"/>
              </a:rPr>
              <a:t>Ask: How many people here are parents?</a:t>
            </a:r>
          </a:p>
        </p:txBody>
      </p:sp>
      <p:sp>
        <p:nvSpPr>
          <p:cNvPr id="489" name="Shape 489"/>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96039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5" name="Shape 495"/>
          <p:cNvSpPr txBox="1">
            <a:spLocks noGrp="1"/>
          </p:cNvSpPr>
          <p:nvPr>
            <p:ph type="body" idx="1"/>
          </p:nvPr>
        </p:nvSpPr>
        <p:spPr>
          <a:xfrm>
            <a:off x="701039" y="4415789"/>
            <a:ext cx="5608200" cy="4183500"/>
          </a:xfrm>
          <a:prstGeom prst="rect">
            <a:avLst/>
          </a:prstGeom>
          <a:noFill/>
          <a:ln>
            <a:noFill/>
          </a:ln>
        </p:spPr>
        <p:txBody>
          <a:bodyPr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Acknowledge that there has already been an upsurge in hate crimes.</a:t>
            </a:r>
            <a:endParaRPr sz="1100" b="0" i="0" u="none" strike="noStrike" cap="none"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99568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701041" y="4415789"/>
            <a:ext cx="5608319" cy="4183379"/>
          </a:xfrm>
          <a:prstGeom prst="rect">
            <a:avLst/>
          </a:prstGeom>
        </p:spPr>
        <p:txBody>
          <a:bodyPr lIns="91425" tIns="91425" rIns="91425" bIns="91425" anchor="t" anchorCtr="0">
            <a:noAutofit/>
          </a:bodyPr>
          <a:lstStyle/>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This can be tailored depending on the size of the group.</a:t>
            </a:r>
          </a:p>
          <a:p>
            <a:pPr marL="0" marR="0" lvl="0" indent="0" algn="l" rtl="0">
              <a:spcBef>
                <a:spcPts val="0"/>
              </a:spcBef>
              <a:buSzPct val="25000"/>
              <a:buNone/>
            </a:pPr>
            <a:r>
              <a:rPr lang="en" sz="1100" b="0" i="0" u="none" strike="noStrike" cap="none" dirty="0">
                <a:solidFill>
                  <a:schemeClr val="dk1"/>
                </a:solidFill>
                <a:latin typeface="Arial"/>
                <a:ea typeface="Arial"/>
                <a:cs typeface="Arial"/>
                <a:sym typeface="Arial"/>
              </a:rPr>
              <a:t>Ideas: use a native talking stick with chairs arranged in a circle and ask each person to say their name &amp; </a:t>
            </a:r>
            <a:r>
              <a:rPr lang="en-US" sz="1100" b="0" i="0" u="none" strike="noStrike" cap="none" dirty="0">
                <a:solidFill>
                  <a:schemeClr val="dk1"/>
                </a:solidFill>
                <a:latin typeface="Arial"/>
                <a:ea typeface="Arial"/>
                <a:cs typeface="Arial"/>
                <a:sym typeface="Arial"/>
              </a:rPr>
              <a:t>what other information?</a:t>
            </a:r>
            <a:endParaRPr dirty="0"/>
          </a:p>
        </p:txBody>
      </p:sp>
      <p:sp>
        <p:nvSpPr>
          <p:cNvPr id="101" name="Shape 101"/>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0477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00" name="Shape 500"/>
          <p:cNvSpPr txBox="1">
            <a:spLocks noGrp="1"/>
          </p:cNvSpPr>
          <p:nvPr>
            <p:ph type="body" idx="1"/>
          </p:nvPr>
        </p:nvSpPr>
        <p:spPr>
          <a:xfrm>
            <a:off x="701041" y="4415789"/>
            <a:ext cx="5608200" cy="4183500"/>
          </a:xfrm>
          <a:prstGeom prst="rect">
            <a:avLst/>
          </a:prstGeom>
          <a:noFill/>
          <a:ln>
            <a:noFill/>
          </a:ln>
        </p:spPr>
        <p:txBody>
          <a:bodyPr lIns="93150" tIns="93150" rIns="93150" bIns="93150" anchor="t" anchorCtr="0">
            <a:noAutofit/>
          </a:bodyPr>
          <a:lstStyle/>
          <a:p>
            <a:pPr marL="0" marR="0" lvl="0" indent="0" algn="l" rtl="0">
              <a:spcBef>
                <a:spcPts val="0"/>
              </a:spcBef>
              <a:spcAft>
                <a:spcPts val="0"/>
              </a:spcAft>
              <a:buClr>
                <a:schemeClr val="hlink"/>
              </a:buClr>
              <a:buSzPct val="25000"/>
              <a:buFont typeface="Arial"/>
              <a:buNone/>
            </a:pPr>
            <a:r>
              <a:rPr lang="en" sz="1100" b="0" i="0" u="sng" strike="noStrike" cap="none" dirty="0">
                <a:solidFill>
                  <a:schemeClr val="hlink"/>
                </a:solidFill>
                <a:latin typeface="Arial"/>
                <a:ea typeface="Arial"/>
                <a:cs typeface="Arial"/>
                <a:sym typeface="Arial"/>
                <a:hlinkClick r:id="rId3"/>
              </a:rPr>
              <a:t>http://ejce.berkeley.edu/report-incident/what-hate-crime#hatecrime</a:t>
            </a:r>
          </a:p>
          <a:p>
            <a:pPr marL="0" marR="0" lvl="0" indent="0" algn="l" rtl="0">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You are attacked or targeted because of your identity.   </a:t>
            </a:r>
          </a:p>
          <a:p>
            <a:pPr marL="0" marR="0" lvl="0" indent="0" algn="l" rtl="0">
              <a:spcBef>
                <a:spcPts val="0"/>
              </a:spcBef>
              <a:buClr>
                <a:schemeClr val="dk1"/>
              </a:buClr>
              <a:buSzPct val="25000"/>
              <a:buFont typeface="Arial"/>
              <a:buNone/>
            </a:pPr>
            <a:r>
              <a:rPr lang="en" sz="1100" b="0" i="0" u="none" strike="noStrike" cap="none" dirty="0">
                <a:solidFill>
                  <a:schemeClr val="dk1"/>
                </a:solidFill>
                <a:latin typeface="Arial"/>
                <a:ea typeface="Arial"/>
                <a:cs typeface="Arial"/>
                <a:sym typeface="Arial"/>
              </a:rPr>
              <a:t>Hate speech often leads to hate crimes, and these two things are connected.  We cannot tolerate either of them.</a:t>
            </a:r>
          </a:p>
        </p:txBody>
      </p:sp>
    </p:spTree>
    <p:extLst>
      <p:ext uri="{BB962C8B-B14F-4D97-AF65-F5344CB8AC3E}">
        <p14:creationId xmlns:p14="http://schemas.microsoft.com/office/powerpoint/2010/main" val="36029281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07" name="Shape 507"/>
          <p:cNvSpPr txBox="1">
            <a:spLocks noGrp="1"/>
          </p:cNvSpPr>
          <p:nvPr>
            <p:ph type="body" idx="1"/>
          </p:nvPr>
        </p:nvSpPr>
        <p:spPr>
          <a:xfrm>
            <a:off x="701039" y="4415789"/>
            <a:ext cx="5608200" cy="4183500"/>
          </a:xfrm>
          <a:prstGeom prst="rect">
            <a:avLst/>
          </a:prstGeom>
          <a:noFill/>
          <a:ln>
            <a:noFill/>
          </a:ln>
        </p:spPr>
        <p:txBody>
          <a:bodyPr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200" b="0" i="0" u="none" strike="noStrike" cap="none" dirty="0">
                <a:solidFill>
                  <a:schemeClr val="dk1"/>
                </a:solidFill>
                <a:latin typeface="Arial" panose="020B0604020202020204" pitchFamily="34" charset="0"/>
                <a:ea typeface="Arial"/>
                <a:cs typeface="Arial" panose="020B0604020202020204" pitchFamily="34" charset="0"/>
                <a:sym typeface="Arial"/>
              </a:rPr>
              <a:t>Start with: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a:t>
            </a:r>
            <a:r>
              <a:rPr lang="en" sz="1200" b="0" i="0" u="none" strike="noStrike" cap="none" dirty="0">
                <a:solidFill>
                  <a:schemeClr val="dk1"/>
                </a:solidFill>
                <a:latin typeface="Arial" panose="020B0604020202020204" pitchFamily="34" charset="0"/>
                <a:ea typeface="Arial"/>
                <a:cs typeface="Arial" panose="020B0604020202020204" pitchFamily="34" charset="0"/>
                <a:sym typeface="Arial"/>
              </a:rPr>
              <a:t>ometimes it can be hard to know if your family members or friends are experiencing any of this.  These are some ways that can help identify …”</a:t>
            </a:r>
          </a:p>
          <a:p>
            <a:pPr lvl="0" rtl="0">
              <a:lnSpc>
                <a:spcPct val="115000"/>
              </a:lnSpc>
              <a:spcBef>
                <a:spcPts val="0"/>
              </a:spcBef>
              <a:buClr>
                <a:srgbClr val="000000"/>
              </a:buClr>
              <a:buSzPct val="73333"/>
              <a:buFont typeface="Arial"/>
              <a:buNone/>
            </a:pPr>
            <a:r>
              <a:rPr lang="en" sz="1200" b="1" dirty="0">
                <a:latin typeface="Arial" panose="020B0604020202020204" pitchFamily="34" charset="0"/>
                <a:ea typeface="Lato"/>
                <a:cs typeface="Arial" panose="020B0604020202020204" pitchFamily="34" charset="0"/>
                <a:sym typeface="Lato"/>
              </a:rPr>
              <a:t>Where does it happen?</a:t>
            </a:r>
          </a:p>
          <a:p>
            <a:pPr lvl="0" rtl="0">
              <a:lnSpc>
                <a:spcPct val="115000"/>
              </a:lnSpc>
              <a:spcBef>
                <a:spcPts val="0"/>
              </a:spcBef>
              <a:buClr>
                <a:srgbClr val="000000"/>
              </a:buClr>
              <a:buSzPct val="73333"/>
              <a:buFont typeface="Arial"/>
              <a:buNone/>
            </a:pPr>
            <a:r>
              <a:rPr lang="en-US" sz="1200" dirty="0">
                <a:latin typeface="Arial" panose="020B0604020202020204" pitchFamily="34" charset="0"/>
                <a:ea typeface="Lato"/>
                <a:cs typeface="Arial" panose="020B0604020202020204" pitchFamily="34" charset="0"/>
                <a:sym typeface="Lato"/>
              </a:rPr>
              <a:t>At </a:t>
            </a:r>
            <a:r>
              <a:rPr lang="en" sz="1200" dirty="0">
                <a:latin typeface="Arial" panose="020B0604020202020204" pitchFamily="34" charset="0"/>
                <a:ea typeface="Lato"/>
                <a:cs typeface="Arial" panose="020B0604020202020204" pitchFamily="34" charset="0"/>
                <a:sym typeface="Lato"/>
              </a:rPr>
              <a:t>work, at school</a:t>
            </a:r>
            <a:r>
              <a:rPr lang="en" sz="1200" dirty="0">
                <a:solidFill>
                  <a:schemeClr val="accent3"/>
                </a:solidFill>
                <a:latin typeface="Arial" panose="020B0604020202020204" pitchFamily="34" charset="0"/>
                <a:ea typeface="Average"/>
                <a:cs typeface="Arial" panose="020B0604020202020204" pitchFamily="34" charset="0"/>
                <a:sym typeface="Average"/>
              </a:rPr>
              <a:t>, </a:t>
            </a:r>
            <a:r>
              <a:rPr lang="en" sz="1200" dirty="0">
                <a:latin typeface="Arial" panose="020B0604020202020204" pitchFamily="34" charset="0"/>
                <a:ea typeface="Lato"/>
                <a:cs typeface="Arial" panose="020B0604020202020204" pitchFamily="34" charset="0"/>
                <a:sym typeface="Lato"/>
              </a:rPr>
              <a:t>on the street</a:t>
            </a:r>
            <a:r>
              <a:rPr lang="en" sz="1200" dirty="0">
                <a:solidFill>
                  <a:schemeClr val="accent3"/>
                </a:solidFill>
                <a:latin typeface="Arial" panose="020B0604020202020204" pitchFamily="34" charset="0"/>
                <a:ea typeface="Average"/>
                <a:cs typeface="Arial" panose="020B0604020202020204" pitchFamily="34" charset="0"/>
                <a:sym typeface="Average"/>
              </a:rPr>
              <a:t>, </a:t>
            </a:r>
            <a:r>
              <a:rPr lang="en" sz="1200" dirty="0">
                <a:latin typeface="Arial" panose="020B0604020202020204" pitchFamily="34" charset="0"/>
                <a:ea typeface="Lato"/>
                <a:cs typeface="Arial" panose="020B0604020202020204" pitchFamily="34" charset="0"/>
                <a:sym typeface="Lato"/>
              </a:rPr>
              <a:t>on public transportation, or on your property </a:t>
            </a:r>
          </a:p>
          <a:p>
            <a:pPr marL="0" marR="0" lvl="0" indent="0" algn="l" rtl="0">
              <a:spcBef>
                <a:spcPts val="0"/>
              </a:spcBef>
              <a:spcAft>
                <a:spcPts val="0"/>
              </a:spcAft>
              <a:buClr>
                <a:schemeClr val="hlink"/>
              </a:buClr>
              <a:buSzPct val="25000"/>
              <a:buFont typeface="Arial"/>
              <a:buNone/>
            </a:pPr>
            <a:r>
              <a:rPr lang="en" sz="1200" b="0" i="0" u="sng" strike="noStrike" cap="none" dirty="0">
                <a:solidFill>
                  <a:schemeClr val="hlink"/>
                </a:solidFill>
                <a:latin typeface="Arial" panose="020B0604020202020204" pitchFamily="34" charset="0"/>
                <a:ea typeface="Arial"/>
                <a:cs typeface="Arial" panose="020B0604020202020204" pitchFamily="34" charset="0"/>
                <a:sym typeface="Arial"/>
                <a:hlinkClick r:id="rId3"/>
              </a:rPr>
              <a:t>https://www.stopbullying.gov/at-risk/warning-signs/</a:t>
            </a:r>
          </a:p>
          <a:p>
            <a:pPr marL="0" marR="0" lvl="0" indent="0" algn="l" rtl="0">
              <a:spcBef>
                <a:spcPts val="0"/>
              </a:spcBef>
              <a:spcAft>
                <a:spcPts val="0"/>
              </a:spcAft>
              <a:buClr>
                <a:schemeClr val="hlink"/>
              </a:buClr>
              <a:buSzPct val="25000"/>
              <a:buFont typeface="Arial"/>
              <a:buNone/>
            </a:pPr>
            <a:r>
              <a:rPr lang="en" sz="1200" b="0" i="0" u="sng" strike="noStrike" cap="none" dirty="0">
                <a:solidFill>
                  <a:schemeClr val="hlink"/>
                </a:solidFill>
                <a:latin typeface="Arial" panose="020B0604020202020204" pitchFamily="34" charset="0"/>
                <a:ea typeface="Arial"/>
                <a:cs typeface="Arial" panose="020B0604020202020204" pitchFamily="34" charset="0"/>
                <a:sym typeface="Arial"/>
                <a:hlinkClick r:id="rId4"/>
              </a:rPr>
              <a:t>http://ejce.berkeley.edu/report-incident/what-hate-crime#hatecrime</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932767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5" name="Shape 515"/>
          <p:cNvSpPr txBox="1">
            <a:spLocks noGrp="1"/>
          </p:cNvSpPr>
          <p:nvPr>
            <p:ph type="body" idx="1"/>
          </p:nvPr>
        </p:nvSpPr>
        <p:spPr>
          <a:xfrm>
            <a:off x="701041" y="4415789"/>
            <a:ext cx="5608200" cy="4183500"/>
          </a:xfrm>
          <a:prstGeom prst="rect">
            <a:avLst/>
          </a:prstGeom>
          <a:noFill/>
          <a:ln>
            <a:noFill/>
          </a:ln>
        </p:spPr>
        <p:txBody>
          <a:bodyPr lIns="93150" tIns="93150" rIns="93150" bIns="93150" anchor="t" anchorCtr="0">
            <a:noAutofit/>
          </a:bodyPr>
          <a:lstStyle/>
          <a:p>
            <a:pPr marL="228600" lvl="0" indent="0" rtl="0">
              <a:lnSpc>
                <a:spcPct val="115000"/>
              </a:lnSpc>
              <a:spcBef>
                <a:spcPts val="1600"/>
              </a:spcBef>
              <a:spcAft>
                <a:spcPts val="1000"/>
              </a:spcAft>
              <a:buClr>
                <a:schemeClr val="dk1"/>
              </a:buClr>
              <a:buSzPct val="100000"/>
              <a:buFont typeface="Arial"/>
              <a:buNone/>
            </a:pPr>
            <a:r>
              <a:rPr lang="en" sz="1200" dirty="0">
                <a:latin typeface="Arial" panose="020B0604020202020204" pitchFamily="34" charset="0"/>
                <a:cs typeface="Arial" panose="020B0604020202020204" pitchFamily="34" charset="0"/>
              </a:rPr>
              <a:t>Document the time and place, who </a:t>
            </a:r>
            <a:r>
              <a:rPr lang="en-US" sz="1200" dirty="0">
                <a:latin typeface="Arial" panose="020B0604020202020204" pitchFamily="34" charset="0"/>
                <a:cs typeface="Arial" panose="020B0604020202020204" pitchFamily="34" charset="0"/>
              </a:rPr>
              <a:t>did it to whom</a:t>
            </a:r>
            <a:r>
              <a:rPr lang="en" sz="1200" dirty="0">
                <a:latin typeface="Arial" panose="020B0604020202020204" pitchFamily="34" charset="0"/>
                <a:cs typeface="Arial" panose="020B0604020202020204" pitchFamily="34" charset="0"/>
              </a:rPr>
              <a:t>, description of what happened.</a:t>
            </a:r>
          </a:p>
          <a:p>
            <a:pPr marL="228600" lvl="0" indent="0" rtl="0">
              <a:lnSpc>
                <a:spcPct val="115000"/>
              </a:lnSpc>
              <a:spcBef>
                <a:spcPts val="1600"/>
              </a:spcBef>
              <a:spcAft>
                <a:spcPts val="1000"/>
              </a:spcAft>
              <a:buClr>
                <a:schemeClr val="dk1"/>
              </a:buClr>
              <a:buSzPct val="100000"/>
              <a:buFont typeface="Arial"/>
              <a:buNone/>
            </a:pPr>
            <a:r>
              <a:rPr lang="en" sz="1200" dirty="0">
                <a:latin typeface="Arial" panose="020B0604020202020204" pitchFamily="34" charset="0"/>
                <a:cs typeface="Arial" panose="020B0604020202020204" pitchFamily="34" charset="0"/>
              </a:rPr>
              <a:t>If violence, call 911.</a:t>
            </a:r>
          </a:p>
          <a:p>
            <a:pPr marL="228600" lvl="0" indent="0" rtl="0">
              <a:lnSpc>
                <a:spcPct val="115000"/>
              </a:lnSpc>
              <a:spcBef>
                <a:spcPts val="1600"/>
              </a:spcBef>
              <a:spcAft>
                <a:spcPts val="1000"/>
              </a:spcAft>
              <a:buClr>
                <a:schemeClr val="dk1"/>
              </a:buClr>
              <a:buSzPct val="100000"/>
              <a:buFont typeface="Arial"/>
              <a:buNone/>
            </a:pPr>
            <a:r>
              <a:rPr lang="en" sz="1200" dirty="0">
                <a:latin typeface="Arial" panose="020B0604020202020204" pitchFamily="34" charset="0"/>
                <a:cs typeface="Arial" panose="020B0604020202020204" pitchFamily="34" charset="0"/>
              </a:rPr>
              <a:t>If hate speech or a hate crime, report to Southern Poverty Law Center </a:t>
            </a:r>
            <a:r>
              <a:rPr lang="en" sz="1200" u="sng" dirty="0">
                <a:solidFill>
                  <a:schemeClr val="accent5"/>
                </a:solidFill>
                <a:latin typeface="Arial" panose="020B0604020202020204" pitchFamily="34" charset="0"/>
                <a:cs typeface="Arial" panose="020B0604020202020204" pitchFamily="34" charset="0"/>
                <a:hlinkClick r:id="rId3"/>
              </a:rPr>
              <a:t>https://www.splcenter.org/contact-us</a:t>
            </a:r>
          </a:p>
          <a:p>
            <a:pPr marL="228600" lvl="0" indent="0" rtl="0">
              <a:lnSpc>
                <a:spcPct val="115000"/>
              </a:lnSpc>
              <a:spcBef>
                <a:spcPts val="1600"/>
              </a:spcBef>
              <a:spcAft>
                <a:spcPts val="1000"/>
              </a:spcAft>
              <a:buClr>
                <a:schemeClr val="dk1"/>
              </a:buClr>
              <a:buSzPct val="100000"/>
              <a:buFont typeface="Arial"/>
              <a:buNone/>
            </a:pPr>
            <a:r>
              <a:rPr lang="en" sz="1200" dirty="0">
                <a:latin typeface="Arial" panose="020B0604020202020204" pitchFamily="34" charset="0"/>
                <a:cs typeface="Arial" panose="020B0604020202020204" pitchFamily="34" charset="0"/>
              </a:rPr>
              <a:t>If hate speech or a hate crime against Muslims, or those perceived to be Muslim</a:t>
            </a:r>
            <a:r>
              <a:rPr lang="en-US" sz="1200" dirty="0">
                <a:latin typeface="Arial" panose="020B0604020202020204" pitchFamily="34" charset="0"/>
                <a:cs typeface="Arial" panose="020B0604020202020204" pitchFamily="34" charset="0"/>
              </a:rPr>
              <a:t>,</a:t>
            </a:r>
            <a:r>
              <a:rPr lang="en" sz="1200" dirty="0">
                <a:latin typeface="Arial" panose="020B0604020202020204" pitchFamily="34" charset="0"/>
                <a:cs typeface="Arial" panose="020B0604020202020204" pitchFamily="34" charset="0"/>
              </a:rPr>
              <a:t> report to the Council on American-Islamic Relations (CAIR): 206-367-4081 or </a:t>
            </a:r>
            <a:r>
              <a:rPr lang="en" sz="1200" u="sng" dirty="0">
                <a:solidFill>
                  <a:schemeClr val="accent5"/>
                </a:solidFill>
                <a:latin typeface="Arial" panose="020B0604020202020204" pitchFamily="34" charset="0"/>
                <a:cs typeface="Arial" panose="020B0604020202020204" pitchFamily="34" charset="0"/>
                <a:hlinkClick r:id="rId4"/>
              </a:rPr>
              <a:t>http://cairseattle.org/get-help</a:t>
            </a:r>
            <a:endParaRPr lang="en" sz="1200" u="sng" dirty="0">
              <a:solidFill>
                <a:schemeClr val="accent5"/>
              </a:solidFill>
              <a:latin typeface="Arial" panose="020B0604020202020204" pitchFamily="34" charset="0"/>
              <a:cs typeface="Arial" panose="020B0604020202020204" pitchFamily="34" charset="0"/>
            </a:endParaRPr>
          </a:p>
          <a:p>
            <a:pPr marL="228600" marR="0" lvl="0" indent="0" algn="l" rtl="0">
              <a:lnSpc>
                <a:spcPct val="115000"/>
              </a:lnSpc>
              <a:spcBef>
                <a:spcPts val="0"/>
              </a:spcBef>
              <a:spcAft>
                <a:spcPts val="0"/>
              </a:spcAft>
              <a:buClr>
                <a:srgbClr val="000000"/>
              </a:buClr>
              <a:buSzPct val="100000"/>
              <a:buFont typeface="Lato"/>
              <a:buNone/>
            </a:pPr>
            <a:r>
              <a:rPr lang="en" sz="1200" b="0" i="0" u="none" strike="noStrike" cap="none" dirty="0">
                <a:solidFill>
                  <a:srgbClr val="000000"/>
                </a:solidFill>
                <a:latin typeface="Arial" panose="020B0604020202020204" pitchFamily="34" charset="0"/>
                <a:ea typeface="Lato"/>
                <a:cs typeface="Arial" panose="020B0604020202020204" pitchFamily="34" charset="0"/>
                <a:sym typeface="Lato"/>
              </a:rPr>
              <a:t>The ACLU of WA is not collecting information in general on hate crimes/harassment, but is collecting information about any harassment or bullying that takes place in </a:t>
            </a:r>
            <a:r>
              <a:rPr lang="en" sz="1200" b="0" i="0" u="sng" strike="noStrike" cap="none" dirty="0">
                <a:solidFill>
                  <a:srgbClr val="000000"/>
                </a:solidFill>
                <a:latin typeface="Arial" panose="020B0604020202020204" pitchFamily="34" charset="0"/>
                <a:ea typeface="Lato"/>
                <a:cs typeface="Arial" panose="020B0604020202020204" pitchFamily="34" charset="0"/>
                <a:sym typeface="Lato"/>
              </a:rPr>
              <a:t>public schools</a:t>
            </a:r>
            <a:r>
              <a:rPr lang="en" sz="1200" b="0" i="0" u="none" strike="noStrike" cap="none" dirty="0">
                <a:solidFill>
                  <a:srgbClr val="000000"/>
                </a:solidFill>
                <a:latin typeface="Arial" panose="020B0604020202020204" pitchFamily="34" charset="0"/>
                <a:ea typeface="Lato"/>
                <a:cs typeface="Arial" panose="020B0604020202020204" pitchFamily="34" charset="0"/>
                <a:sym typeface="Lato"/>
              </a:rPr>
              <a:t>.</a:t>
            </a:r>
          </a:p>
          <a:p>
            <a:pPr marL="228600" marR="0" lvl="0" indent="0" algn="l" rtl="0">
              <a:lnSpc>
                <a:spcPct val="115000"/>
              </a:lnSpc>
              <a:spcBef>
                <a:spcPts val="0"/>
              </a:spcBef>
              <a:spcAft>
                <a:spcPts val="0"/>
              </a:spcAft>
              <a:buClr>
                <a:srgbClr val="000000"/>
              </a:buClr>
              <a:buSzPct val="100000"/>
              <a:buFont typeface="Lato"/>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We w</a:t>
            </a:r>
            <a:r>
              <a:rPr lang="en" sz="1200" b="0" i="0" u="none" strike="noStrike" cap="none" dirty="0">
                <a:solidFill>
                  <a:schemeClr val="dk1"/>
                </a:solidFill>
                <a:latin typeface="Arial" panose="020B0604020202020204" pitchFamily="34" charset="0"/>
                <a:ea typeface="Arial"/>
                <a:cs typeface="Arial" panose="020B0604020202020204" pitchFamily="34" charset="0"/>
                <a:sym typeface="Arial"/>
              </a:rPr>
              <a:t>ill include a sheet on what to document, how to document.</a:t>
            </a:r>
            <a:endParaRPr lang="en" sz="1200" b="0" i="0" u="none" strike="noStrike" cap="none" dirty="0">
              <a:solidFill>
                <a:srgbClr val="000000"/>
              </a:solidFill>
              <a:latin typeface="Arial" panose="020B0604020202020204" pitchFamily="34" charset="0"/>
              <a:ea typeface="Lato"/>
              <a:cs typeface="Arial" panose="020B0604020202020204" pitchFamily="34" charset="0"/>
              <a:sym typeface="Lato"/>
            </a:endParaRPr>
          </a:p>
        </p:txBody>
      </p:sp>
    </p:spTree>
    <p:extLst>
      <p:ext uri="{BB962C8B-B14F-4D97-AF65-F5344CB8AC3E}">
        <p14:creationId xmlns:p14="http://schemas.microsoft.com/office/powerpoint/2010/main" val="3182113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8" name="Shape 528"/>
          <p:cNvSpPr txBox="1">
            <a:spLocks noGrp="1"/>
          </p:cNvSpPr>
          <p:nvPr>
            <p:ph type="body" idx="1"/>
          </p:nvPr>
        </p:nvSpPr>
        <p:spPr>
          <a:xfrm>
            <a:off x="701039" y="4415789"/>
            <a:ext cx="5608200" cy="4183500"/>
          </a:xfrm>
          <a:prstGeom prst="rect">
            <a:avLst/>
          </a:prstGeom>
          <a:noFill/>
          <a:ln>
            <a:noFill/>
          </a:ln>
        </p:spPr>
        <p:txBody>
          <a:bodyPr lIns="93150" tIns="93150" rIns="93150" bIns="93150" anchor="t" anchorCtr="0">
            <a:noAutofit/>
          </a:bodyPr>
          <a:lstStyle/>
          <a:p>
            <a:pPr marL="0" marR="0" lvl="0" indent="0" algn="l" rtl="0">
              <a:spcBef>
                <a:spcPts val="0"/>
              </a:spcBef>
              <a:spcAft>
                <a:spcPts val="0"/>
              </a:spcAft>
              <a:buClr>
                <a:schemeClr val="hlink"/>
              </a:buClr>
              <a:buSzPct val="25000"/>
              <a:buFont typeface="Arial"/>
              <a:buNone/>
            </a:pPr>
            <a:r>
              <a:rPr lang="en" sz="1100" b="0" i="0" u="sng" strike="noStrike" cap="none" dirty="0">
                <a:solidFill>
                  <a:schemeClr val="hlink"/>
                </a:solidFill>
                <a:latin typeface="Arial"/>
                <a:ea typeface="Arial"/>
                <a:cs typeface="Arial"/>
                <a:sym typeface="Arial"/>
              </a:rPr>
              <a:t>http://ejce.berkeley.edu/report-incident/what-hate-crime#hatecrime</a:t>
            </a:r>
          </a:p>
        </p:txBody>
      </p:sp>
    </p:spTree>
    <p:extLst>
      <p:ext uri="{BB962C8B-B14F-4D97-AF65-F5344CB8AC3E}">
        <p14:creationId xmlns:p14="http://schemas.microsoft.com/office/powerpoint/2010/main" val="37584679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2" name="Shape 482"/>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2297899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Opportunity to build our base and bring more people into the movement</a:t>
            </a:r>
            <a:endParaRPr sz="1100" b="0" i="0" u="none" strike="noStrike" cap="none" dirty="0">
              <a:solidFill>
                <a:schemeClr val="dk1"/>
              </a:solidFill>
              <a:latin typeface="Arial"/>
              <a:ea typeface="Arial"/>
              <a:cs typeface="Arial"/>
              <a:sym typeface="Arial"/>
            </a:endParaRPr>
          </a:p>
        </p:txBody>
      </p:sp>
      <p:sp>
        <p:nvSpPr>
          <p:cNvPr id="535" name="Shape 53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51218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spcAft>
                <a:spcPts val="0"/>
              </a:spcAft>
              <a:buClr>
                <a:schemeClr val="hlink"/>
              </a:buClr>
              <a:buSzPct val="25000"/>
              <a:buFont typeface="Arial"/>
              <a:buNone/>
            </a:pPr>
            <a:r>
              <a:rPr lang="en" sz="1100" b="0" i="0" u="sng" strike="noStrike" cap="none" dirty="0">
                <a:solidFill>
                  <a:schemeClr val="hlink"/>
                </a:solidFill>
                <a:latin typeface="Arial"/>
                <a:ea typeface="Arial"/>
                <a:cs typeface="Arial"/>
                <a:sym typeface="Arial"/>
              </a:rPr>
              <a:t>http://www.ncpc.org/topics/hate-crime/strategies</a:t>
            </a:r>
          </a:p>
        </p:txBody>
      </p:sp>
      <p:sp>
        <p:nvSpPr>
          <p:cNvPr id="548" name="Shape 548"/>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205703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3" name="Shape 543"/>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buClr>
                <a:schemeClr val="dk1"/>
              </a:buClr>
              <a:buSzPct val="25000"/>
              <a:buFont typeface="Arial"/>
              <a:buNone/>
            </a:pPr>
            <a:r>
              <a:rPr lang="en" sz="1100" b="0" i="0" u="none" strike="noStrike" cap="none">
                <a:solidFill>
                  <a:schemeClr val="dk1"/>
                </a:solidFill>
                <a:latin typeface="Arial"/>
                <a:ea typeface="Arial"/>
                <a:cs typeface="Arial"/>
                <a:sym typeface="Arial"/>
              </a:rPr>
              <a:t>Attorneys </a:t>
            </a:r>
          </a:p>
        </p:txBody>
      </p:sp>
    </p:spTree>
    <p:extLst>
      <p:ext uri="{BB962C8B-B14F-4D97-AF65-F5344CB8AC3E}">
        <p14:creationId xmlns:p14="http://schemas.microsoft.com/office/powerpoint/2010/main" val="3023078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3" name="Shape 553"/>
          <p:cNvSpPr txBox="1">
            <a:spLocks noGrp="1"/>
          </p:cNvSpPr>
          <p:nvPr>
            <p:ph type="body" idx="1"/>
          </p:nvPr>
        </p:nvSpPr>
        <p:spPr>
          <a:xfrm>
            <a:off x="701039"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9468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559" name="Shape 559"/>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16036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701041" y="4415789"/>
            <a:ext cx="5608319" cy="4183379"/>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dirty="0" smtClean="0"/>
              <a:t>Start by recognizing and honoring our collective struggles and triumphs</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endParaRPr lang="en-US" dirty="0" smtClean="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dirty="0" smtClean="0"/>
              <a:t>But to also </a:t>
            </a:r>
            <a:r>
              <a:rPr lang="en-US" baseline="0" dirty="0" smtClean="0"/>
              <a:t>be mindful the e</a:t>
            </a:r>
            <a:r>
              <a:rPr lang="en-US" dirty="0" smtClean="0"/>
              <a:t>xploitation, erasure, and extraction of communities of color,</a:t>
            </a:r>
            <a:r>
              <a:rPr lang="en-US" baseline="0" dirty="0" smtClean="0"/>
              <a:t> as well as to c</a:t>
            </a:r>
            <a:r>
              <a:rPr lang="en-US" dirty="0" smtClean="0"/>
              <a:t>ritically examine the political, economic, and social Impacts of genocide, colonialism and slavery. </a:t>
            </a:r>
            <a:endParaRPr lang="en-US" dirty="0" smtClean="0"/>
          </a:p>
        </p:txBody>
      </p:sp>
      <p:sp>
        <p:nvSpPr>
          <p:cNvPr id="112" name="Shape 112"/>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0547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buClr>
                <a:schemeClr val="dk1"/>
              </a:buClr>
              <a:buSzPct val="25000"/>
              <a:buFont typeface="Arial"/>
              <a:buNone/>
            </a:pPr>
            <a:r>
              <a:rPr lang="en" sz="1100" b="0" i="0" u="none" strike="noStrike" cap="none" dirty="0">
                <a:solidFill>
                  <a:schemeClr val="dk1"/>
                </a:solidFill>
                <a:latin typeface="Arial"/>
                <a:ea typeface="Arial"/>
                <a:cs typeface="Arial"/>
                <a:sym typeface="Arial"/>
              </a:rPr>
              <a:t>Emphasize </a:t>
            </a:r>
            <a:r>
              <a:rPr lang="en-US" sz="1100" b="0" i="0" u="none" strike="noStrike" cap="none" dirty="0">
                <a:solidFill>
                  <a:schemeClr val="dk1"/>
                </a:solidFill>
                <a:latin typeface="Arial"/>
                <a:ea typeface="Arial"/>
                <a:cs typeface="Arial"/>
                <a:sym typeface="Arial"/>
              </a:rPr>
              <a:t>that </a:t>
            </a:r>
            <a:r>
              <a:rPr lang="en" sz="1100" b="0" i="0" u="none" strike="noStrike" cap="none" dirty="0">
                <a:solidFill>
                  <a:schemeClr val="dk1"/>
                </a:solidFill>
                <a:latin typeface="Arial"/>
                <a:ea typeface="Arial"/>
                <a:cs typeface="Arial"/>
                <a:sym typeface="Arial"/>
              </a:rPr>
              <a:t>this is a safe space and </a:t>
            </a:r>
            <a:r>
              <a:rPr lang="en-US" sz="1100" b="0" i="0" u="none" strike="noStrike" cap="none" dirty="0">
                <a:solidFill>
                  <a:schemeClr val="dk1"/>
                </a:solidFill>
                <a:latin typeface="Arial"/>
                <a:ea typeface="Arial"/>
                <a:cs typeface="Arial"/>
                <a:sym typeface="Arial"/>
              </a:rPr>
              <a:t>explain </a:t>
            </a:r>
            <a:r>
              <a:rPr lang="en" sz="1100" b="0" i="0" u="none" strike="noStrike" cap="none" dirty="0">
                <a:solidFill>
                  <a:schemeClr val="dk1"/>
                </a:solidFill>
                <a:latin typeface="Arial"/>
                <a:ea typeface="Arial"/>
                <a:cs typeface="Arial"/>
                <a:sym typeface="Arial"/>
              </a:rPr>
              <a:t>what we’ll do with </a:t>
            </a:r>
            <a:r>
              <a:rPr lang="en-US" sz="1100" b="0" i="0" u="none" strike="noStrike" cap="none" dirty="0">
                <a:solidFill>
                  <a:schemeClr val="dk1"/>
                </a:solidFill>
                <a:latin typeface="Arial"/>
                <a:ea typeface="Arial"/>
                <a:cs typeface="Arial"/>
                <a:sym typeface="Arial"/>
              </a:rPr>
              <a:t>any shared </a:t>
            </a:r>
            <a:r>
              <a:rPr lang="en" sz="1100" b="0" i="0" u="none" strike="noStrike" cap="none" dirty="0">
                <a:solidFill>
                  <a:schemeClr val="dk1"/>
                </a:solidFill>
                <a:latin typeface="Arial"/>
                <a:ea typeface="Arial"/>
                <a:cs typeface="Arial"/>
                <a:sym typeface="Arial"/>
              </a:rPr>
              <a:t>information.</a:t>
            </a:r>
          </a:p>
        </p:txBody>
      </p:sp>
      <p:sp>
        <p:nvSpPr>
          <p:cNvPr id="119" name="Shape 11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18410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6" name="Shape 146"/>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8065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1" name="Shape 151"/>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R="0" lvl="0" algn="l" rtl="0">
              <a:lnSpc>
                <a:spcPct val="115000"/>
              </a:lnSpc>
              <a:spcBef>
                <a:spcPts val="0"/>
              </a:spcBef>
              <a:spcAft>
                <a:spcPts val="0"/>
              </a:spcAft>
              <a:buNone/>
            </a:pPr>
            <a:r>
              <a:rPr lang="en" sz="1100" dirty="0">
                <a:latin typeface="Arial" panose="020B0604020202020204" pitchFamily="34" charset="0"/>
                <a:cs typeface="Arial" panose="020B0604020202020204" pitchFamily="34" charset="0"/>
              </a:rPr>
              <a:t>The executive orders announced by the new administration </a:t>
            </a:r>
            <a:r>
              <a:rPr lang="en" sz="1100" b="1" dirty="0">
                <a:latin typeface="Arial" panose="020B0604020202020204" pitchFamily="34" charset="0"/>
                <a:cs typeface="Arial" panose="020B0604020202020204" pitchFamily="34" charset="0"/>
              </a:rPr>
              <a:t>continue to criminalize and attack immigrant and refugee communities</a:t>
            </a:r>
            <a:r>
              <a:rPr lang="en" sz="1100" dirty="0">
                <a:latin typeface="Arial" panose="020B0604020202020204" pitchFamily="34" charset="0"/>
                <a:cs typeface="Arial" panose="020B0604020202020204" pitchFamily="34" charset="0"/>
              </a:rPr>
              <a:t>. The announcements raise serious due process concerns, jeopardize international relations, threaten U.S citizens, increase human rights violations and support the expansion of the prison-industrial complex.</a:t>
            </a:r>
          </a:p>
          <a:p>
            <a:pPr marR="0" lvl="0" algn="l" rtl="0">
              <a:lnSpc>
                <a:spcPct val="115000"/>
              </a:lnSpc>
              <a:spcBef>
                <a:spcPts val="0"/>
              </a:spcBef>
              <a:spcAft>
                <a:spcPts val="0"/>
              </a:spcAft>
              <a:buNone/>
            </a:pPr>
            <a:endParaRPr lang="en" sz="1100" dirty="0">
              <a:latin typeface="Arial" panose="020B0604020202020204" pitchFamily="34" charset="0"/>
              <a:cs typeface="Arial" panose="020B0604020202020204" pitchFamily="34" charset="0"/>
            </a:endParaRPr>
          </a:p>
          <a:p>
            <a:r>
              <a:rPr lang="en-US" sz="1100" b="0" i="0" u="none" strike="noStrike" kern="1200" cap="all" dirty="0">
                <a:solidFill>
                  <a:schemeClr val="dk1"/>
                </a:solidFill>
                <a:effectLst/>
                <a:latin typeface="Arial" panose="020B0604020202020204" pitchFamily="34" charset="0"/>
                <a:ea typeface="Arial"/>
                <a:cs typeface="Arial" panose="020B0604020202020204" pitchFamily="34" charset="0"/>
                <a:sym typeface="Arial"/>
                <a:hlinkClick r:id="rId3"/>
              </a:rPr>
              <a:t>EXECUTIVE ORDER: ENHANCING PUBLIC SAFETY IN THE INTERIOR OF THE UNITED STATES</a:t>
            </a:r>
            <a:endParaRPr lang="en-US" sz="1100" b="0" i="0" u="none" strike="noStrike" kern="1200" cap="all" dirty="0">
              <a:solidFill>
                <a:schemeClr val="dk1"/>
              </a:solidFill>
              <a:effectLst/>
              <a:latin typeface="Arial" panose="020B0604020202020204" pitchFamily="34" charset="0"/>
              <a:ea typeface="Arial"/>
              <a:cs typeface="Arial" panose="020B0604020202020204" pitchFamily="34" charset="0"/>
              <a:sym typeface="Arial"/>
            </a:endParaRPr>
          </a:p>
          <a:p>
            <a:endParaRPr lang="en-US" sz="1100" b="0" i="0" u="none" strike="noStrike" kern="1200" cap="all" dirty="0">
              <a:solidFill>
                <a:schemeClr val="dk1"/>
              </a:solidFill>
              <a:effectLst/>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sz="1100" b="1"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At the crux of it all, the Trump Administration is calling for law enforcement officials to assist with the removal of everyone who has no immigration status, particularly if they have committed crimes or have final orders of removal. It remains unclear how the priority removal of every undocumented individual coincides with deferred action and DACA program, which currently remains in place, but </a:t>
            </a:r>
            <a:r>
              <a:rPr lang="en-US" sz="1100" b="1" i="0" u="none" strike="noStrike" kern="1200" cap="none" dirty="0">
                <a:solidFill>
                  <a:schemeClr val="dk1"/>
                </a:solidFill>
                <a:effectLst/>
                <a:latin typeface="Arial" panose="020B0604020202020204" pitchFamily="34" charset="0"/>
                <a:ea typeface="Arial"/>
                <a:cs typeface="Arial" panose="020B0604020202020204" pitchFamily="34" charset="0"/>
                <a:sym typeface="Arial"/>
                <a:hlinkClick r:id="rId4"/>
              </a:rPr>
              <a:t>may be rescinded</a:t>
            </a:r>
            <a:r>
              <a:rPr lang="en-US" sz="1100" b="1"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endParaRPr lang="en-US" sz="1100" b="1" i="0" u="none" strike="noStrike" kern="1200" cap="none" dirty="0">
              <a:solidFill>
                <a:schemeClr val="dk1"/>
              </a:solidFill>
              <a:effectLst/>
              <a:latin typeface="Arial" panose="020B0604020202020204" pitchFamily="34" charset="0"/>
              <a:ea typeface="Arial"/>
              <a:cs typeface="Arial" panose="020B0604020202020204" pitchFamily="34" charset="0"/>
              <a:sym typeface="Arial"/>
            </a:endParaRPr>
          </a:p>
          <a:p>
            <a:r>
              <a:rPr lang="en-US" sz="11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This Executive Order mainly empowers law enforcement agencies to pursue the removal of all undocumented immigrants (without exception), non-citizens who are security risks, non-citizens with criminal convictions, and individuals with final orders of removal. It rescinds the Priority Enforcement Program (PEP), directs Immigration and Customs Enforcement to hire 10,000 officials to enforce the order, and restores the 287(g) program that allows local law enforcement to enforce immigration laws. The order also calls for actions to be taken against sanctuary cities and jurisdictions that refuse to comply with the enforcement of these laws, but these actions remain undefined (and arguably, unconstitutional).</a:t>
            </a:r>
          </a:p>
          <a:p>
            <a:endParaRPr lang="en-US" sz="11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endParaRPr>
          </a:p>
          <a:p>
            <a:r>
              <a:rPr lang="en-US" sz="1100" b="0" i="0" u="none" strike="noStrike" kern="1200" cap="all" dirty="0">
                <a:solidFill>
                  <a:schemeClr val="dk1"/>
                </a:solidFill>
                <a:effectLst/>
                <a:latin typeface="Arial" panose="020B0604020202020204" pitchFamily="34" charset="0"/>
                <a:ea typeface="Arial"/>
                <a:cs typeface="Arial" panose="020B0604020202020204" pitchFamily="34" charset="0"/>
                <a:sym typeface="Arial"/>
                <a:hlinkClick r:id="rId5"/>
              </a:rPr>
              <a:t>EXECUTIVE ORDER: BORDER SECURITY AND IMMIGRATION ENFORCEMENT IMPROVEMENTS</a:t>
            </a:r>
            <a:endParaRPr lang="en-US" sz="1100" b="0" i="0" u="none" strike="noStrike" kern="1200" cap="all" dirty="0">
              <a:solidFill>
                <a:schemeClr val="dk1"/>
              </a:solidFill>
              <a:effectLst/>
              <a:latin typeface="Arial" panose="020B0604020202020204" pitchFamily="34" charset="0"/>
              <a:ea typeface="Arial"/>
              <a:cs typeface="Arial" panose="020B0604020202020204" pitchFamily="34" charset="0"/>
              <a:sym typeface="Arial"/>
            </a:endParaRPr>
          </a:p>
          <a:p>
            <a:r>
              <a:rPr lang="en-US" sz="11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Signed on January 25, 2017, this Executive Order calls for funding of a costly border between the U.S. and Mexico; curtails the due process of asylum seekers; calls for the detention of all persons attempting to enter the United States and all persons in removal proceedings; directs the Department of Homeland Security to immediately construct detention facilities at or near the southern border; limits the use of parole; expands the use of “expedited removal” to anyone in the United States who cannot prove s/he has lived here for at least two years; and prioritizes the criminal prosecution of unlawful entry into the United States. </a:t>
            </a:r>
            <a:r>
              <a:rPr lang="en-US" sz="11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hlinkClick r:id="rId6"/>
              </a:rPr>
              <a:t>Recent guidelines issued by DHS </a:t>
            </a:r>
            <a:r>
              <a:rPr lang="en-US" sz="11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also direct ICE to penalize parents who bring their undocumented children to the United States, and remove individuals with pending deportation cases to Mexico pending the conclusion of their cases.</a:t>
            </a:r>
            <a:endParaRPr lang="en" sz="11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15000"/>
              </a:lnSpc>
              <a:spcBef>
                <a:spcPts val="0"/>
              </a:spcBef>
              <a:spcAft>
                <a:spcPts val="0"/>
              </a:spcAft>
              <a:buClr>
                <a:srgbClr val="000000"/>
              </a:buClr>
              <a:buSzPct val="25000"/>
              <a:buFont typeface="Arial"/>
              <a:buNone/>
            </a:pPr>
            <a:endParaRPr sz="11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15000"/>
              </a:lnSpc>
              <a:spcBef>
                <a:spcPts val="0"/>
              </a:spcBef>
              <a:spcAft>
                <a:spcPts val="0"/>
              </a:spcAft>
              <a:buClr>
                <a:srgbClr val="000000"/>
              </a:buClr>
              <a:buSzPct val="25000"/>
              <a:buFont typeface="Arial"/>
              <a:buNone/>
              <a:tabLst/>
              <a:defRPr/>
            </a:pPr>
            <a:r>
              <a:rPr lang="en-US" sz="1100" b="0" i="0" u="none" strike="noStrike" kern="1200" cap="all" dirty="0">
                <a:solidFill>
                  <a:schemeClr val="dk1"/>
                </a:solidFill>
                <a:effectLst/>
                <a:latin typeface="Arial" panose="020B0604020202020204" pitchFamily="34" charset="0"/>
                <a:ea typeface="Arial"/>
                <a:cs typeface="Arial" panose="020B0604020202020204" pitchFamily="34" charset="0"/>
                <a:sym typeface="Arial"/>
                <a:hlinkClick r:id="rId7"/>
              </a:rPr>
              <a:t>EXECUTIVE ORDER: “PROTECTING THE NATION FROM FOREIGN TERRORIST ENTRY</a:t>
            </a:r>
            <a:endParaRPr lang="en-US" sz="1100" b="0" i="0" u="none" strike="noStrike" kern="1200" cap="all" dirty="0">
              <a:solidFill>
                <a:schemeClr val="dk1"/>
              </a:solidFill>
              <a:effectLst/>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Clr>
                <a:schemeClr val="dk1"/>
              </a:buClr>
              <a:buSzPct val="25000"/>
              <a:buFont typeface="Arial"/>
              <a:buNone/>
            </a:pPr>
            <a:r>
              <a:rPr lang="en-US" sz="11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The Trump Administration initially banned non-U.S. citizens from the seven countries above from traveling to the United States, hundreds of travelers were detained, and many had their visa interviews cancelled abroad. Green card holders from these countries were also interrogated at ports of entry around the country, despite assurances from the Trump Administration that this ban did not apply to them. Several courts issued injunctions against the executive order, and a federal court judge in Washington state </a:t>
            </a:r>
            <a:r>
              <a:rPr lang="en-US" sz="11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hlinkClick r:id="rId8"/>
              </a:rPr>
              <a:t>stayed the travel ban</a:t>
            </a:r>
            <a:r>
              <a:rPr lang="en-US" sz="11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 (issued a temporary order to not execute the travel ban) as of February 3, 2017. In light of this court decision, citizens and nationals from Iran, Iraq, Yemen, Syria, Sudan, Libya and Somalia with non-immigrant visas, can once again, </a:t>
            </a:r>
            <a:r>
              <a:rPr lang="en-US" sz="11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hlinkClick r:id="rId9"/>
              </a:rPr>
              <a:t>come back to the United States</a:t>
            </a:r>
            <a:r>
              <a:rPr lang="en-US" sz="11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 as their visas are no longer revoked, while the stay is in effect. Since the Ninth Circuit </a:t>
            </a:r>
            <a:r>
              <a:rPr lang="en-US" sz="11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hlinkClick r:id="rId10"/>
              </a:rPr>
              <a:t>upheld the stay</a:t>
            </a:r>
            <a:r>
              <a:rPr lang="en-US" sz="11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 on the Executive Order, the Trump Administration has issued a new order to replace the initial one. </a:t>
            </a:r>
            <a:endParaRPr sz="11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spcBef>
                <a:spcPts val="0"/>
              </a:spcBef>
              <a:buClr>
                <a:schemeClr val="dk1"/>
              </a:buClr>
              <a:buSzPct val="25000"/>
              <a:buFont typeface="Arial"/>
              <a:buNone/>
            </a:pPr>
            <a:endParaRPr lang="en-US" sz="1100" b="1" i="0" u="none" strike="noStrike" kern="1200" cap="none" dirty="0">
              <a:solidFill>
                <a:schemeClr val="dk1"/>
              </a:solidFill>
              <a:effectLst/>
              <a:latin typeface="Arial" panose="020B0604020202020204" pitchFamily="34" charset="0"/>
              <a:ea typeface="Arial"/>
              <a:cs typeface="Arial" panose="020B0604020202020204" pitchFamily="34" charset="0"/>
              <a:sym typeface="Arial"/>
            </a:endParaRPr>
          </a:p>
          <a:p>
            <a:pPr marL="0" marR="0" lvl="0" indent="0" algn="l" rtl="0">
              <a:spcBef>
                <a:spcPts val="0"/>
              </a:spcBef>
              <a:buClr>
                <a:schemeClr val="dk1"/>
              </a:buClr>
              <a:buSzPct val="25000"/>
              <a:buFont typeface="Arial"/>
              <a:buNone/>
            </a:pPr>
            <a:r>
              <a:rPr lang="en-US" sz="1100" b="1"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The Trump Administration has rolled out Muslim Ban 2.0, after a federal judge placed a stay on the travel ban impacting citizens and nationals of Iran, Iraq, Syria, Yemen, Libya, Somalia and Sudan. The new executive order was supposed to go into effect on March 16, 2017, and bans citizens and nationals of Iran, Syria, Yemen, Libya, Somalia, and Sudan from obtaining a visa to come to the U.S., with certain exceptions. However, a federal district judge has issued another stay on the roll-out of this visa ban.</a:t>
            </a:r>
          </a:p>
          <a:p>
            <a:pPr marL="0" marR="0" lvl="0" indent="0" algn="l" rtl="0">
              <a:spcBef>
                <a:spcPts val="0"/>
              </a:spcBef>
              <a:buClr>
                <a:schemeClr val="dk1"/>
              </a:buClr>
              <a:buSzPct val="25000"/>
              <a:buFont typeface="Arial"/>
              <a:buNone/>
            </a:pPr>
            <a:endParaRPr lang="en-US" sz="1100" b="1" i="0" u="none" strike="noStrike" kern="1200" cap="none" dirty="0">
              <a:solidFill>
                <a:schemeClr val="dk1"/>
              </a:solidFill>
              <a:effectLst/>
              <a:latin typeface="Arial" panose="020B0604020202020204" pitchFamily="34" charset="0"/>
              <a:ea typeface="Arial"/>
              <a:cs typeface="Arial" panose="020B0604020202020204" pitchFamily="34" charset="0"/>
              <a:sym typeface="Arial"/>
            </a:endParaRPr>
          </a:p>
          <a:p>
            <a:pPr marL="0" marR="0" lvl="0" indent="0" algn="l" rtl="0">
              <a:spcBef>
                <a:spcPts val="0"/>
              </a:spcBef>
              <a:buClr>
                <a:schemeClr val="dk1"/>
              </a:buClr>
              <a:buSzPct val="25000"/>
              <a:buFont typeface="Arial"/>
              <a:buNone/>
            </a:pPr>
            <a:r>
              <a:rPr lang="en-US" sz="1100" b="0" i="0" u="none" strike="noStrike" cap="none" dirty="0">
                <a:solidFill>
                  <a:schemeClr val="dk1"/>
                </a:solidFill>
                <a:latin typeface="Arial" panose="020B0604020202020204" pitchFamily="34" charset="0"/>
                <a:ea typeface="Arial"/>
                <a:cs typeface="Arial" panose="020B0604020202020204" pitchFamily="34" charset="0"/>
                <a:sym typeface="Arial"/>
              </a:rPr>
              <a:t>http://undocu.berkeley.edu/fact-sheets-resources-trump-executive-actions-immigration/</a:t>
            </a:r>
            <a:endParaRPr sz="11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91152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238" name="Shape 238"/>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42652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8" y="2855376"/>
            <a:ext cx="443588" cy="105631"/>
            <a:chOff x="4137525" y="2915950"/>
            <a:chExt cx="869098" cy="206998"/>
          </a:xfrm>
        </p:grpSpPr>
        <p:sp>
          <p:nvSpPr>
            <p:cNvPr id="11" name="Shape 11"/>
            <p:cNvSpPr/>
            <p:nvPr/>
          </p:nvSpPr>
          <p:spPr>
            <a:xfrm>
              <a:off x="4468575" y="2915950"/>
              <a:ext cx="206998" cy="206998"/>
            </a:xfrm>
            <a:prstGeom prst="ellipse">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 name="Shape 12"/>
            <p:cNvSpPr/>
            <p:nvPr/>
          </p:nvSpPr>
          <p:spPr>
            <a:xfrm>
              <a:off x="4799625" y="2915950"/>
              <a:ext cx="206998" cy="206998"/>
            </a:xfrm>
            <a:prstGeom prst="ellipse">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 name="Shape 13"/>
            <p:cNvSpPr/>
            <p:nvPr/>
          </p:nvSpPr>
          <p:spPr>
            <a:xfrm>
              <a:off x="4137525" y="2915950"/>
              <a:ext cx="206998" cy="206998"/>
            </a:xfrm>
            <a:prstGeom prst="ellipse">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14" name="Shape 14"/>
          <p:cNvSpPr txBox="1">
            <a:spLocks noGrp="1"/>
          </p:cNvSpPr>
          <p:nvPr>
            <p:ph type="ctrTitle"/>
          </p:nvPr>
        </p:nvSpPr>
        <p:spPr>
          <a:xfrm>
            <a:off x="671256" y="990800"/>
            <a:ext cx="7801500" cy="173009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swald"/>
              <a:buNone/>
              <a:defRPr sz="48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4800">
                <a:solidFill>
                  <a:schemeClr val="dk1"/>
                </a:solidFill>
                <a:latin typeface="Oswald"/>
                <a:ea typeface="Oswald"/>
                <a:cs typeface="Oswald"/>
                <a:sym typeface="Oswald"/>
              </a:defRPr>
            </a:lvl2pPr>
            <a:lvl3pPr lvl="2" indent="0" algn="ctr">
              <a:spcBef>
                <a:spcPts val="0"/>
              </a:spcBef>
              <a:buClr>
                <a:schemeClr val="dk1"/>
              </a:buClr>
              <a:buFont typeface="Oswald"/>
              <a:buNone/>
              <a:defRPr sz="4800">
                <a:solidFill>
                  <a:schemeClr val="dk1"/>
                </a:solidFill>
                <a:latin typeface="Oswald"/>
                <a:ea typeface="Oswald"/>
                <a:cs typeface="Oswald"/>
                <a:sym typeface="Oswald"/>
              </a:defRPr>
            </a:lvl3pPr>
            <a:lvl4pPr lvl="3" indent="0" algn="ctr">
              <a:spcBef>
                <a:spcPts val="0"/>
              </a:spcBef>
              <a:buClr>
                <a:schemeClr val="dk1"/>
              </a:buClr>
              <a:buFont typeface="Oswald"/>
              <a:buNone/>
              <a:defRPr sz="4800">
                <a:solidFill>
                  <a:schemeClr val="dk1"/>
                </a:solidFill>
                <a:latin typeface="Oswald"/>
                <a:ea typeface="Oswald"/>
                <a:cs typeface="Oswald"/>
                <a:sym typeface="Oswald"/>
              </a:defRPr>
            </a:lvl4pPr>
            <a:lvl5pPr lvl="4" indent="0" algn="ctr">
              <a:spcBef>
                <a:spcPts val="0"/>
              </a:spcBef>
              <a:buClr>
                <a:schemeClr val="dk1"/>
              </a:buClr>
              <a:buFont typeface="Oswald"/>
              <a:buNone/>
              <a:defRPr sz="4800">
                <a:solidFill>
                  <a:schemeClr val="dk1"/>
                </a:solidFill>
                <a:latin typeface="Oswald"/>
                <a:ea typeface="Oswald"/>
                <a:cs typeface="Oswald"/>
                <a:sym typeface="Oswald"/>
              </a:defRPr>
            </a:lvl5pPr>
            <a:lvl6pPr lvl="5" indent="0" algn="ctr">
              <a:spcBef>
                <a:spcPts val="0"/>
              </a:spcBef>
              <a:buClr>
                <a:schemeClr val="dk1"/>
              </a:buClr>
              <a:buFont typeface="Oswald"/>
              <a:buNone/>
              <a:defRPr sz="4800">
                <a:solidFill>
                  <a:schemeClr val="dk1"/>
                </a:solidFill>
                <a:latin typeface="Oswald"/>
                <a:ea typeface="Oswald"/>
                <a:cs typeface="Oswald"/>
                <a:sym typeface="Oswald"/>
              </a:defRPr>
            </a:lvl6pPr>
            <a:lvl7pPr lvl="6" indent="0" algn="ctr">
              <a:spcBef>
                <a:spcPts val="0"/>
              </a:spcBef>
              <a:buClr>
                <a:schemeClr val="dk1"/>
              </a:buClr>
              <a:buFont typeface="Oswald"/>
              <a:buNone/>
              <a:defRPr sz="4800">
                <a:solidFill>
                  <a:schemeClr val="dk1"/>
                </a:solidFill>
                <a:latin typeface="Oswald"/>
                <a:ea typeface="Oswald"/>
                <a:cs typeface="Oswald"/>
                <a:sym typeface="Oswald"/>
              </a:defRPr>
            </a:lvl7pPr>
            <a:lvl8pPr lvl="7" indent="0" algn="ctr">
              <a:spcBef>
                <a:spcPts val="0"/>
              </a:spcBef>
              <a:buClr>
                <a:schemeClr val="dk1"/>
              </a:buClr>
              <a:buFont typeface="Oswald"/>
              <a:buNone/>
              <a:defRPr sz="4800">
                <a:solidFill>
                  <a:schemeClr val="dk1"/>
                </a:solidFill>
                <a:latin typeface="Oswald"/>
                <a:ea typeface="Oswald"/>
                <a:cs typeface="Oswald"/>
                <a:sym typeface="Oswald"/>
              </a:defRPr>
            </a:lvl8pPr>
            <a:lvl9pPr lvl="8" indent="0" algn="ctr">
              <a:spcBef>
                <a:spcPts val="0"/>
              </a:spcBef>
              <a:buClr>
                <a:schemeClr val="dk1"/>
              </a:buClr>
              <a:buFont typeface="Oswald"/>
              <a:buNone/>
              <a:defRPr sz="4800">
                <a:solidFill>
                  <a:schemeClr val="dk1"/>
                </a:solidFill>
                <a:latin typeface="Oswald"/>
                <a:ea typeface="Oswald"/>
                <a:cs typeface="Oswald"/>
                <a:sym typeface="Oswald"/>
              </a:defRPr>
            </a:lvl9pPr>
          </a:lstStyle>
          <a:p>
            <a:endParaRPr/>
          </a:p>
        </p:txBody>
      </p:sp>
      <p:sp>
        <p:nvSpPr>
          <p:cNvPr id="15" name="Shape 15"/>
          <p:cNvSpPr txBox="1">
            <a:spLocks noGrp="1"/>
          </p:cNvSpPr>
          <p:nvPr>
            <p:ph type="subTitle" idx="1"/>
          </p:nvPr>
        </p:nvSpPr>
        <p:spPr>
          <a:xfrm>
            <a:off x="671250" y="3174875"/>
            <a:ext cx="7801500" cy="7926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1pPr>
            <a:lvl2pPr marL="457200" marR="0" lvl="1"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2pPr>
            <a:lvl3pPr marL="914400" marR="0" lvl="2"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3pPr>
            <a:lvl4pPr marL="1371600" marR="0" lvl="3"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4pPr>
            <a:lvl5pPr marL="1828800" marR="0" lvl="4"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5pPr>
            <a:lvl6pPr marL="2286000" marR="0" lvl="5"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6pPr>
            <a:lvl7pPr marL="2743200" marR="0" lvl="6"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7pPr>
            <a:lvl8pPr marL="3200400" marR="0" lvl="7"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8pPr>
            <a:lvl9pPr marL="3657600" marR="0" lvl="8"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9pPr>
          </a:lstStyle>
          <a:p>
            <a:endParaRPr/>
          </a:p>
        </p:txBody>
      </p:sp>
      <p:sp>
        <p:nvSpPr>
          <p:cNvPr id="16" name="Shape 16"/>
          <p:cNvSpPr txBox="1">
            <a:spLocks noGrp="1"/>
          </p:cNvSpPr>
          <p:nvPr>
            <p:ph type="sldNum" idx="12"/>
          </p:nvPr>
        </p:nvSpPr>
        <p:spPr>
          <a:xfrm>
            <a:off x="8490250" y="4681007"/>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311700" y="555600"/>
            <a:ext cx="2807999" cy="75569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Oswald"/>
              <a:buNone/>
              <a:defRPr sz="24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2400">
                <a:solidFill>
                  <a:schemeClr val="dk1"/>
                </a:solidFill>
                <a:latin typeface="Oswald"/>
                <a:ea typeface="Oswald"/>
                <a:cs typeface="Oswald"/>
                <a:sym typeface="Oswald"/>
              </a:defRPr>
            </a:lvl2pPr>
            <a:lvl3pPr lvl="2" indent="0">
              <a:spcBef>
                <a:spcPts val="0"/>
              </a:spcBef>
              <a:buClr>
                <a:schemeClr val="dk1"/>
              </a:buClr>
              <a:buFont typeface="Oswald"/>
              <a:buNone/>
              <a:defRPr sz="2400">
                <a:solidFill>
                  <a:schemeClr val="dk1"/>
                </a:solidFill>
                <a:latin typeface="Oswald"/>
                <a:ea typeface="Oswald"/>
                <a:cs typeface="Oswald"/>
                <a:sym typeface="Oswald"/>
              </a:defRPr>
            </a:lvl3pPr>
            <a:lvl4pPr lvl="3" indent="0">
              <a:spcBef>
                <a:spcPts val="0"/>
              </a:spcBef>
              <a:buClr>
                <a:schemeClr val="dk1"/>
              </a:buClr>
              <a:buFont typeface="Oswald"/>
              <a:buNone/>
              <a:defRPr sz="2400">
                <a:solidFill>
                  <a:schemeClr val="dk1"/>
                </a:solidFill>
                <a:latin typeface="Oswald"/>
                <a:ea typeface="Oswald"/>
                <a:cs typeface="Oswald"/>
                <a:sym typeface="Oswald"/>
              </a:defRPr>
            </a:lvl4pPr>
            <a:lvl5pPr lvl="4" indent="0">
              <a:spcBef>
                <a:spcPts val="0"/>
              </a:spcBef>
              <a:buClr>
                <a:schemeClr val="dk1"/>
              </a:buClr>
              <a:buFont typeface="Oswald"/>
              <a:buNone/>
              <a:defRPr sz="2400">
                <a:solidFill>
                  <a:schemeClr val="dk1"/>
                </a:solidFill>
                <a:latin typeface="Oswald"/>
                <a:ea typeface="Oswald"/>
                <a:cs typeface="Oswald"/>
                <a:sym typeface="Oswald"/>
              </a:defRPr>
            </a:lvl5pPr>
            <a:lvl6pPr lvl="5" indent="0">
              <a:spcBef>
                <a:spcPts val="0"/>
              </a:spcBef>
              <a:buClr>
                <a:schemeClr val="dk1"/>
              </a:buClr>
              <a:buFont typeface="Oswald"/>
              <a:buNone/>
              <a:defRPr sz="2400">
                <a:solidFill>
                  <a:schemeClr val="dk1"/>
                </a:solidFill>
                <a:latin typeface="Oswald"/>
                <a:ea typeface="Oswald"/>
                <a:cs typeface="Oswald"/>
                <a:sym typeface="Oswald"/>
              </a:defRPr>
            </a:lvl6pPr>
            <a:lvl7pPr lvl="6" indent="0">
              <a:spcBef>
                <a:spcPts val="0"/>
              </a:spcBef>
              <a:buClr>
                <a:schemeClr val="dk1"/>
              </a:buClr>
              <a:buFont typeface="Oswald"/>
              <a:buNone/>
              <a:defRPr sz="2400">
                <a:solidFill>
                  <a:schemeClr val="dk1"/>
                </a:solidFill>
                <a:latin typeface="Oswald"/>
                <a:ea typeface="Oswald"/>
                <a:cs typeface="Oswald"/>
                <a:sym typeface="Oswald"/>
              </a:defRPr>
            </a:lvl7pPr>
            <a:lvl8pPr lvl="7" indent="0">
              <a:spcBef>
                <a:spcPts val="0"/>
              </a:spcBef>
              <a:buClr>
                <a:schemeClr val="dk1"/>
              </a:buClr>
              <a:buFont typeface="Oswald"/>
              <a:buNone/>
              <a:defRPr sz="2400">
                <a:solidFill>
                  <a:schemeClr val="dk1"/>
                </a:solidFill>
                <a:latin typeface="Oswald"/>
                <a:ea typeface="Oswald"/>
                <a:cs typeface="Oswald"/>
                <a:sym typeface="Oswald"/>
              </a:defRPr>
            </a:lvl8pPr>
            <a:lvl9pPr lvl="8" indent="0">
              <a:spcBef>
                <a:spcPts val="0"/>
              </a:spcBef>
              <a:buClr>
                <a:schemeClr val="dk1"/>
              </a:buClr>
              <a:buFont typeface="Oswald"/>
              <a:buNone/>
              <a:defRPr sz="2400">
                <a:solidFill>
                  <a:schemeClr val="dk1"/>
                </a:solidFill>
                <a:latin typeface="Oswald"/>
                <a:ea typeface="Oswald"/>
                <a:cs typeface="Oswald"/>
                <a:sym typeface="Oswald"/>
              </a:defRPr>
            </a:lvl9pPr>
          </a:lstStyle>
          <a:p>
            <a:endParaRPr/>
          </a:p>
        </p:txBody>
      </p:sp>
      <p:sp>
        <p:nvSpPr>
          <p:cNvPr id="54" name="Shape 54"/>
          <p:cNvSpPr txBox="1">
            <a:spLocks noGrp="1"/>
          </p:cNvSpPr>
          <p:nvPr>
            <p:ph type="body" idx="1"/>
          </p:nvPr>
        </p:nvSpPr>
        <p:spPr>
          <a:xfrm>
            <a:off x="311700" y="1389600"/>
            <a:ext cx="2807999" cy="3179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9pPr>
          </a:lstStyle>
          <a:p>
            <a:endParaRPr/>
          </a:p>
        </p:txBody>
      </p:sp>
      <p:sp>
        <p:nvSpPr>
          <p:cNvPr id="55" name="Shape 55"/>
          <p:cNvSpPr txBox="1">
            <a:spLocks noGrp="1"/>
          </p:cNvSpPr>
          <p:nvPr>
            <p:ph type="sldNum" idx="12"/>
          </p:nvPr>
        </p:nvSpPr>
        <p:spPr>
          <a:xfrm>
            <a:off x="8490250" y="4681007"/>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ig number">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311700" y="1255275"/>
            <a:ext cx="8520599" cy="18906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swald"/>
              <a:buNone/>
              <a:defRPr sz="120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12000">
                <a:solidFill>
                  <a:schemeClr val="dk1"/>
                </a:solidFill>
                <a:latin typeface="Oswald"/>
                <a:ea typeface="Oswald"/>
                <a:cs typeface="Oswald"/>
                <a:sym typeface="Oswald"/>
              </a:defRPr>
            </a:lvl2pPr>
            <a:lvl3pPr lvl="2" indent="0" algn="ctr">
              <a:spcBef>
                <a:spcPts val="0"/>
              </a:spcBef>
              <a:buClr>
                <a:schemeClr val="dk1"/>
              </a:buClr>
              <a:buFont typeface="Oswald"/>
              <a:buNone/>
              <a:defRPr sz="12000">
                <a:solidFill>
                  <a:schemeClr val="dk1"/>
                </a:solidFill>
                <a:latin typeface="Oswald"/>
                <a:ea typeface="Oswald"/>
                <a:cs typeface="Oswald"/>
                <a:sym typeface="Oswald"/>
              </a:defRPr>
            </a:lvl3pPr>
            <a:lvl4pPr lvl="3" indent="0" algn="ctr">
              <a:spcBef>
                <a:spcPts val="0"/>
              </a:spcBef>
              <a:buClr>
                <a:schemeClr val="dk1"/>
              </a:buClr>
              <a:buFont typeface="Oswald"/>
              <a:buNone/>
              <a:defRPr sz="12000">
                <a:solidFill>
                  <a:schemeClr val="dk1"/>
                </a:solidFill>
                <a:latin typeface="Oswald"/>
                <a:ea typeface="Oswald"/>
                <a:cs typeface="Oswald"/>
                <a:sym typeface="Oswald"/>
              </a:defRPr>
            </a:lvl4pPr>
            <a:lvl5pPr lvl="4" indent="0" algn="ctr">
              <a:spcBef>
                <a:spcPts val="0"/>
              </a:spcBef>
              <a:buClr>
                <a:schemeClr val="dk1"/>
              </a:buClr>
              <a:buFont typeface="Oswald"/>
              <a:buNone/>
              <a:defRPr sz="12000">
                <a:solidFill>
                  <a:schemeClr val="dk1"/>
                </a:solidFill>
                <a:latin typeface="Oswald"/>
                <a:ea typeface="Oswald"/>
                <a:cs typeface="Oswald"/>
                <a:sym typeface="Oswald"/>
              </a:defRPr>
            </a:lvl5pPr>
            <a:lvl6pPr lvl="5" indent="0" algn="ctr">
              <a:spcBef>
                <a:spcPts val="0"/>
              </a:spcBef>
              <a:buClr>
                <a:schemeClr val="dk1"/>
              </a:buClr>
              <a:buFont typeface="Oswald"/>
              <a:buNone/>
              <a:defRPr sz="12000">
                <a:solidFill>
                  <a:schemeClr val="dk1"/>
                </a:solidFill>
                <a:latin typeface="Oswald"/>
                <a:ea typeface="Oswald"/>
                <a:cs typeface="Oswald"/>
                <a:sym typeface="Oswald"/>
              </a:defRPr>
            </a:lvl6pPr>
            <a:lvl7pPr lvl="6" indent="0" algn="ctr">
              <a:spcBef>
                <a:spcPts val="0"/>
              </a:spcBef>
              <a:buClr>
                <a:schemeClr val="dk1"/>
              </a:buClr>
              <a:buFont typeface="Oswald"/>
              <a:buNone/>
              <a:defRPr sz="12000">
                <a:solidFill>
                  <a:schemeClr val="dk1"/>
                </a:solidFill>
                <a:latin typeface="Oswald"/>
                <a:ea typeface="Oswald"/>
                <a:cs typeface="Oswald"/>
                <a:sym typeface="Oswald"/>
              </a:defRPr>
            </a:lvl7pPr>
            <a:lvl8pPr lvl="7" indent="0" algn="ctr">
              <a:spcBef>
                <a:spcPts val="0"/>
              </a:spcBef>
              <a:buClr>
                <a:schemeClr val="dk1"/>
              </a:buClr>
              <a:buFont typeface="Oswald"/>
              <a:buNone/>
              <a:defRPr sz="12000">
                <a:solidFill>
                  <a:schemeClr val="dk1"/>
                </a:solidFill>
                <a:latin typeface="Oswald"/>
                <a:ea typeface="Oswald"/>
                <a:cs typeface="Oswald"/>
                <a:sym typeface="Oswald"/>
              </a:defRPr>
            </a:lvl8pPr>
            <a:lvl9pPr lvl="8" indent="0" algn="ctr">
              <a:spcBef>
                <a:spcPts val="0"/>
              </a:spcBef>
              <a:buClr>
                <a:schemeClr val="dk1"/>
              </a:buClr>
              <a:buFont typeface="Oswald"/>
              <a:buNone/>
              <a:defRPr sz="12000">
                <a:solidFill>
                  <a:schemeClr val="dk1"/>
                </a:solidFill>
                <a:latin typeface="Oswald"/>
                <a:ea typeface="Oswald"/>
                <a:cs typeface="Oswald"/>
                <a:sym typeface="Oswald"/>
              </a:defRPr>
            </a:lvl9pPr>
          </a:lstStyle>
          <a:p>
            <a:endParaRPr/>
          </a:p>
        </p:txBody>
      </p:sp>
      <p:sp>
        <p:nvSpPr>
          <p:cNvPr id="58" name="Shape 58"/>
          <p:cNvSpPr txBox="1">
            <a:spLocks noGrp="1"/>
          </p:cNvSpPr>
          <p:nvPr>
            <p:ph type="body" idx="1"/>
          </p:nvPr>
        </p:nvSpPr>
        <p:spPr>
          <a:xfrm>
            <a:off x="311700" y="3228425"/>
            <a:ext cx="8520599" cy="1300800"/>
          </a:xfrm>
          <a:prstGeom prst="rect">
            <a:avLst/>
          </a:prstGeom>
          <a:noFill/>
          <a:ln>
            <a:noFill/>
          </a:ln>
        </p:spPr>
        <p:txBody>
          <a:bodyPr lIns="91425" tIns="91425" rIns="91425" bIns="91425" anchor="t" anchorCtr="0"/>
          <a:lstStyle>
            <a:lvl1pPr marL="0" marR="0" lvl="0" indent="0" algn="ctr"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59" name="Shape 59"/>
          <p:cNvSpPr txBox="1">
            <a:spLocks noGrp="1"/>
          </p:cNvSpPr>
          <p:nvPr>
            <p:ph type="sldNum" idx="12"/>
          </p:nvPr>
        </p:nvSpPr>
        <p:spPr>
          <a:xfrm>
            <a:off x="8490250" y="4681007"/>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19" name="Shape 19"/>
          <p:cNvSpPr txBox="1">
            <a:spLocks noGrp="1"/>
          </p:cNvSpPr>
          <p:nvPr>
            <p:ph type="body" idx="1"/>
          </p:nvPr>
        </p:nvSpPr>
        <p:spPr>
          <a:xfrm>
            <a:off x="457200" y="1200150"/>
            <a:ext cx="4038598" cy="3394472"/>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21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5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35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35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35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35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35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350" b="0" i="0" u="none" strike="noStrike" cap="none">
                <a:solidFill>
                  <a:schemeClr val="accent3"/>
                </a:solidFill>
                <a:latin typeface="Average"/>
                <a:ea typeface="Average"/>
                <a:cs typeface="Average"/>
                <a:sym typeface="Average"/>
              </a:defRPr>
            </a:lvl9pPr>
          </a:lstStyle>
          <a:p>
            <a:endParaRPr/>
          </a:p>
        </p:txBody>
      </p:sp>
      <p:sp>
        <p:nvSpPr>
          <p:cNvPr id="20" name="Shape 20"/>
          <p:cNvSpPr txBox="1">
            <a:spLocks noGrp="1"/>
          </p:cNvSpPr>
          <p:nvPr>
            <p:ph type="body" idx="2"/>
          </p:nvPr>
        </p:nvSpPr>
        <p:spPr>
          <a:xfrm>
            <a:off x="4648200" y="1200150"/>
            <a:ext cx="4038598" cy="3394472"/>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21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5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35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35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35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35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35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350" b="0" i="0" u="none" strike="noStrike" cap="none">
                <a:solidFill>
                  <a:schemeClr val="accent3"/>
                </a:solidFill>
                <a:latin typeface="Average"/>
                <a:ea typeface="Average"/>
                <a:cs typeface="Average"/>
                <a:sym typeface="Average"/>
              </a:defRPr>
            </a:lvl9pPr>
          </a:lstStyle>
          <a:p>
            <a:endParaRPr/>
          </a:p>
        </p:txBody>
      </p:sp>
      <p:sp>
        <p:nvSpPr>
          <p:cNvPr id="21" name="Shape 21"/>
          <p:cNvSpPr txBox="1">
            <a:spLocks noGrp="1"/>
          </p:cNvSpPr>
          <p:nvPr>
            <p:ph type="dt" idx="10"/>
          </p:nvPr>
        </p:nvSpPr>
        <p:spPr>
          <a:xfrm>
            <a:off x="457200" y="4767262"/>
            <a:ext cx="2133598" cy="27384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Shape 22"/>
          <p:cNvSpPr txBox="1">
            <a:spLocks noGrp="1"/>
          </p:cNvSpPr>
          <p:nvPr>
            <p:ph type="ftr" idx="11"/>
          </p:nvPr>
        </p:nvSpPr>
        <p:spPr>
          <a:xfrm>
            <a:off x="3124200" y="4767262"/>
            <a:ext cx="2895600" cy="27384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90250" y="4681007"/>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888888"/>
              </a:buClr>
              <a:buSzPct val="25000"/>
              <a:buFont typeface="Arial"/>
              <a:buNone/>
            </a:pPr>
            <a:fld id="{00000000-1234-1234-1234-123412341234}" type="slidenum">
              <a:rPr lang="en" sz="1400" b="0" i="0" u="none" strike="noStrike" cap="none">
                <a:solidFill>
                  <a:srgbClr val="888888"/>
                </a:solidFill>
                <a:latin typeface="Arial"/>
                <a:ea typeface="Arial"/>
                <a:cs typeface="Arial"/>
                <a:sym typeface="Arial"/>
              </a:rPr>
              <a:t>‹#›</a:t>
            </a:fld>
            <a:endParaRPr lang="en" sz="14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26" name="Shape 26"/>
          <p:cNvSpPr txBox="1">
            <a:spLocks noGrp="1"/>
          </p:cNvSpPr>
          <p:nvPr>
            <p:ph type="body" idx="1"/>
          </p:nvPr>
        </p:nvSpPr>
        <p:spPr>
          <a:xfrm>
            <a:off x="311700" y="1152475"/>
            <a:ext cx="3999898"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9pPr>
          </a:lstStyle>
          <a:p>
            <a:endParaRPr/>
          </a:p>
        </p:txBody>
      </p:sp>
      <p:sp>
        <p:nvSpPr>
          <p:cNvPr id="27" name="Shape 27"/>
          <p:cNvSpPr txBox="1">
            <a:spLocks noGrp="1"/>
          </p:cNvSpPr>
          <p:nvPr>
            <p:ph type="body" idx="2"/>
          </p:nvPr>
        </p:nvSpPr>
        <p:spPr>
          <a:xfrm>
            <a:off x="4832400" y="1152475"/>
            <a:ext cx="3999898"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9pPr>
          </a:lstStyle>
          <a:p>
            <a:endParaRPr/>
          </a:p>
        </p:txBody>
      </p:sp>
      <p:sp>
        <p:nvSpPr>
          <p:cNvPr id="28" name="Shape 28"/>
          <p:cNvSpPr txBox="1">
            <a:spLocks noGrp="1"/>
          </p:cNvSpPr>
          <p:nvPr>
            <p:ph type="sldNum" idx="12"/>
          </p:nvPr>
        </p:nvSpPr>
        <p:spPr>
          <a:xfrm>
            <a:off x="8490250" y="4681007"/>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671250" y="2141250"/>
            <a:ext cx="7852199" cy="861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Oswald"/>
              <a:buNone/>
              <a:defRPr sz="36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3600">
                <a:solidFill>
                  <a:schemeClr val="dk1"/>
                </a:solidFill>
                <a:latin typeface="Oswald"/>
                <a:ea typeface="Oswald"/>
                <a:cs typeface="Oswald"/>
                <a:sym typeface="Oswald"/>
              </a:defRPr>
            </a:lvl2pPr>
            <a:lvl3pPr lvl="2" indent="0" algn="ctr">
              <a:spcBef>
                <a:spcPts val="0"/>
              </a:spcBef>
              <a:buClr>
                <a:schemeClr val="dk1"/>
              </a:buClr>
              <a:buFont typeface="Oswald"/>
              <a:buNone/>
              <a:defRPr sz="3600">
                <a:solidFill>
                  <a:schemeClr val="dk1"/>
                </a:solidFill>
                <a:latin typeface="Oswald"/>
                <a:ea typeface="Oswald"/>
                <a:cs typeface="Oswald"/>
                <a:sym typeface="Oswald"/>
              </a:defRPr>
            </a:lvl3pPr>
            <a:lvl4pPr lvl="3" indent="0" algn="ctr">
              <a:spcBef>
                <a:spcPts val="0"/>
              </a:spcBef>
              <a:buClr>
                <a:schemeClr val="dk1"/>
              </a:buClr>
              <a:buFont typeface="Oswald"/>
              <a:buNone/>
              <a:defRPr sz="3600">
                <a:solidFill>
                  <a:schemeClr val="dk1"/>
                </a:solidFill>
                <a:latin typeface="Oswald"/>
                <a:ea typeface="Oswald"/>
                <a:cs typeface="Oswald"/>
                <a:sym typeface="Oswald"/>
              </a:defRPr>
            </a:lvl4pPr>
            <a:lvl5pPr lvl="4" indent="0" algn="ctr">
              <a:spcBef>
                <a:spcPts val="0"/>
              </a:spcBef>
              <a:buClr>
                <a:schemeClr val="dk1"/>
              </a:buClr>
              <a:buFont typeface="Oswald"/>
              <a:buNone/>
              <a:defRPr sz="3600">
                <a:solidFill>
                  <a:schemeClr val="dk1"/>
                </a:solidFill>
                <a:latin typeface="Oswald"/>
                <a:ea typeface="Oswald"/>
                <a:cs typeface="Oswald"/>
                <a:sym typeface="Oswald"/>
              </a:defRPr>
            </a:lvl5pPr>
            <a:lvl6pPr lvl="5" indent="0" algn="ctr">
              <a:spcBef>
                <a:spcPts val="0"/>
              </a:spcBef>
              <a:buClr>
                <a:schemeClr val="dk1"/>
              </a:buClr>
              <a:buFont typeface="Oswald"/>
              <a:buNone/>
              <a:defRPr sz="3600">
                <a:solidFill>
                  <a:schemeClr val="dk1"/>
                </a:solidFill>
                <a:latin typeface="Oswald"/>
                <a:ea typeface="Oswald"/>
                <a:cs typeface="Oswald"/>
                <a:sym typeface="Oswald"/>
              </a:defRPr>
            </a:lvl6pPr>
            <a:lvl7pPr lvl="6" indent="0" algn="ctr">
              <a:spcBef>
                <a:spcPts val="0"/>
              </a:spcBef>
              <a:buClr>
                <a:schemeClr val="dk1"/>
              </a:buClr>
              <a:buFont typeface="Oswald"/>
              <a:buNone/>
              <a:defRPr sz="3600">
                <a:solidFill>
                  <a:schemeClr val="dk1"/>
                </a:solidFill>
                <a:latin typeface="Oswald"/>
                <a:ea typeface="Oswald"/>
                <a:cs typeface="Oswald"/>
                <a:sym typeface="Oswald"/>
              </a:defRPr>
            </a:lvl7pPr>
            <a:lvl8pPr lvl="7" indent="0" algn="ctr">
              <a:spcBef>
                <a:spcPts val="0"/>
              </a:spcBef>
              <a:buClr>
                <a:schemeClr val="dk1"/>
              </a:buClr>
              <a:buFont typeface="Oswald"/>
              <a:buNone/>
              <a:defRPr sz="3600">
                <a:solidFill>
                  <a:schemeClr val="dk1"/>
                </a:solidFill>
                <a:latin typeface="Oswald"/>
                <a:ea typeface="Oswald"/>
                <a:cs typeface="Oswald"/>
                <a:sym typeface="Oswald"/>
              </a:defRPr>
            </a:lvl8pPr>
            <a:lvl9pPr lvl="8" indent="0" algn="ctr">
              <a:spcBef>
                <a:spcPts val="0"/>
              </a:spcBef>
              <a:buClr>
                <a:schemeClr val="dk1"/>
              </a:buClr>
              <a:buFont typeface="Oswald"/>
              <a:buNone/>
              <a:defRPr sz="3600">
                <a:solidFill>
                  <a:schemeClr val="dk1"/>
                </a:solidFill>
                <a:latin typeface="Oswald"/>
                <a:ea typeface="Oswald"/>
                <a:cs typeface="Oswald"/>
                <a:sym typeface="Oswald"/>
              </a:defRPr>
            </a:lvl9pPr>
          </a:lstStyle>
          <a:p>
            <a:endParaRPr/>
          </a:p>
        </p:txBody>
      </p:sp>
      <p:sp>
        <p:nvSpPr>
          <p:cNvPr id="31" name="Shape 31"/>
          <p:cNvSpPr txBox="1">
            <a:spLocks noGrp="1"/>
          </p:cNvSpPr>
          <p:nvPr>
            <p:ph type="sldNum" idx="12"/>
          </p:nvPr>
        </p:nvSpPr>
        <p:spPr>
          <a:xfrm>
            <a:off x="8490250" y="4681007"/>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49" y="526350"/>
            <a:ext cx="8451300" cy="40908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Oswald"/>
              <a:buNone/>
              <a:defRPr sz="4400" b="0" i="0" u="none" strike="noStrike" cap="none">
                <a:solidFill>
                  <a:schemeClr val="dk1"/>
                </a:solidFill>
                <a:latin typeface="Oswald"/>
                <a:ea typeface="Oswald"/>
                <a:cs typeface="Oswald"/>
                <a:sym typeface="Oswald"/>
              </a:defRPr>
            </a:lvl1pPr>
            <a:lvl2pPr lvl="1" indent="0">
              <a:spcBef>
                <a:spcPts val="0"/>
              </a:spcBef>
              <a:buClr>
                <a:schemeClr val="lt1"/>
              </a:buClr>
              <a:buFont typeface="Oswald"/>
              <a:buNone/>
              <a:defRPr sz="4800">
                <a:solidFill>
                  <a:schemeClr val="lt1"/>
                </a:solidFill>
                <a:latin typeface="Oswald"/>
                <a:ea typeface="Oswald"/>
                <a:cs typeface="Oswald"/>
                <a:sym typeface="Oswald"/>
              </a:defRPr>
            </a:lvl2pPr>
            <a:lvl3pPr lvl="2" indent="0">
              <a:spcBef>
                <a:spcPts val="0"/>
              </a:spcBef>
              <a:buClr>
                <a:schemeClr val="lt1"/>
              </a:buClr>
              <a:buFont typeface="Oswald"/>
              <a:buNone/>
              <a:defRPr sz="4800">
                <a:solidFill>
                  <a:schemeClr val="lt1"/>
                </a:solidFill>
                <a:latin typeface="Oswald"/>
                <a:ea typeface="Oswald"/>
                <a:cs typeface="Oswald"/>
                <a:sym typeface="Oswald"/>
              </a:defRPr>
            </a:lvl3pPr>
            <a:lvl4pPr lvl="3" indent="0">
              <a:spcBef>
                <a:spcPts val="0"/>
              </a:spcBef>
              <a:buClr>
                <a:schemeClr val="lt1"/>
              </a:buClr>
              <a:buFont typeface="Oswald"/>
              <a:buNone/>
              <a:defRPr sz="4800">
                <a:solidFill>
                  <a:schemeClr val="lt1"/>
                </a:solidFill>
                <a:latin typeface="Oswald"/>
                <a:ea typeface="Oswald"/>
                <a:cs typeface="Oswald"/>
                <a:sym typeface="Oswald"/>
              </a:defRPr>
            </a:lvl4pPr>
            <a:lvl5pPr lvl="4" indent="0">
              <a:spcBef>
                <a:spcPts val="0"/>
              </a:spcBef>
              <a:buClr>
                <a:schemeClr val="lt1"/>
              </a:buClr>
              <a:buFont typeface="Oswald"/>
              <a:buNone/>
              <a:defRPr sz="4800">
                <a:solidFill>
                  <a:schemeClr val="lt1"/>
                </a:solidFill>
                <a:latin typeface="Oswald"/>
                <a:ea typeface="Oswald"/>
                <a:cs typeface="Oswald"/>
                <a:sym typeface="Oswald"/>
              </a:defRPr>
            </a:lvl5pPr>
            <a:lvl6pPr lvl="5" indent="0">
              <a:spcBef>
                <a:spcPts val="0"/>
              </a:spcBef>
              <a:buClr>
                <a:schemeClr val="lt1"/>
              </a:buClr>
              <a:buFont typeface="Oswald"/>
              <a:buNone/>
              <a:defRPr sz="4800">
                <a:solidFill>
                  <a:schemeClr val="lt1"/>
                </a:solidFill>
                <a:latin typeface="Oswald"/>
                <a:ea typeface="Oswald"/>
                <a:cs typeface="Oswald"/>
                <a:sym typeface="Oswald"/>
              </a:defRPr>
            </a:lvl6pPr>
            <a:lvl7pPr lvl="6" indent="0">
              <a:spcBef>
                <a:spcPts val="0"/>
              </a:spcBef>
              <a:buClr>
                <a:schemeClr val="lt1"/>
              </a:buClr>
              <a:buFont typeface="Oswald"/>
              <a:buNone/>
              <a:defRPr sz="4800">
                <a:solidFill>
                  <a:schemeClr val="lt1"/>
                </a:solidFill>
                <a:latin typeface="Oswald"/>
                <a:ea typeface="Oswald"/>
                <a:cs typeface="Oswald"/>
                <a:sym typeface="Oswald"/>
              </a:defRPr>
            </a:lvl7pPr>
            <a:lvl8pPr lvl="7" indent="0">
              <a:spcBef>
                <a:spcPts val="0"/>
              </a:spcBef>
              <a:buClr>
                <a:schemeClr val="lt1"/>
              </a:buClr>
              <a:buFont typeface="Oswald"/>
              <a:buNone/>
              <a:defRPr sz="4800">
                <a:solidFill>
                  <a:schemeClr val="lt1"/>
                </a:solidFill>
                <a:latin typeface="Oswald"/>
                <a:ea typeface="Oswald"/>
                <a:cs typeface="Oswald"/>
                <a:sym typeface="Oswald"/>
              </a:defRPr>
            </a:lvl8pPr>
            <a:lvl9pPr lvl="8" indent="0">
              <a:spcBef>
                <a:spcPts val="0"/>
              </a:spcBef>
              <a:buClr>
                <a:schemeClr val="lt1"/>
              </a:buClr>
              <a:buFont typeface="Oswald"/>
              <a:buNone/>
              <a:defRPr sz="4800">
                <a:solidFill>
                  <a:schemeClr val="lt1"/>
                </a:solidFill>
                <a:latin typeface="Oswald"/>
                <a:ea typeface="Oswald"/>
                <a:cs typeface="Oswald"/>
                <a:sym typeface="Oswald"/>
              </a:defRPr>
            </a:lvl9pPr>
          </a:lstStyle>
          <a:p>
            <a:endParaRPr/>
          </a:p>
        </p:txBody>
      </p:sp>
      <p:sp>
        <p:nvSpPr>
          <p:cNvPr id="34" name="Shape 34"/>
          <p:cNvSpPr txBox="1">
            <a:spLocks noGrp="1"/>
          </p:cNvSpPr>
          <p:nvPr>
            <p:ph type="sldNum" idx="12"/>
          </p:nvPr>
        </p:nvSpPr>
        <p:spPr>
          <a:xfrm>
            <a:off x="8490250" y="4681007"/>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a:t>
            </a:fld>
            <a:endParaRPr lang="en"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37" name="Shape 37"/>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38" name="Shape 38"/>
          <p:cNvSpPr txBox="1">
            <a:spLocks noGrp="1"/>
          </p:cNvSpPr>
          <p:nvPr>
            <p:ph type="sldNum" idx="12"/>
          </p:nvPr>
        </p:nvSpPr>
        <p:spPr>
          <a:xfrm>
            <a:off x="8490250" y="4681007"/>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5143499"/>
          </a:xfrm>
          <a:prstGeom prst="rect">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41" name="Shape 4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081400"/>
            <a:ext cx="4045198" cy="17103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swald"/>
              <a:buNone/>
              <a:defRPr sz="42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4200">
                <a:solidFill>
                  <a:schemeClr val="dk1"/>
                </a:solidFill>
                <a:latin typeface="Oswald"/>
                <a:ea typeface="Oswald"/>
                <a:cs typeface="Oswald"/>
                <a:sym typeface="Oswald"/>
              </a:defRPr>
            </a:lvl2pPr>
            <a:lvl3pPr lvl="2" indent="0" algn="ctr">
              <a:spcBef>
                <a:spcPts val="0"/>
              </a:spcBef>
              <a:buClr>
                <a:schemeClr val="dk1"/>
              </a:buClr>
              <a:buFont typeface="Oswald"/>
              <a:buNone/>
              <a:defRPr sz="4200">
                <a:solidFill>
                  <a:schemeClr val="dk1"/>
                </a:solidFill>
                <a:latin typeface="Oswald"/>
                <a:ea typeface="Oswald"/>
                <a:cs typeface="Oswald"/>
                <a:sym typeface="Oswald"/>
              </a:defRPr>
            </a:lvl3pPr>
            <a:lvl4pPr lvl="3" indent="0" algn="ctr">
              <a:spcBef>
                <a:spcPts val="0"/>
              </a:spcBef>
              <a:buClr>
                <a:schemeClr val="dk1"/>
              </a:buClr>
              <a:buFont typeface="Oswald"/>
              <a:buNone/>
              <a:defRPr sz="4200">
                <a:solidFill>
                  <a:schemeClr val="dk1"/>
                </a:solidFill>
                <a:latin typeface="Oswald"/>
                <a:ea typeface="Oswald"/>
                <a:cs typeface="Oswald"/>
                <a:sym typeface="Oswald"/>
              </a:defRPr>
            </a:lvl4pPr>
            <a:lvl5pPr lvl="4" indent="0" algn="ctr">
              <a:spcBef>
                <a:spcPts val="0"/>
              </a:spcBef>
              <a:buClr>
                <a:schemeClr val="dk1"/>
              </a:buClr>
              <a:buFont typeface="Oswald"/>
              <a:buNone/>
              <a:defRPr sz="4200">
                <a:solidFill>
                  <a:schemeClr val="dk1"/>
                </a:solidFill>
                <a:latin typeface="Oswald"/>
                <a:ea typeface="Oswald"/>
                <a:cs typeface="Oswald"/>
                <a:sym typeface="Oswald"/>
              </a:defRPr>
            </a:lvl5pPr>
            <a:lvl6pPr lvl="5" indent="0" algn="ctr">
              <a:spcBef>
                <a:spcPts val="0"/>
              </a:spcBef>
              <a:buClr>
                <a:schemeClr val="dk1"/>
              </a:buClr>
              <a:buFont typeface="Oswald"/>
              <a:buNone/>
              <a:defRPr sz="4200">
                <a:solidFill>
                  <a:schemeClr val="dk1"/>
                </a:solidFill>
                <a:latin typeface="Oswald"/>
                <a:ea typeface="Oswald"/>
                <a:cs typeface="Oswald"/>
                <a:sym typeface="Oswald"/>
              </a:defRPr>
            </a:lvl6pPr>
            <a:lvl7pPr lvl="6" indent="0" algn="ctr">
              <a:spcBef>
                <a:spcPts val="0"/>
              </a:spcBef>
              <a:buClr>
                <a:schemeClr val="dk1"/>
              </a:buClr>
              <a:buFont typeface="Oswald"/>
              <a:buNone/>
              <a:defRPr sz="4200">
                <a:solidFill>
                  <a:schemeClr val="dk1"/>
                </a:solidFill>
                <a:latin typeface="Oswald"/>
                <a:ea typeface="Oswald"/>
                <a:cs typeface="Oswald"/>
                <a:sym typeface="Oswald"/>
              </a:defRPr>
            </a:lvl7pPr>
            <a:lvl8pPr lvl="7" indent="0" algn="ctr">
              <a:spcBef>
                <a:spcPts val="0"/>
              </a:spcBef>
              <a:buClr>
                <a:schemeClr val="dk1"/>
              </a:buClr>
              <a:buFont typeface="Oswald"/>
              <a:buNone/>
              <a:defRPr sz="4200">
                <a:solidFill>
                  <a:schemeClr val="dk1"/>
                </a:solidFill>
                <a:latin typeface="Oswald"/>
                <a:ea typeface="Oswald"/>
                <a:cs typeface="Oswald"/>
                <a:sym typeface="Oswald"/>
              </a:defRPr>
            </a:lvl8pPr>
            <a:lvl9pPr lvl="8" indent="0" algn="ctr">
              <a:spcBef>
                <a:spcPts val="0"/>
              </a:spcBef>
              <a:buClr>
                <a:schemeClr val="dk1"/>
              </a:buClr>
              <a:buFont typeface="Oswald"/>
              <a:buNone/>
              <a:defRPr sz="4200">
                <a:solidFill>
                  <a:schemeClr val="dk1"/>
                </a:solidFill>
                <a:latin typeface="Oswald"/>
                <a:ea typeface="Oswald"/>
                <a:cs typeface="Oswald"/>
                <a:sym typeface="Oswald"/>
              </a:defRPr>
            </a:lvl9pPr>
          </a:lstStyle>
          <a:p>
            <a:endParaRPr/>
          </a:p>
        </p:txBody>
      </p:sp>
      <p:sp>
        <p:nvSpPr>
          <p:cNvPr id="43" name="Shape 43"/>
          <p:cNvSpPr txBox="1">
            <a:spLocks noGrp="1"/>
          </p:cNvSpPr>
          <p:nvPr>
            <p:ph type="subTitle" idx="1"/>
          </p:nvPr>
        </p:nvSpPr>
        <p:spPr>
          <a:xfrm>
            <a:off x="265500" y="2845200"/>
            <a:ext cx="4045198" cy="13455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1pPr>
            <a:lvl2pPr marL="457200" marR="0" lvl="1"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2pPr>
            <a:lvl3pPr marL="914400" marR="0" lvl="2"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3pPr>
            <a:lvl4pPr marL="1371600" marR="0" lvl="3"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4pPr>
            <a:lvl5pPr marL="1828800" marR="0" lvl="4"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5pPr>
            <a:lvl6pPr marL="2286000" marR="0" lvl="5"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6pPr>
            <a:lvl7pPr marL="2743200" marR="0" lvl="6"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7pPr>
            <a:lvl8pPr marL="3200400" marR="0" lvl="7"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8pPr>
            <a:lvl9pPr marL="3657600" marR="0" lvl="8"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9pPr>
          </a:lstStyle>
          <a:p>
            <a:endParaRPr/>
          </a:p>
        </p:txBody>
      </p:sp>
      <p:sp>
        <p:nvSpPr>
          <p:cNvPr id="44" name="Shape 44"/>
          <p:cNvSpPr txBox="1">
            <a:spLocks noGrp="1"/>
          </p:cNvSpPr>
          <p:nvPr>
            <p:ph type="body" idx="2"/>
          </p:nvPr>
        </p:nvSpPr>
        <p:spPr>
          <a:xfrm>
            <a:off x="4939500" y="724200"/>
            <a:ext cx="3837000" cy="3695099"/>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600"/>
              </a:spcAft>
              <a:buClr>
                <a:schemeClr val="lt1"/>
              </a:buClr>
              <a:buFont typeface="Average"/>
              <a:buNone/>
              <a:defRPr sz="1800" b="0" i="0" u="none" strike="noStrike" cap="none">
                <a:solidFill>
                  <a:schemeClr val="lt1"/>
                </a:solidFill>
                <a:latin typeface="Average"/>
                <a:ea typeface="Average"/>
                <a:cs typeface="Average"/>
                <a:sym typeface="Average"/>
              </a:defRPr>
            </a:lvl1pPr>
            <a:lvl2pPr marL="457200" marR="0" lvl="1"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2pPr>
            <a:lvl3pPr marL="914400" marR="0" lvl="2"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3pPr>
            <a:lvl4pPr marL="1371600" marR="0" lvl="3"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4pPr>
            <a:lvl5pPr marL="1828800" marR="0" lvl="4"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5pPr>
            <a:lvl6pPr marL="2286000" marR="0" lvl="5"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6pPr>
            <a:lvl7pPr marL="2743200" marR="0" lvl="6"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7pPr>
            <a:lvl8pPr marL="3200400" marR="0" lvl="7"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8pPr>
            <a:lvl9pPr marL="3657600" marR="0" lvl="8"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9pPr>
          </a:lstStyle>
          <a:p>
            <a:endParaRPr/>
          </a:p>
        </p:txBody>
      </p:sp>
      <p:sp>
        <p:nvSpPr>
          <p:cNvPr id="45" name="Shape 45"/>
          <p:cNvSpPr txBox="1">
            <a:spLocks noGrp="1"/>
          </p:cNvSpPr>
          <p:nvPr>
            <p:ph type="sldNum" idx="12"/>
          </p:nvPr>
        </p:nvSpPr>
        <p:spPr>
          <a:xfrm>
            <a:off x="8490250" y="4681007"/>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a:t>
            </a:fld>
            <a:endParaRPr lang="en"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Oswald"/>
              <a:buNone/>
              <a:defRPr sz="2100" b="0" i="0" u="none" strike="noStrike" cap="none">
                <a:solidFill>
                  <a:schemeClr val="dk1"/>
                </a:solidFill>
                <a:latin typeface="Oswald"/>
                <a:ea typeface="Oswald"/>
                <a:cs typeface="Oswald"/>
                <a:sym typeface="Oswald"/>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48" name="Shape 48"/>
          <p:cNvSpPr txBox="1">
            <a:spLocks noGrp="1"/>
          </p:cNvSpPr>
          <p:nvPr>
            <p:ph type="sldNum" idx="12"/>
          </p:nvPr>
        </p:nvSpPr>
        <p:spPr>
          <a:xfrm>
            <a:off x="8490250" y="4681007"/>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51" name="Shape 51"/>
          <p:cNvSpPr txBox="1">
            <a:spLocks noGrp="1"/>
          </p:cNvSpPr>
          <p:nvPr>
            <p:ph type="sldNum" idx="12"/>
          </p:nvPr>
        </p:nvSpPr>
        <p:spPr>
          <a:xfrm>
            <a:off x="8490250" y="4681007"/>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C343D"/>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4681007"/>
            <a:ext cx="548699" cy="393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accent3"/>
              </a:buClr>
              <a:buSzPct val="25000"/>
              <a:buFont typeface="Average"/>
              <a:buNone/>
            </a:pPr>
            <a:fld id="{00000000-1234-1234-1234-123412341234}" type="slidenum">
              <a:rPr lang="en" sz="1000" b="0" i="0" u="none" strike="noStrike" cap="none">
                <a:solidFill>
                  <a:schemeClr val="accent3"/>
                </a:solidFill>
                <a:latin typeface="Average"/>
                <a:ea typeface="Average"/>
                <a:cs typeface="Average"/>
                <a:sym typeface="Average"/>
              </a:rPr>
              <a:t>‹#›</a:t>
            </a:fld>
            <a:endParaRPr lang="en" sz="1000" b="0" i="0" u="none" strike="noStrike" cap="none">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www.wanewamericans.org/"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comments" Target="../comments/commen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actionnetwork.org/petitions/statement-of-protection?clear_id=tru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comments" Target="../comments/commen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splcenter.org/contact-us"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35.jpg"/><Relationship Id="rId4" Type="http://schemas.openxmlformats.org/officeDocument/2006/relationships/hyperlink" Target="http://cairseattle.org/get-help"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ctrTitle"/>
          </p:nvPr>
        </p:nvSpPr>
        <p:spPr>
          <a:xfrm>
            <a:off x="671256" y="990800"/>
            <a:ext cx="7801500" cy="173009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6000" b="0" i="0" u="none" strike="noStrike" cap="none" dirty="0">
                <a:solidFill>
                  <a:schemeClr val="dk1"/>
                </a:solidFill>
                <a:latin typeface="Oswald"/>
                <a:ea typeface="Oswald"/>
                <a:cs typeface="Oswald"/>
                <a:sym typeface="Oswald"/>
              </a:rPr>
              <a:t>Know Your Rights!</a:t>
            </a:r>
          </a:p>
        </p:txBody>
      </p:sp>
      <p:sp>
        <p:nvSpPr>
          <p:cNvPr id="65" name="Shape 65"/>
          <p:cNvSpPr txBox="1">
            <a:spLocks noGrp="1"/>
          </p:cNvSpPr>
          <p:nvPr>
            <p:ph type="subTitle" idx="1"/>
          </p:nvPr>
        </p:nvSpPr>
        <p:spPr>
          <a:xfrm>
            <a:off x="432262" y="3081850"/>
            <a:ext cx="8279400" cy="79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accent3"/>
              </a:buClr>
              <a:buSzPct val="25000"/>
              <a:buFont typeface="Average"/>
              <a:buNone/>
            </a:pPr>
            <a:r>
              <a:rPr lang="en" sz="2400" dirty="0">
                <a:latin typeface="Lato"/>
                <a:ea typeface="Lato"/>
                <a:cs typeface="Lato"/>
                <a:sym typeface="Lato"/>
              </a:rPr>
              <a:t>Steps</a:t>
            </a:r>
            <a:r>
              <a:rPr lang="en" sz="2400" b="0" i="0" u="none" strike="noStrike" cap="none" dirty="0">
                <a:solidFill>
                  <a:schemeClr val="accent3"/>
                </a:solidFill>
                <a:latin typeface="Lato"/>
                <a:ea typeface="Lato"/>
                <a:cs typeface="Lato"/>
                <a:sym typeface="Lato"/>
              </a:rPr>
              <a:t> to Prepare </a:t>
            </a:r>
            <a:r>
              <a:rPr lang="en" sz="2400" dirty="0">
                <a:latin typeface="Lato"/>
                <a:ea typeface="Lato"/>
                <a:cs typeface="Lato"/>
                <a:sym typeface="Lato"/>
              </a:rPr>
              <a:t>and Support</a:t>
            </a:r>
          </a:p>
          <a:p>
            <a:pPr marL="0" marR="0" lvl="0" indent="0" algn="ctr" rtl="0">
              <a:lnSpc>
                <a:spcPct val="100000"/>
              </a:lnSpc>
              <a:spcBef>
                <a:spcPts val="0"/>
              </a:spcBef>
              <a:spcAft>
                <a:spcPts val="0"/>
              </a:spcAft>
              <a:buClr>
                <a:schemeClr val="accent3"/>
              </a:buClr>
              <a:buSzPct val="25000"/>
              <a:buFont typeface="Average"/>
              <a:buNone/>
            </a:pPr>
            <a:r>
              <a:rPr lang="en" sz="2400" b="0" i="0" u="none" strike="noStrike" cap="none" dirty="0">
                <a:solidFill>
                  <a:schemeClr val="accent3"/>
                </a:solidFill>
                <a:latin typeface="Lato"/>
                <a:ea typeface="Lato"/>
                <a:cs typeface="Lato"/>
                <a:sym typeface="Lato"/>
              </a:rPr>
              <a:t>Immigrant</a:t>
            </a:r>
            <a:r>
              <a:rPr lang="en" sz="2400" dirty="0">
                <a:latin typeface="Lato"/>
                <a:ea typeface="Lato"/>
                <a:cs typeface="Lato"/>
                <a:sym typeface="Lato"/>
              </a:rPr>
              <a:t>, </a:t>
            </a:r>
            <a:r>
              <a:rPr lang="en" sz="2400" b="0" i="0" u="none" strike="noStrike" cap="none" dirty="0">
                <a:solidFill>
                  <a:schemeClr val="accent3"/>
                </a:solidFill>
                <a:latin typeface="Lato"/>
                <a:ea typeface="Lato"/>
                <a:cs typeface="Lato"/>
                <a:sym typeface="Lato"/>
              </a:rPr>
              <a:t>Refugee, and</a:t>
            </a:r>
            <a:r>
              <a:rPr lang="en" sz="2400" dirty="0">
                <a:latin typeface="Lato"/>
                <a:ea typeface="Lato"/>
                <a:cs typeface="Lato"/>
                <a:sym typeface="Lato"/>
              </a:rPr>
              <a:t> Other</a:t>
            </a:r>
            <a:r>
              <a:rPr lang="en" sz="2400" b="0" i="0" u="none" strike="noStrike" cap="none" dirty="0">
                <a:solidFill>
                  <a:schemeClr val="accent3"/>
                </a:solidFill>
                <a:latin typeface="Lato"/>
                <a:ea typeface="Lato"/>
                <a:cs typeface="Lato"/>
                <a:sym typeface="Lato"/>
              </a:rPr>
              <a:t> Communities</a:t>
            </a:r>
          </a:p>
        </p:txBody>
      </p:sp>
      <p:pic>
        <p:nvPicPr>
          <p:cNvPr id="66" name="Shape 66" descr="OneAmerica logo.png"/>
          <p:cNvPicPr preferRelativeResize="0"/>
          <p:nvPr/>
        </p:nvPicPr>
        <p:blipFill rotWithShape="1">
          <a:blip r:embed="rId3">
            <a:alphaModFix/>
          </a:blip>
          <a:srcRect/>
          <a:stretch/>
        </p:blipFill>
        <p:spPr>
          <a:xfrm>
            <a:off x="6051477" y="3973317"/>
            <a:ext cx="2866489" cy="10610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Deferred Action for Childhood Arrivals (DACA)</a:t>
            </a:r>
          </a:p>
        </p:txBody>
      </p:sp>
      <p:sp>
        <p:nvSpPr>
          <p:cNvPr id="5" name="Text Placeholder 4"/>
          <p:cNvSpPr>
            <a:spLocks noGrp="1"/>
          </p:cNvSpPr>
          <p:nvPr>
            <p:ph type="body" idx="2"/>
          </p:nvPr>
        </p:nvSpPr>
        <p:spPr>
          <a:xfrm>
            <a:off x="4353790" y="1200150"/>
            <a:ext cx="4582391" cy="3579668"/>
          </a:xfrm>
        </p:spPr>
        <p:txBody>
          <a:bodyPr/>
          <a:lstStyle/>
          <a:p>
            <a:pPr marL="342900" indent="-342900">
              <a:buClr>
                <a:schemeClr val="tx1"/>
              </a:buClr>
              <a:buFont typeface="Average" panose="020B0604020202020204" charset="0"/>
              <a:buChar char="•"/>
            </a:pPr>
            <a:r>
              <a:rPr lang="en-US" sz="2000" dirty="0">
                <a:solidFill>
                  <a:schemeClr val="accent6"/>
                </a:solidFill>
                <a:latin typeface="Lato" panose="020B0604020202020204" charset="0"/>
              </a:rPr>
              <a:t>DO NOT begin a new </a:t>
            </a:r>
            <a:r>
              <a:rPr lang="en-US" sz="2000" dirty="0" smtClean="0">
                <a:solidFill>
                  <a:schemeClr val="accent6"/>
                </a:solidFill>
                <a:latin typeface="Lato" panose="020B0604020202020204" charset="0"/>
              </a:rPr>
              <a:t>application*</a:t>
            </a:r>
            <a:endParaRPr lang="en-US" sz="2000" dirty="0">
              <a:solidFill>
                <a:schemeClr val="accent6"/>
              </a:solidFill>
              <a:latin typeface="Lato" panose="020B0604020202020204" charset="0"/>
            </a:endParaRPr>
          </a:p>
          <a:p>
            <a:pPr marL="342900" indent="-342900">
              <a:buClr>
                <a:schemeClr val="tx1"/>
              </a:buClr>
              <a:buFont typeface="Average" panose="020B0604020202020204" charset="0"/>
              <a:buChar char="•"/>
            </a:pPr>
            <a:r>
              <a:rPr lang="en-US" sz="2000" dirty="0">
                <a:solidFill>
                  <a:schemeClr val="accent6"/>
                </a:solidFill>
                <a:latin typeface="Lato" panose="020B0604020202020204" charset="0"/>
              </a:rPr>
              <a:t>Renew application? Confirm with an immigration attorney first.</a:t>
            </a:r>
          </a:p>
          <a:p>
            <a:pPr algn="ctr">
              <a:buClr>
                <a:schemeClr val="tx1"/>
              </a:buClr>
            </a:pPr>
            <a:r>
              <a:rPr lang="en-US" sz="2000" dirty="0">
                <a:solidFill>
                  <a:schemeClr val="accent6"/>
                </a:solidFill>
                <a:latin typeface="Lato" panose="020B0604020202020204" charset="0"/>
              </a:rPr>
              <a:t>As of now, DACA recipients and undocumented students who meet the requirements still qualify for in-state tuition and state financial aid</a:t>
            </a:r>
          </a:p>
          <a:p>
            <a:pPr marL="342900" indent="-342900">
              <a:buClr>
                <a:schemeClr val="tx1"/>
              </a:buClr>
              <a:buFont typeface="Average" panose="020B0604020202020204" charset="0"/>
              <a:buChar char="•"/>
            </a:pPr>
            <a:endParaRPr lang="en-US" dirty="0">
              <a:solidFill>
                <a:schemeClr val="accent6"/>
              </a:solidFill>
            </a:endParaRPr>
          </a:p>
          <a:p>
            <a:pPr marL="342900" indent="-342900">
              <a:buClr>
                <a:schemeClr val="tx1"/>
              </a:buClr>
              <a:buFont typeface="Average" panose="020B0604020202020204" charset="0"/>
              <a:buChar char="•"/>
            </a:pPr>
            <a:endParaRPr lang="en-US" dirty="0"/>
          </a:p>
          <a:p>
            <a:pPr marL="342900" indent="-342900">
              <a:buClr>
                <a:schemeClr val="tx1"/>
              </a:buClr>
              <a:buFont typeface="Average" panose="020B0604020202020204" charset="0"/>
              <a:buChar char="•"/>
            </a:pPr>
            <a:endParaRPr lang="en-US" dirty="0"/>
          </a:p>
        </p:txBody>
      </p:sp>
      <p:pic>
        <p:nvPicPr>
          <p:cNvPr id="4" name="Shape 248"/>
          <p:cNvPicPr preferRelativeResize="0"/>
          <p:nvPr/>
        </p:nvPicPr>
        <p:blipFill rotWithShape="1">
          <a:blip r:embed="rId3">
            <a:alphaModFix/>
          </a:blip>
          <a:srcRect/>
          <a:stretch/>
        </p:blipFill>
        <p:spPr>
          <a:xfrm>
            <a:off x="311700" y="1638522"/>
            <a:ext cx="3864232" cy="2702923"/>
          </a:xfrm>
          <a:prstGeom prst="rect">
            <a:avLst/>
          </a:prstGeom>
          <a:noFill/>
          <a:ln>
            <a:noFill/>
          </a:ln>
        </p:spPr>
      </p:pic>
    </p:spTree>
    <p:extLst>
      <p:ext uri="{BB962C8B-B14F-4D97-AF65-F5344CB8AC3E}">
        <p14:creationId xmlns:p14="http://schemas.microsoft.com/office/powerpoint/2010/main" val="1778664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245097" y="254524"/>
            <a:ext cx="8625526" cy="845957"/>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4400" dirty="0"/>
              <a:t>Immigration </a:t>
            </a:r>
            <a:r>
              <a:rPr lang="en" sz="4400" b="0" i="0" u="none" strike="noStrike" cap="none" dirty="0">
                <a:solidFill>
                  <a:schemeClr val="dk1"/>
                </a:solidFill>
                <a:sym typeface="Oswald"/>
              </a:rPr>
              <a:t>Status</a:t>
            </a:r>
          </a:p>
        </p:txBody>
      </p:sp>
      <p:sp>
        <p:nvSpPr>
          <p:cNvPr id="255" name="Shape 255"/>
          <p:cNvSpPr txBox="1">
            <a:spLocks noGrp="1"/>
          </p:cNvSpPr>
          <p:nvPr>
            <p:ph type="body" idx="1"/>
          </p:nvPr>
        </p:nvSpPr>
        <p:spPr>
          <a:xfrm>
            <a:off x="3489299" y="1550906"/>
            <a:ext cx="5550791" cy="2945719"/>
          </a:xfrm>
          <a:prstGeom prst="rect">
            <a:avLst/>
          </a:prstGeom>
          <a:noFill/>
          <a:ln>
            <a:noFill/>
          </a:ln>
        </p:spPr>
        <p:txBody>
          <a:bodyPr lIns="91425" tIns="91425" rIns="91425" bIns="91425" anchor="t" anchorCtr="0">
            <a:noAutofit/>
          </a:bodyPr>
          <a:lstStyle/>
          <a:p>
            <a:pPr marL="342900" marR="0" lvl="0" indent="-342900" algn="l" rtl="0">
              <a:lnSpc>
                <a:spcPct val="200000"/>
              </a:lnSpc>
              <a:spcBef>
                <a:spcPts val="0"/>
              </a:spcBef>
              <a:spcAft>
                <a:spcPts val="0"/>
              </a:spcAft>
              <a:buFont typeface="Arial" panose="020B0604020202020204" pitchFamily="34" charset="0"/>
              <a:buChar char="•"/>
            </a:pPr>
            <a:r>
              <a:rPr lang="en" dirty="0">
                <a:solidFill>
                  <a:srgbClr val="FFFFFF"/>
                </a:solidFill>
                <a:latin typeface="Lato"/>
                <a:ea typeface="Lato"/>
                <a:cs typeface="Lato"/>
                <a:sym typeface="Lato"/>
              </a:rPr>
              <a:t>V</a:t>
            </a:r>
            <a:r>
              <a:rPr lang="en" b="0" i="0" u="none" strike="noStrike" cap="none" dirty="0">
                <a:solidFill>
                  <a:srgbClr val="FFFFFF"/>
                </a:solidFill>
                <a:latin typeface="Lato"/>
                <a:ea typeface="Lato"/>
                <a:cs typeface="Lato"/>
                <a:sym typeface="Lato"/>
              </a:rPr>
              <a:t>isa  </a:t>
            </a:r>
            <a:r>
              <a:rPr lang="en" dirty="0">
                <a:solidFill>
                  <a:srgbClr val="FFFFFF"/>
                </a:solidFill>
                <a:latin typeface="Lato"/>
                <a:ea typeface="Lato"/>
                <a:cs typeface="Lato"/>
                <a:sym typeface="Lato"/>
              </a:rPr>
              <a:t>            </a:t>
            </a:r>
            <a:r>
              <a:rPr lang="en" dirty="0">
                <a:solidFill>
                  <a:schemeClr val="dk1"/>
                </a:solidFill>
                <a:latin typeface="Lato"/>
                <a:ea typeface="Lato"/>
                <a:cs typeface="Lato"/>
                <a:sym typeface="Lato"/>
              </a:rPr>
              <a:t>Green Card</a:t>
            </a:r>
          </a:p>
          <a:p>
            <a:pPr marL="342900" marR="0" lvl="0" indent="-342900" algn="l" rtl="0">
              <a:lnSpc>
                <a:spcPct val="200000"/>
              </a:lnSpc>
              <a:spcBef>
                <a:spcPts val="1600"/>
              </a:spcBef>
              <a:spcAft>
                <a:spcPts val="0"/>
              </a:spcAft>
              <a:buFont typeface="Arial" panose="020B0604020202020204" pitchFamily="34" charset="0"/>
              <a:buChar char="•"/>
            </a:pPr>
            <a:r>
              <a:rPr lang="en" dirty="0">
                <a:solidFill>
                  <a:srgbClr val="FFFFFF"/>
                </a:solidFill>
                <a:latin typeface="Lato"/>
                <a:ea typeface="Lato"/>
                <a:cs typeface="Lato"/>
                <a:sym typeface="Lato"/>
              </a:rPr>
              <a:t>N</a:t>
            </a:r>
            <a:r>
              <a:rPr lang="en" b="0" i="0" u="none" strike="noStrike" cap="none" dirty="0">
                <a:solidFill>
                  <a:srgbClr val="FFFFFF"/>
                </a:solidFill>
                <a:latin typeface="Lato"/>
                <a:ea typeface="Lato"/>
                <a:cs typeface="Lato"/>
                <a:sym typeface="Lato"/>
              </a:rPr>
              <a:t>ot yet a legal resident</a:t>
            </a:r>
            <a:r>
              <a:rPr lang="en" dirty="0">
                <a:solidFill>
                  <a:srgbClr val="FFFFFF"/>
                </a:solidFill>
                <a:latin typeface="Lato"/>
                <a:ea typeface="Lato"/>
                <a:cs typeface="Lato"/>
                <a:sym typeface="Lato"/>
              </a:rPr>
              <a:t>  </a:t>
            </a:r>
            <a:r>
              <a:rPr lang="en" b="0" i="0" u="none" strike="noStrike" cap="none" dirty="0">
                <a:solidFill>
                  <a:srgbClr val="FFFFFF"/>
                </a:solidFill>
                <a:latin typeface="Lato"/>
                <a:ea typeface="Lato"/>
                <a:cs typeface="Lato"/>
                <a:sym typeface="Lato"/>
              </a:rPr>
              <a:t>             </a:t>
            </a:r>
            <a:r>
              <a:rPr lang="en" dirty="0">
                <a:solidFill>
                  <a:schemeClr val="dk1"/>
                </a:solidFill>
                <a:latin typeface="Lato"/>
                <a:ea typeface="Lato"/>
                <a:cs typeface="Lato"/>
                <a:sym typeface="Lato"/>
              </a:rPr>
              <a:t>visa or work permit</a:t>
            </a:r>
          </a:p>
          <a:p>
            <a:pPr marL="342900" marR="0" lvl="0" indent="-342900" algn="l" rtl="0">
              <a:lnSpc>
                <a:spcPct val="200000"/>
              </a:lnSpc>
              <a:spcBef>
                <a:spcPts val="1600"/>
              </a:spcBef>
              <a:spcAft>
                <a:spcPts val="0"/>
              </a:spcAft>
              <a:buFont typeface="Arial" panose="020B0604020202020204" pitchFamily="34" charset="0"/>
              <a:buChar char="•"/>
            </a:pPr>
            <a:r>
              <a:rPr lang="en" dirty="0">
                <a:solidFill>
                  <a:srgbClr val="FFFFFF"/>
                </a:solidFill>
                <a:latin typeface="Lato"/>
                <a:ea typeface="Lato"/>
                <a:cs typeface="Lato"/>
                <a:sym typeface="Lato"/>
              </a:rPr>
              <a:t>Arrested / </a:t>
            </a:r>
            <a:r>
              <a:rPr lang="en" b="0" i="0" u="none" strike="noStrike" cap="none" dirty="0">
                <a:solidFill>
                  <a:srgbClr val="FFFFFF"/>
                </a:solidFill>
                <a:latin typeface="Lato"/>
                <a:ea typeface="Lato"/>
                <a:cs typeface="Lato"/>
                <a:sym typeface="Lato"/>
              </a:rPr>
              <a:t>criminal record</a:t>
            </a:r>
            <a:r>
              <a:rPr lang="en" dirty="0">
                <a:solidFill>
                  <a:srgbClr val="FFFFFF"/>
                </a:solidFill>
                <a:latin typeface="Lato"/>
                <a:ea typeface="Lato"/>
                <a:cs typeface="Lato"/>
                <a:sym typeface="Lato"/>
              </a:rPr>
              <a:t>            clear record</a:t>
            </a:r>
          </a:p>
          <a:p>
            <a:pPr marR="0" lvl="0" algn="l" rtl="0">
              <a:lnSpc>
                <a:spcPct val="200000"/>
              </a:lnSpc>
              <a:spcBef>
                <a:spcPts val="1600"/>
              </a:spcBef>
              <a:spcAft>
                <a:spcPts val="0"/>
              </a:spcAft>
              <a:buNone/>
            </a:pPr>
            <a:endParaRPr sz="2000" dirty="0">
              <a:solidFill>
                <a:srgbClr val="FFFFFF"/>
              </a:solidFill>
              <a:latin typeface="Lato"/>
              <a:ea typeface="Lato"/>
              <a:cs typeface="Lato"/>
              <a:sym typeface="Lato"/>
            </a:endParaRPr>
          </a:p>
          <a:p>
            <a:pPr marR="0" lvl="0" algn="ctr" rtl="0">
              <a:lnSpc>
                <a:spcPct val="200000"/>
              </a:lnSpc>
              <a:spcBef>
                <a:spcPts val="1600"/>
              </a:spcBef>
              <a:spcAft>
                <a:spcPts val="0"/>
              </a:spcAft>
              <a:buNone/>
            </a:pPr>
            <a:endParaRPr dirty="0"/>
          </a:p>
          <a:p>
            <a:pPr marL="0" marR="0" lvl="0" indent="0" algn="l" rtl="0">
              <a:lnSpc>
                <a:spcPct val="200000"/>
              </a:lnSpc>
              <a:spcBef>
                <a:spcPts val="1600"/>
              </a:spcBef>
              <a:spcAft>
                <a:spcPts val="0"/>
              </a:spcAft>
              <a:buClr>
                <a:schemeClr val="accent3"/>
              </a:buClr>
              <a:buSzPct val="25000"/>
              <a:buFont typeface="Average"/>
              <a:buNone/>
            </a:pPr>
            <a:endParaRPr sz="1800" b="0" i="0" u="none" strike="noStrike" cap="none" dirty="0">
              <a:solidFill>
                <a:schemeClr val="accent3"/>
              </a:solidFill>
              <a:latin typeface="Lato"/>
              <a:ea typeface="Lato"/>
              <a:cs typeface="Lato"/>
              <a:sym typeface="Lato"/>
            </a:endParaRPr>
          </a:p>
        </p:txBody>
      </p:sp>
      <p:sp>
        <p:nvSpPr>
          <p:cNvPr id="256" name="Shape 256"/>
          <p:cNvSpPr/>
          <p:nvPr/>
        </p:nvSpPr>
        <p:spPr>
          <a:xfrm>
            <a:off x="4487159" y="1913641"/>
            <a:ext cx="405352" cy="216817"/>
          </a:xfrm>
          <a:prstGeom prst="rightArrow">
            <a:avLst>
              <a:gd name="adj1" fmla="val 50000"/>
              <a:gd name="adj2" fmla="val 50000"/>
            </a:avLst>
          </a:prstGeom>
          <a:solidFill>
            <a:srgbClr val="38761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solidFill>
                <a:srgbClr val="00FF00"/>
              </a:solidFill>
            </a:endParaRPr>
          </a:p>
        </p:txBody>
      </p:sp>
      <p:sp>
        <p:nvSpPr>
          <p:cNvPr id="257" name="Shape 257"/>
          <p:cNvSpPr/>
          <p:nvPr/>
        </p:nvSpPr>
        <p:spPr>
          <a:xfrm>
            <a:off x="6352240" y="2660243"/>
            <a:ext cx="391010" cy="217825"/>
          </a:xfrm>
          <a:prstGeom prst="rightArrow">
            <a:avLst>
              <a:gd name="adj1" fmla="val 50000"/>
              <a:gd name="adj2" fmla="val 50000"/>
            </a:avLst>
          </a:prstGeom>
          <a:solidFill>
            <a:srgbClr val="38761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solidFill>
                <a:srgbClr val="00FF00"/>
              </a:solidFill>
            </a:endParaRPr>
          </a:p>
        </p:txBody>
      </p:sp>
      <p:sp>
        <p:nvSpPr>
          <p:cNvPr id="258" name="Shape 258"/>
          <p:cNvSpPr/>
          <p:nvPr/>
        </p:nvSpPr>
        <p:spPr>
          <a:xfrm>
            <a:off x="6579804" y="3397296"/>
            <a:ext cx="326891" cy="215615"/>
          </a:xfrm>
          <a:prstGeom prst="rightArrow">
            <a:avLst>
              <a:gd name="adj1" fmla="val 50000"/>
              <a:gd name="adj2" fmla="val 50000"/>
            </a:avLst>
          </a:prstGeom>
          <a:solidFill>
            <a:srgbClr val="38761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solidFill>
                <a:srgbClr val="00FF00"/>
              </a:solidFill>
            </a:endParaRPr>
          </a:p>
        </p:txBody>
      </p:sp>
      <p:pic>
        <p:nvPicPr>
          <p:cNvPr id="259" name="Shape 259"/>
          <p:cNvPicPr preferRelativeResize="0"/>
          <p:nvPr/>
        </p:nvPicPr>
        <p:blipFill>
          <a:blip r:embed="rId3">
            <a:alphaModFix/>
          </a:blip>
          <a:stretch>
            <a:fillRect/>
          </a:stretch>
        </p:blipFill>
        <p:spPr>
          <a:xfrm>
            <a:off x="176275" y="1550906"/>
            <a:ext cx="3105908" cy="2041686"/>
          </a:xfrm>
          <a:prstGeom prst="rect">
            <a:avLst/>
          </a:prstGeom>
          <a:noFill/>
          <a:ln>
            <a:noFill/>
          </a:ln>
        </p:spPr>
      </p:pic>
      <p:sp>
        <p:nvSpPr>
          <p:cNvPr id="260" name="Shape 260"/>
          <p:cNvSpPr txBox="1"/>
          <p:nvPr/>
        </p:nvSpPr>
        <p:spPr>
          <a:xfrm>
            <a:off x="176275" y="2894028"/>
            <a:ext cx="3009984" cy="2249471"/>
          </a:xfrm>
          <a:prstGeom prst="rect">
            <a:avLst/>
          </a:prstGeom>
          <a:noFill/>
          <a:ln>
            <a:noFill/>
          </a:ln>
        </p:spPr>
        <p:txBody>
          <a:bodyPr lIns="91425" tIns="91425" rIns="91425" bIns="91425" anchor="ctr" anchorCtr="0">
            <a:noAutofit/>
          </a:bodyPr>
          <a:lstStyle/>
          <a:p>
            <a:pPr lvl="0" algn="ctr" rtl="0">
              <a:lnSpc>
                <a:spcPct val="115000"/>
              </a:lnSpc>
              <a:spcBef>
                <a:spcPts val="1600"/>
              </a:spcBef>
              <a:buNone/>
            </a:pPr>
            <a:endParaRPr lang="en" sz="2000" dirty="0">
              <a:solidFill>
                <a:srgbClr val="FF0000"/>
              </a:solidFill>
              <a:latin typeface="Lato"/>
              <a:ea typeface="Lato"/>
              <a:cs typeface="Lato"/>
              <a:sym typeface="Lato"/>
            </a:endParaRPr>
          </a:p>
          <a:p>
            <a:pPr lvl="0" algn="ctr" rtl="0">
              <a:lnSpc>
                <a:spcPct val="115000"/>
              </a:lnSpc>
              <a:spcBef>
                <a:spcPts val="1600"/>
              </a:spcBef>
              <a:buNone/>
            </a:pPr>
            <a:r>
              <a:rPr lang="en" sz="2000" dirty="0">
                <a:solidFill>
                  <a:srgbClr val="FF0000"/>
                </a:solidFill>
                <a:latin typeface="Lato"/>
                <a:ea typeface="Lato"/>
                <a:cs typeface="Lato"/>
                <a:sym typeface="Lato"/>
              </a:rPr>
              <a:t>Consult an attorney for specific pathways for your status!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292847" y="284950"/>
            <a:ext cx="8540068" cy="704864"/>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4200" b="0" i="0" u="none" strike="noStrike" cap="none" dirty="0">
                <a:solidFill>
                  <a:schemeClr val="dk1"/>
                </a:solidFill>
                <a:sym typeface="Oswald"/>
              </a:rPr>
              <a:t>Green Car</a:t>
            </a:r>
            <a:r>
              <a:rPr lang="en" sz="4200" dirty="0"/>
              <a:t>d Holders</a:t>
            </a:r>
          </a:p>
        </p:txBody>
      </p:sp>
      <p:sp>
        <p:nvSpPr>
          <p:cNvPr id="266" name="Shape 266"/>
          <p:cNvSpPr txBox="1">
            <a:spLocks noGrp="1"/>
          </p:cNvSpPr>
          <p:nvPr>
            <p:ph type="body" idx="1"/>
          </p:nvPr>
        </p:nvSpPr>
        <p:spPr>
          <a:xfrm>
            <a:off x="144900" y="1121789"/>
            <a:ext cx="4755900" cy="2837469"/>
          </a:xfrm>
          <a:prstGeom prst="rect">
            <a:avLst/>
          </a:prstGeom>
          <a:noFill/>
          <a:ln>
            <a:noFill/>
          </a:ln>
        </p:spPr>
        <p:txBody>
          <a:bodyPr lIns="91425" tIns="91425" rIns="91425" bIns="91425" anchor="t" anchorCtr="0">
            <a:noAutofit/>
          </a:bodyPr>
          <a:lstStyle/>
          <a:p>
            <a:pPr lvl="0" rtl="0">
              <a:spcBef>
                <a:spcPts val="0"/>
              </a:spcBef>
              <a:spcAft>
                <a:spcPts val="0"/>
              </a:spcAft>
              <a:buNone/>
            </a:pPr>
            <a:endParaRPr sz="2000" dirty="0">
              <a:solidFill>
                <a:schemeClr val="dk1"/>
              </a:solidFill>
              <a:latin typeface="Lato"/>
              <a:ea typeface="Lato"/>
              <a:cs typeface="Lato"/>
              <a:sym typeface="Lato"/>
            </a:endParaRPr>
          </a:p>
          <a:p>
            <a:pPr marL="558800" marR="0" lvl="0" indent="-342900" algn="l" rtl="0">
              <a:lnSpc>
                <a:spcPct val="115000"/>
              </a:lnSpc>
              <a:spcBef>
                <a:spcPts val="0"/>
              </a:spcBef>
              <a:spcAft>
                <a:spcPts val="0"/>
              </a:spcAft>
              <a:buClr>
                <a:srgbClr val="FFFFFF"/>
              </a:buClr>
              <a:buSzPct val="100000"/>
              <a:buFont typeface="Arial" panose="020B0604020202020204" pitchFamily="34" charset="0"/>
              <a:buChar char="•"/>
            </a:pPr>
            <a:r>
              <a:rPr lang="en" sz="2000" dirty="0">
                <a:solidFill>
                  <a:srgbClr val="FFFFFF"/>
                </a:solidFill>
                <a:latin typeface="Lato"/>
                <a:ea typeface="Lato"/>
                <a:cs typeface="Lato"/>
                <a:sym typeface="Lato"/>
              </a:rPr>
              <a:t>C</a:t>
            </a:r>
            <a:r>
              <a:rPr lang="en" sz="2000" b="0" i="0" u="none" strike="noStrike" cap="none" dirty="0">
                <a:solidFill>
                  <a:srgbClr val="FFFFFF"/>
                </a:solidFill>
                <a:latin typeface="Lato"/>
                <a:ea typeface="Lato"/>
                <a:cs typeface="Lato"/>
                <a:sym typeface="Lato"/>
              </a:rPr>
              <a:t>itizenship is the only permanent protection from depor</a:t>
            </a:r>
            <a:r>
              <a:rPr lang="en" sz="2000" i="0" u="none" strike="noStrike" cap="none" dirty="0">
                <a:solidFill>
                  <a:srgbClr val="FFFFFF"/>
                </a:solidFill>
                <a:latin typeface="Lato"/>
                <a:ea typeface="Lato"/>
                <a:cs typeface="Lato"/>
                <a:sym typeface="Lato"/>
              </a:rPr>
              <a:t>tation</a:t>
            </a:r>
            <a:r>
              <a:rPr lang="en" sz="2000" dirty="0">
                <a:solidFill>
                  <a:srgbClr val="FFFFFF"/>
                </a:solidFill>
                <a:latin typeface="Lato"/>
                <a:ea typeface="Lato"/>
                <a:cs typeface="Lato"/>
                <a:sym typeface="Lato"/>
              </a:rPr>
              <a:t>.  </a:t>
            </a:r>
          </a:p>
          <a:p>
            <a:pPr marL="342900" marR="0" lvl="0" indent="-342900" algn="l" rtl="0">
              <a:lnSpc>
                <a:spcPct val="115000"/>
              </a:lnSpc>
              <a:spcBef>
                <a:spcPts val="0"/>
              </a:spcBef>
              <a:spcAft>
                <a:spcPts val="0"/>
              </a:spcAft>
              <a:buFont typeface="Arial" panose="020B0604020202020204" pitchFamily="34" charset="0"/>
              <a:buChar char="•"/>
            </a:pPr>
            <a:endParaRPr sz="2000" dirty="0">
              <a:solidFill>
                <a:srgbClr val="FFFFFF"/>
              </a:solidFill>
              <a:latin typeface="Lato"/>
              <a:ea typeface="Lato"/>
              <a:cs typeface="Lato"/>
              <a:sym typeface="Lato"/>
            </a:endParaRPr>
          </a:p>
          <a:p>
            <a:pPr marL="558800" lvl="0" indent="-342900" rtl="0">
              <a:spcBef>
                <a:spcPts val="0"/>
              </a:spcBef>
              <a:spcAft>
                <a:spcPts val="0"/>
              </a:spcAft>
              <a:buClr>
                <a:schemeClr val="dk1"/>
              </a:buClr>
              <a:buSzPct val="100000"/>
              <a:buFont typeface="Arial" panose="020B0604020202020204" pitchFamily="34" charset="0"/>
              <a:buChar char="•"/>
            </a:pPr>
            <a:r>
              <a:rPr lang="en" sz="2000" dirty="0">
                <a:solidFill>
                  <a:schemeClr val="dk1"/>
                </a:solidFill>
                <a:latin typeface="Lato"/>
                <a:ea typeface="Lato"/>
                <a:cs typeface="Lato"/>
                <a:sym typeface="Lato"/>
              </a:rPr>
              <a:t>Check eligibility</a:t>
            </a:r>
          </a:p>
          <a:p>
            <a:pPr marL="342900" lvl="0" indent="-342900" rtl="0">
              <a:spcBef>
                <a:spcPts val="0"/>
              </a:spcBef>
              <a:spcAft>
                <a:spcPts val="0"/>
              </a:spcAft>
              <a:buFont typeface="Arial" panose="020B0604020202020204" pitchFamily="34" charset="0"/>
              <a:buChar char="•"/>
            </a:pPr>
            <a:endParaRPr sz="2000" dirty="0">
              <a:solidFill>
                <a:schemeClr val="dk1"/>
              </a:solidFill>
              <a:latin typeface="Lato"/>
              <a:ea typeface="Lato"/>
              <a:cs typeface="Lato"/>
              <a:sym typeface="Lato"/>
            </a:endParaRPr>
          </a:p>
          <a:p>
            <a:pPr marL="558800" lvl="0" indent="-342900" rtl="0">
              <a:spcBef>
                <a:spcPts val="0"/>
              </a:spcBef>
              <a:spcAft>
                <a:spcPts val="0"/>
              </a:spcAft>
              <a:buClr>
                <a:schemeClr val="dk1"/>
              </a:buClr>
              <a:buSzPct val="100000"/>
              <a:buFont typeface="Arial" panose="020B0604020202020204" pitchFamily="34" charset="0"/>
              <a:buChar char="•"/>
            </a:pPr>
            <a:r>
              <a:rPr lang="en" sz="2000" dirty="0">
                <a:solidFill>
                  <a:schemeClr val="dk1"/>
                </a:solidFill>
                <a:latin typeface="Lato"/>
                <a:ea typeface="Lato"/>
                <a:cs typeface="Lato"/>
                <a:sym typeface="Lato"/>
              </a:rPr>
              <a:t>Consult with an attorney</a:t>
            </a:r>
          </a:p>
          <a:p>
            <a:pPr marL="342900" marR="0" lvl="0" indent="-342900" algn="l" rtl="0">
              <a:lnSpc>
                <a:spcPct val="115000"/>
              </a:lnSpc>
              <a:spcBef>
                <a:spcPts val="1600"/>
              </a:spcBef>
              <a:spcAft>
                <a:spcPts val="0"/>
              </a:spcAft>
              <a:buFont typeface="Arial" panose="020B0604020202020204" pitchFamily="34" charset="0"/>
              <a:buChar char="•"/>
            </a:pPr>
            <a:endParaRPr sz="2000" dirty="0">
              <a:solidFill>
                <a:srgbClr val="FFFFFF"/>
              </a:solidFill>
              <a:latin typeface="Lato"/>
              <a:ea typeface="Lato"/>
              <a:cs typeface="Lato"/>
              <a:sym typeface="Lato"/>
            </a:endParaRPr>
          </a:p>
          <a:p>
            <a:pPr marR="0" lvl="0" algn="l" rtl="0">
              <a:lnSpc>
                <a:spcPct val="115000"/>
              </a:lnSpc>
              <a:spcBef>
                <a:spcPts val="1600"/>
              </a:spcBef>
              <a:spcAft>
                <a:spcPts val="0"/>
              </a:spcAft>
              <a:buNone/>
            </a:pPr>
            <a:endParaRPr dirty="0"/>
          </a:p>
          <a:p>
            <a:pPr marL="0" marR="0" lvl="0" indent="0" algn="l" rtl="0">
              <a:lnSpc>
                <a:spcPct val="115000"/>
              </a:lnSpc>
              <a:spcBef>
                <a:spcPts val="1600"/>
              </a:spcBef>
              <a:spcAft>
                <a:spcPts val="0"/>
              </a:spcAft>
              <a:buClr>
                <a:schemeClr val="accent3"/>
              </a:buClr>
              <a:buSzPct val="25000"/>
              <a:buFont typeface="Average"/>
              <a:buNone/>
            </a:pPr>
            <a:endParaRPr sz="2000" b="0" i="0" u="none" strike="noStrike" cap="none" dirty="0">
              <a:solidFill>
                <a:srgbClr val="FFFFFF"/>
              </a:solidFill>
              <a:latin typeface="Lato"/>
              <a:ea typeface="Lato"/>
              <a:cs typeface="Lato"/>
              <a:sym typeface="Lato"/>
            </a:endParaRPr>
          </a:p>
        </p:txBody>
      </p:sp>
      <p:sp>
        <p:nvSpPr>
          <p:cNvPr id="267" name="Shape 267"/>
          <p:cNvSpPr txBox="1"/>
          <p:nvPr/>
        </p:nvSpPr>
        <p:spPr>
          <a:xfrm>
            <a:off x="1067987" y="3503279"/>
            <a:ext cx="8349900" cy="1597800"/>
          </a:xfrm>
          <a:prstGeom prst="rect">
            <a:avLst/>
          </a:prstGeom>
          <a:noFill/>
          <a:ln>
            <a:noFill/>
          </a:ln>
        </p:spPr>
        <p:txBody>
          <a:bodyPr lIns="91425" tIns="91425" rIns="91425" bIns="91425" anchor="ctr" anchorCtr="0">
            <a:noAutofit/>
          </a:bodyPr>
          <a:lstStyle/>
          <a:p>
            <a:pPr lvl="0" rtl="0">
              <a:lnSpc>
                <a:spcPct val="115000"/>
              </a:lnSpc>
              <a:spcBef>
                <a:spcPts val="1600"/>
              </a:spcBef>
              <a:buNone/>
            </a:pPr>
            <a:r>
              <a:rPr lang="en" sz="2000" u="sng">
                <a:solidFill>
                  <a:schemeClr val="accent5"/>
                </a:solidFill>
                <a:latin typeface="Lato"/>
                <a:ea typeface="Lato"/>
                <a:cs typeface="Lato"/>
                <a:sym typeface="Lato"/>
                <a:hlinkClick r:id="rId3"/>
              </a:rPr>
              <a:t>http://www.wanewamericans.org/</a:t>
            </a:r>
            <a:r>
              <a:rPr lang="en" sz="2000">
                <a:solidFill>
                  <a:schemeClr val="dk1"/>
                </a:solidFill>
                <a:latin typeface="Lato"/>
                <a:ea typeface="Lato"/>
                <a:cs typeface="Lato"/>
                <a:sym typeface="Lato"/>
              </a:rPr>
              <a:t>  or  1- 877-926-3924</a:t>
            </a:r>
          </a:p>
        </p:txBody>
      </p:sp>
      <p:pic>
        <p:nvPicPr>
          <p:cNvPr id="268" name="Shape 268"/>
          <p:cNvPicPr preferRelativeResize="0"/>
          <p:nvPr/>
        </p:nvPicPr>
        <p:blipFill>
          <a:blip r:embed="rId4">
            <a:alphaModFix/>
          </a:blip>
          <a:stretch>
            <a:fillRect/>
          </a:stretch>
        </p:blipFill>
        <p:spPr>
          <a:xfrm>
            <a:off x="5242937" y="1471600"/>
            <a:ext cx="3381375" cy="2200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265500" y="844750"/>
            <a:ext cx="4045200" cy="9504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4200" b="0" i="0" u="none" strike="noStrike" cap="none">
                <a:solidFill>
                  <a:schemeClr val="dk1"/>
                </a:solidFill>
                <a:latin typeface="Oswald"/>
                <a:ea typeface="Oswald"/>
                <a:cs typeface="Oswald"/>
                <a:sym typeface="Oswald"/>
              </a:rPr>
              <a:t>Driver’s Licenses</a:t>
            </a:r>
          </a:p>
        </p:txBody>
      </p:sp>
      <p:sp>
        <p:nvSpPr>
          <p:cNvPr id="473" name="Shape 473"/>
          <p:cNvSpPr txBox="1">
            <a:spLocks noGrp="1"/>
          </p:cNvSpPr>
          <p:nvPr>
            <p:ph type="body" idx="2"/>
          </p:nvPr>
        </p:nvSpPr>
        <p:spPr>
          <a:xfrm>
            <a:off x="4731298" y="724200"/>
            <a:ext cx="4045200" cy="3695100"/>
          </a:xfrm>
          <a:prstGeom prst="rect">
            <a:avLst/>
          </a:prstGeom>
          <a:noFill/>
          <a:ln>
            <a:noFill/>
          </a:ln>
        </p:spPr>
        <p:txBody>
          <a:bodyPr lIns="91425" tIns="91425" rIns="91425" bIns="91425" anchor="ctr" anchorCtr="0">
            <a:noAutofit/>
          </a:bodyPr>
          <a:lstStyle/>
          <a:p>
            <a:pPr marL="228600" marR="0" lvl="0" algn="l" rtl="0">
              <a:lnSpc>
                <a:spcPct val="115000"/>
              </a:lnSpc>
              <a:spcBef>
                <a:spcPts val="0"/>
              </a:spcBef>
              <a:spcAft>
                <a:spcPts val="0"/>
              </a:spcAft>
              <a:buClr>
                <a:schemeClr val="lt1"/>
              </a:buClr>
              <a:buSzPct val="100000"/>
            </a:pPr>
            <a:r>
              <a:rPr lang="en" sz="1800" b="0" i="0" u="none" strike="noStrike" cap="none" dirty="0">
                <a:solidFill>
                  <a:schemeClr val="lt1"/>
                </a:solidFill>
                <a:highlight>
                  <a:srgbClr val="FFFFFF"/>
                </a:highlight>
                <a:latin typeface="Lato"/>
                <a:ea typeface="Lato"/>
                <a:cs typeface="Lato"/>
                <a:sym typeface="Lato"/>
              </a:rPr>
              <a:t>By January 2018, we anticipate some changes to the appearance of driver’s licenses in Washington state.  But we do not anticipate any changes to eligibility for undocumented </a:t>
            </a:r>
            <a:r>
              <a:rPr lang="en-US" sz="1800" b="0" i="0" u="none" strike="noStrike" cap="none">
                <a:solidFill>
                  <a:schemeClr val="lt1"/>
                </a:solidFill>
                <a:highlight>
                  <a:srgbClr val="FFFFFF"/>
                </a:highlight>
                <a:latin typeface="Lato"/>
                <a:ea typeface="Lato"/>
                <a:cs typeface="Lato"/>
                <a:sym typeface="Lato"/>
              </a:rPr>
              <a:t>residents</a:t>
            </a:r>
            <a:r>
              <a:rPr lang="en" sz="1800" b="0" i="0" u="none" strike="noStrike" cap="none">
                <a:solidFill>
                  <a:schemeClr val="lt1"/>
                </a:solidFill>
                <a:highlight>
                  <a:srgbClr val="FFFFFF"/>
                </a:highlight>
                <a:latin typeface="Lato"/>
                <a:ea typeface="Lato"/>
                <a:cs typeface="Lato"/>
                <a:sym typeface="Lato"/>
              </a:rPr>
              <a:t>.</a:t>
            </a:r>
            <a:endParaRPr lang="en" sz="1800" b="0" i="0" u="none" strike="noStrike" cap="none" dirty="0">
              <a:solidFill>
                <a:schemeClr val="lt1"/>
              </a:solidFill>
              <a:highlight>
                <a:srgbClr val="FFFFFF"/>
              </a:highlight>
              <a:latin typeface="Lato"/>
              <a:ea typeface="Lato"/>
              <a:cs typeface="Lato"/>
              <a:sym typeface="Lato"/>
            </a:endParaRPr>
          </a:p>
        </p:txBody>
      </p:sp>
      <p:pic>
        <p:nvPicPr>
          <p:cNvPr id="474" name="Shape 474" descr="DLsamples-CDLnewLg.jpg"/>
          <p:cNvPicPr preferRelativeResize="0"/>
          <p:nvPr/>
        </p:nvPicPr>
        <p:blipFill rotWithShape="1">
          <a:blip r:embed="rId3">
            <a:alphaModFix/>
          </a:blip>
          <a:srcRect t="25727"/>
          <a:stretch/>
        </p:blipFill>
        <p:spPr>
          <a:xfrm>
            <a:off x="430650" y="2049296"/>
            <a:ext cx="3714900" cy="2370000"/>
          </a:xfrm>
          <a:prstGeom prst="rect">
            <a:avLst/>
          </a:prstGeom>
          <a:noFill/>
          <a:ln>
            <a:noFill/>
          </a:ln>
        </p:spPr>
      </p:pic>
    </p:spTree>
    <p:extLst>
      <p:ext uri="{BB962C8B-B14F-4D97-AF65-F5344CB8AC3E}">
        <p14:creationId xmlns:p14="http://schemas.microsoft.com/office/powerpoint/2010/main" val="4144320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20000"/>
        </a:solidFill>
        <a:effectLst/>
      </p:bgPr>
    </p:bg>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232150" y="1556465"/>
            <a:ext cx="4045200" cy="2131800"/>
          </a:xfrm>
          <a:prstGeom prst="rect">
            <a:avLst/>
          </a:prstGeom>
          <a:noFill/>
          <a:ln>
            <a:noFill/>
          </a:ln>
        </p:spPr>
        <p:txBody>
          <a:bodyPr lIns="91425" tIns="91425" rIns="91425" bIns="91425" anchor="b" anchorCtr="0">
            <a:noAutofit/>
          </a:bodyPr>
          <a:lstStyle/>
          <a:p>
            <a:pPr marL="0" marR="0" lvl="0" indent="0" rtl="0">
              <a:lnSpc>
                <a:spcPct val="100000"/>
              </a:lnSpc>
              <a:spcBef>
                <a:spcPts val="0"/>
              </a:spcBef>
              <a:spcAft>
                <a:spcPts val="0"/>
              </a:spcAft>
              <a:buClr>
                <a:schemeClr val="dk1"/>
              </a:buClr>
              <a:buSzPct val="25000"/>
              <a:buFont typeface="Oswald"/>
              <a:buNone/>
            </a:pPr>
            <a:r>
              <a:rPr lang="en" sz="4400" b="0" i="0" u="none" strike="noStrike" cap="none" dirty="0">
                <a:solidFill>
                  <a:schemeClr val="dk1"/>
                </a:solidFill>
                <a:latin typeface="Oswald"/>
                <a:ea typeface="Oswald"/>
                <a:cs typeface="Oswald"/>
                <a:sym typeface="Oswald"/>
              </a:rPr>
              <a:t>Know Your Rights:</a:t>
            </a:r>
            <a:r>
              <a:rPr lang="en" sz="4400" dirty="0"/>
              <a:t> </a:t>
            </a:r>
          </a:p>
          <a:p>
            <a:pPr marL="0" marR="0" lvl="0" indent="0" algn="ctr" rtl="0">
              <a:lnSpc>
                <a:spcPct val="100000"/>
              </a:lnSpc>
              <a:spcBef>
                <a:spcPts val="0"/>
              </a:spcBef>
              <a:spcAft>
                <a:spcPts val="0"/>
              </a:spcAft>
              <a:buClr>
                <a:schemeClr val="dk1"/>
              </a:buClr>
              <a:buSzPct val="25000"/>
              <a:buFont typeface="Oswald"/>
              <a:buNone/>
            </a:pPr>
            <a:r>
              <a:rPr lang="en" sz="4200" b="0" i="0" u="none" strike="noStrike" cap="none" dirty="0">
                <a:solidFill>
                  <a:schemeClr val="dk1"/>
                </a:solidFill>
                <a:latin typeface="Oswald"/>
                <a:ea typeface="Oswald"/>
                <a:cs typeface="Oswald"/>
                <a:sym typeface="Oswald"/>
              </a:rPr>
              <a:t>Law Enfor</a:t>
            </a:r>
            <a:r>
              <a:rPr lang="en" dirty="0"/>
              <a:t>cement, CBP and </a:t>
            </a:r>
            <a:r>
              <a:rPr lang="en" sz="4200" b="0" i="0" u="none" strike="noStrike" cap="none" dirty="0">
                <a:solidFill>
                  <a:schemeClr val="dk1"/>
                </a:solidFill>
                <a:latin typeface="Oswald"/>
                <a:ea typeface="Oswald"/>
                <a:cs typeface="Oswald"/>
                <a:sym typeface="Oswald"/>
              </a:rPr>
              <a:t>ICE</a:t>
            </a:r>
          </a:p>
        </p:txBody>
      </p:sp>
      <p:pic>
        <p:nvPicPr>
          <p:cNvPr id="282" name="Shape 282"/>
          <p:cNvPicPr preferRelativeResize="0"/>
          <p:nvPr/>
        </p:nvPicPr>
        <p:blipFill rotWithShape="1">
          <a:blip r:embed="rId3">
            <a:alphaModFix/>
          </a:blip>
          <a:srcRect l="992" t="110" b="9536"/>
          <a:stretch/>
        </p:blipFill>
        <p:spPr>
          <a:xfrm>
            <a:off x="4572000" y="0"/>
            <a:ext cx="4572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450250" y="81650"/>
            <a:ext cx="8451300" cy="2694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Oswald"/>
              <a:buNone/>
            </a:pPr>
            <a:r>
              <a:rPr lang="en" sz="4200" b="0" i="0" u="none" strike="noStrike" cap="none" dirty="0">
                <a:solidFill>
                  <a:schemeClr val="dk1"/>
                </a:solidFill>
                <a:latin typeface="Oswald"/>
                <a:ea typeface="Oswald"/>
                <a:cs typeface="Oswald"/>
                <a:sym typeface="Oswald"/>
              </a:rPr>
              <a:t>You are valuable to this community and if you are present in the U.S., you have </a:t>
            </a:r>
            <a:r>
              <a:rPr lang="en" sz="4200" b="0" i="0" u="none" strike="noStrike" cap="none" dirty="0">
                <a:solidFill>
                  <a:srgbClr val="FF0000"/>
                </a:solidFill>
                <a:latin typeface="Oswald"/>
                <a:ea typeface="Oswald"/>
                <a:cs typeface="Oswald"/>
                <a:sym typeface="Oswald"/>
              </a:rPr>
              <a:t>constitutional rights</a:t>
            </a:r>
            <a:r>
              <a:rPr lang="en" sz="4200" b="0" i="0" u="none" strike="noStrike" cap="none" dirty="0">
                <a:solidFill>
                  <a:schemeClr val="dk1"/>
                </a:solidFill>
                <a:latin typeface="Oswald"/>
                <a:ea typeface="Oswald"/>
                <a:cs typeface="Oswald"/>
                <a:sym typeface="Oswald"/>
              </a:rPr>
              <a:t> </a:t>
            </a:r>
            <a:r>
              <a:rPr lang="en" sz="4200" b="0" i="0" u="sng" strike="noStrike" cap="none" dirty="0">
                <a:solidFill>
                  <a:schemeClr val="dk1"/>
                </a:solidFill>
                <a:latin typeface="Oswald"/>
                <a:ea typeface="Oswald"/>
                <a:cs typeface="Oswald"/>
                <a:sym typeface="Oswald"/>
              </a:rPr>
              <a:t>regardless</a:t>
            </a:r>
            <a:r>
              <a:rPr lang="en" sz="4200" b="0" i="0" u="none" strike="noStrike" cap="none" dirty="0">
                <a:solidFill>
                  <a:schemeClr val="dk1"/>
                </a:solidFill>
                <a:latin typeface="Oswald"/>
                <a:ea typeface="Oswald"/>
                <a:cs typeface="Oswald"/>
                <a:sym typeface="Oswald"/>
              </a:rPr>
              <a:t> of immigration status</a:t>
            </a:r>
          </a:p>
        </p:txBody>
      </p:sp>
      <p:pic>
        <p:nvPicPr>
          <p:cNvPr id="288" name="Shape 288"/>
          <p:cNvPicPr preferRelativeResize="0"/>
          <p:nvPr/>
        </p:nvPicPr>
        <p:blipFill>
          <a:blip r:embed="rId3">
            <a:alphaModFix/>
          </a:blip>
          <a:stretch>
            <a:fillRect/>
          </a:stretch>
        </p:blipFill>
        <p:spPr>
          <a:xfrm>
            <a:off x="598798" y="2851574"/>
            <a:ext cx="1627950" cy="2173399"/>
          </a:xfrm>
          <a:prstGeom prst="rect">
            <a:avLst/>
          </a:prstGeom>
          <a:noFill/>
          <a:ln>
            <a:noFill/>
          </a:ln>
        </p:spPr>
      </p:pic>
      <p:pic>
        <p:nvPicPr>
          <p:cNvPr id="289" name="Shape 289"/>
          <p:cNvPicPr preferRelativeResize="0"/>
          <p:nvPr/>
        </p:nvPicPr>
        <p:blipFill>
          <a:blip r:embed="rId4">
            <a:alphaModFix/>
          </a:blip>
          <a:stretch>
            <a:fillRect/>
          </a:stretch>
        </p:blipFill>
        <p:spPr>
          <a:xfrm>
            <a:off x="3705862" y="2851574"/>
            <a:ext cx="1732274" cy="2173399"/>
          </a:xfrm>
          <a:prstGeom prst="rect">
            <a:avLst/>
          </a:prstGeom>
          <a:noFill/>
          <a:ln>
            <a:noFill/>
          </a:ln>
        </p:spPr>
      </p:pic>
      <p:pic>
        <p:nvPicPr>
          <p:cNvPr id="290" name="Shape 290"/>
          <p:cNvPicPr preferRelativeResize="0"/>
          <p:nvPr/>
        </p:nvPicPr>
        <p:blipFill>
          <a:blip r:embed="rId5">
            <a:alphaModFix/>
          </a:blip>
          <a:stretch>
            <a:fillRect/>
          </a:stretch>
        </p:blipFill>
        <p:spPr>
          <a:xfrm>
            <a:off x="6917250" y="2851577"/>
            <a:ext cx="1627950" cy="21733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104750" y="2516337"/>
            <a:ext cx="4746900" cy="1710300"/>
          </a:xfrm>
          <a:prstGeom prst="rect">
            <a:avLst/>
          </a:prstGeom>
        </p:spPr>
        <p:txBody>
          <a:bodyPr lIns="91425" tIns="91425" rIns="91425" bIns="91425" anchor="b" anchorCtr="0">
            <a:noAutofit/>
          </a:bodyPr>
          <a:lstStyle/>
          <a:p>
            <a:pPr lvl="0" rtl="0">
              <a:spcBef>
                <a:spcPts val="0"/>
              </a:spcBef>
              <a:buNone/>
            </a:pPr>
            <a:r>
              <a:rPr lang="en" sz="4800" dirty="0"/>
              <a:t>ICE</a:t>
            </a:r>
          </a:p>
          <a:p>
            <a:pPr lvl="0" rtl="0">
              <a:spcBef>
                <a:spcPts val="0"/>
              </a:spcBef>
              <a:buNone/>
            </a:pPr>
            <a:r>
              <a:rPr lang="en" sz="4800" dirty="0"/>
              <a:t>CBP</a:t>
            </a:r>
          </a:p>
          <a:p>
            <a:pPr lvl="0">
              <a:spcBef>
                <a:spcPts val="0"/>
              </a:spcBef>
              <a:buNone/>
            </a:pPr>
            <a:r>
              <a:rPr lang="en" sz="4800" dirty="0"/>
              <a:t>State Patrol</a:t>
            </a:r>
          </a:p>
          <a:p>
            <a:pPr lvl="0">
              <a:spcBef>
                <a:spcPts val="0"/>
              </a:spcBef>
              <a:buNone/>
            </a:pPr>
            <a:r>
              <a:rPr lang="en" sz="4000" dirty="0">
                <a:solidFill>
                  <a:schemeClr val="tx1"/>
                </a:solidFill>
              </a:rPr>
              <a:t>L</a:t>
            </a:r>
            <a:r>
              <a:rPr lang="en" sz="4000" dirty="0" smtClean="0">
                <a:solidFill>
                  <a:schemeClr val="tx1"/>
                </a:solidFill>
              </a:rPr>
              <a:t>ocal </a:t>
            </a:r>
            <a:r>
              <a:rPr lang="en-US" sz="4000" dirty="0">
                <a:solidFill>
                  <a:schemeClr val="tx1"/>
                </a:solidFill>
              </a:rPr>
              <a:t>L</a:t>
            </a:r>
            <a:r>
              <a:rPr lang="en" sz="4000" dirty="0" smtClean="0">
                <a:solidFill>
                  <a:schemeClr val="tx1"/>
                </a:solidFill>
              </a:rPr>
              <a:t>aw </a:t>
            </a:r>
            <a:r>
              <a:rPr lang="en-US" sz="4000" dirty="0">
                <a:solidFill>
                  <a:schemeClr val="tx1"/>
                </a:solidFill>
              </a:rPr>
              <a:t>E</a:t>
            </a:r>
            <a:r>
              <a:rPr lang="en" sz="4000" dirty="0" smtClean="0">
                <a:solidFill>
                  <a:schemeClr val="tx1"/>
                </a:solidFill>
              </a:rPr>
              <a:t>nforcement</a:t>
            </a:r>
            <a:endParaRPr lang="en" sz="4000" dirty="0">
              <a:solidFill>
                <a:schemeClr val="tx1"/>
              </a:solidFill>
            </a:endParaRPr>
          </a:p>
        </p:txBody>
      </p:sp>
      <p:pic>
        <p:nvPicPr>
          <p:cNvPr id="296" name="Shape 296"/>
          <p:cNvPicPr preferRelativeResize="0"/>
          <p:nvPr/>
        </p:nvPicPr>
        <p:blipFill>
          <a:blip r:embed="rId3">
            <a:alphaModFix/>
          </a:blip>
          <a:stretch>
            <a:fillRect/>
          </a:stretch>
        </p:blipFill>
        <p:spPr>
          <a:xfrm>
            <a:off x="4684237" y="2889612"/>
            <a:ext cx="1990700" cy="1855399"/>
          </a:xfrm>
          <a:prstGeom prst="rect">
            <a:avLst/>
          </a:prstGeom>
          <a:noFill/>
          <a:ln>
            <a:noFill/>
          </a:ln>
        </p:spPr>
      </p:pic>
      <p:pic>
        <p:nvPicPr>
          <p:cNvPr id="297" name="Shape 297"/>
          <p:cNvPicPr preferRelativeResize="0"/>
          <p:nvPr/>
        </p:nvPicPr>
        <p:blipFill rotWithShape="1">
          <a:blip r:embed="rId4">
            <a:alphaModFix/>
          </a:blip>
          <a:srcRect l="-16808"/>
          <a:stretch/>
        </p:blipFill>
        <p:spPr>
          <a:xfrm>
            <a:off x="6520246" y="3598454"/>
            <a:ext cx="2508928" cy="1462724"/>
          </a:xfrm>
          <a:prstGeom prst="rect">
            <a:avLst/>
          </a:prstGeom>
          <a:noFill/>
          <a:ln>
            <a:noFill/>
          </a:ln>
        </p:spPr>
      </p:pic>
      <p:pic>
        <p:nvPicPr>
          <p:cNvPr id="298" name="Shape 298"/>
          <p:cNvPicPr preferRelativeResize="0"/>
          <p:nvPr/>
        </p:nvPicPr>
        <p:blipFill rotWithShape="1">
          <a:blip r:embed="rId5">
            <a:alphaModFix/>
          </a:blip>
          <a:srcRect l="44930"/>
          <a:stretch/>
        </p:blipFill>
        <p:spPr>
          <a:xfrm>
            <a:off x="6835549" y="164587"/>
            <a:ext cx="2239275" cy="1462725"/>
          </a:xfrm>
          <a:prstGeom prst="rect">
            <a:avLst/>
          </a:prstGeom>
          <a:noFill/>
          <a:ln>
            <a:noFill/>
          </a:ln>
        </p:spPr>
      </p:pic>
      <p:pic>
        <p:nvPicPr>
          <p:cNvPr id="299" name="Shape 299"/>
          <p:cNvPicPr preferRelativeResize="0"/>
          <p:nvPr/>
        </p:nvPicPr>
        <p:blipFill>
          <a:blip r:embed="rId6">
            <a:alphaModFix/>
          </a:blip>
          <a:stretch>
            <a:fillRect/>
          </a:stretch>
        </p:blipFill>
        <p:spPr>
          <a:xfrm>
            <a:off x="6881200" y="1792296"/>
            <a:ext cx="2147974" cy="1641174"/>
          </a:xfrm>
          <a:prstGeom prst="rect">
            <a:avLst/>
          </a:prstGeom>
          <a:noFill/>
          <a:ln>
            <a:noFill/>
          </a:ln>
        </p:spPr>
      </p:pic>
      <p:pic>
        <p:nvPicPr>
          <p:cNvPr id="300" name="Shape 300"/>
          <p:cNvPicPr preferRelativeResize="0"/>
          <p:nvPr/>
        </p:nvPicPr>
        <p:blipFill>
          <a:blip r:embed="rId7">
            <a:alphaModFix/>
          </a:blip>
          <a:stretch>
            <a:fillRect/>
          </a:stretch>
        </p:blipFill>
        <p:spPr>
          <a:xfrm>
            <a:off x="4642150" y="545369"/>
            <a:ext cx="2032787" cy="2067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311700" y="184600"/>
            <a:ext cx="8520599" cy="5726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3200" b="0" i="0" u="none" strike="noStrike" cap="none" dirty="0">
                <a:solidFill>
                  <a:schemeClr val="dk1"/>
                </a:solidFill>
                <a:latin typeface="Oswald"/>
                <a:ea typeface="Oswald"/>
                <a:cs typeface="Oswald"/>
                <a:sym typeface="Oswald"/>
              </a:rPr>
              <a:t>What are your rights if law enforcement or ICE </a:t>
            </a:r>
          </a:p>
          <a:p>
            <a:pPr marL="0" marR="0" lvl="0" indent="0" algn="ctr" rtl="0">
              <a:lnSpc>
                <a:spcPct val="100000"/>
              </a:lnSpc>
              <a:spcBef>
                <a:spcPts val="0"/>
              </a:spcBef>
              <a:spcAft>
                <a:spcPts val="0"/>
              </a:spcAft>
              <a:buClr>
                <a:schemeClr val="dk1"/>
              </a:buClr>
              <a:buSzPct val="25000"/>
              <a:buFont typeface="Oswald"/>
              <a:buNone/>
            </a:pPr>
            <a:r>
              <a:rPr lang="en" sz="3200" b="0" i="0" u="none" strike="noStrike" cap="none" dirty="0">
                <a:solidFill>
                  <a:schemeClr val="dk1"/>
                </a:solidFill>
                <a:latin typeface="Oswald"/>
                <a:ea typeface="Oswald"/>
                <a:cs typeface="Oswald"/>
                <a:sym typeface="Oswald"/>
              </a:rPr>
              <a:t>comes to your home?</a:t>
            </a:r>
          </a:p>
        </p:txBody>
      </p:sp>
      <p:sp>
        <p:nvSpPr>
          <p:cNvPr id="320" name="Shape 320"/>
          <p:cNvSpPr txBox="1">
            <a:spLocks noGrp="1"/>
          </p:cNvSpPr>
          <p:nvPr>
            <p:ph type="body" idx="1"/>
          </p:nvPr>
        </p:nvSpPr>
        <p:spPr>
          <a:xfrm>
            <a:off x="97400" y="1367250"/>
            <a:ext cx="4755300" cy="3578100"/>
          </a:xfrm>
          <a:prstGeom prst="rect">
            <a:avLst/>
          </a:prstGeom>
          <a:noFill/>
          <a:ln>
            <a:noFill/>
          </a:ln>
        </p:spPr>
        <p:txBody>
          <a:bodyPr lIns="91425" tIns="91425" rIns="91425" bIns="91425" anchor="t" anchorCtr="0">
            <a:noAutofit/>
          </a:bodyPr>
          <a:lstStyle/>
          <a:p>
            <a:pPr marL="38100" marR="0" lvl="0" indent="0" algn="ctr" rtl="0">
              <a:lnSpc>
                <a:spcPct val="90000"/>
              </a:lnSpc>
              <a:spcBef>
                <a:spcPts val="0"/>
              </a:spcBef>
              <a:spcAft>
                <a:spcPts val="0"/>
              </a:spcAft>
              <a:buClr>
                <a:srgbClr val="FF0000"/>
              </a:buClr>
              <a:buSzPct val="25000"/>
              <a:buFont typeface="Average"/>
              <a:buNone/>
            </a:pPr>
            <a:r>
              <a:rPr lang="en" sz="3600" b="1" i="0" u="sng" strike="noStrike" cap="none" dirty="0">
                <a:solidFill>
                  <a:schemeClr val="accent4"/>
                </a:solidFill>
                <a:latin typeface="Lato"/>
                <a:ea typeface="Lato"/>
                <a:cs typeface="Lato"/>
                <a:sym typeface="Lato"/>
              </a:rPr>
              <a:t>DON’T OPEN THE </a:t>
            </a:r>
            <a:r>
              <a:rPr lang="en" sz="3600" b="1" i="0" u="sng" strike="noStrike" cap="none" dirty="0" smtClean="0">
                <a:solidFill>
                  <a:schemeClr val="accent4"/>
                </a:solidFill>
                <a:latin typeface="Lato"/>
                <a:ea typeface="Lato"/>
                <a:cs typeface="Lato"/>
                <a:sym typeface="Lato"/>
              </a:rPr>
              <a:t>DOOR</a:t>
            </a:r>
            <a:endParaRPr lang="en" sz="3600" b="1" i="0" u="sng" strike="noStrike" cap="none" dirty="0">
              <a:solidFill>
                <a:schemeClr val="accent4"/>
              </a:solidFill>
              <a:latin typeface="Lato"/>
              <a:ea typeface="Lato"/>
              <a:cs typeface="Lato"/>
              <a:sym typeface="Lato"/>
            </a:endParaRPr>
          </a:p>
          <a:p>
            <a:pPr marL="0" marR="0" lvl="0" indent="0" algn="l" rtl="0">
              <a:lnSpc>
                <a:spcPct val="90000"/>
              </a:lnSpc>
              <a:spcBef>
                <a:spcPts val="0"/>
              </a:spcBef>
              <a:spcAft>
                <a:spcPts val="0"/>
              </a:spcAft>
              <a:buClr>
                <a:schemeClr val="accent3"/>
              </a:buClr>
              <a:buSzPct val="25000"/>
              <a:buFont typeface="Average"/>
              <a:buNone/>
            </a:pPr>
            <a:endParaRPr sz="1200" b="0" i="0" u="none" strike="noStrike" cap="none" dirty="0">
              <a:solidFill>
                <a:schemeClr val="dk1"/>
              </a:solidFill>
              <a:latin typeface="Lato"/>
              <a:ea typeface="Lato"/>
              <a:cs typeface="Lato"/>
              <a:sym typeface="Lato"/>
            </a:endParaRPr>
          </a:p>
          <a:p>
            <a:pPr marL="457200" marR="0" lvl="0" indent="-355600" algn="l" rtl="0">
              <a:lnSpc>
                <a:spcPct val="90000"/>
              </a:lnSpc>
              <a:spcBef>
                <a:spcPts val="0"/>
              </a:spcBef>
              <a:spcAft>
                <a:spcPts val="0"/>
              </a:spcAft>
              <a:buClr>
                <a:schemeClr val="dk1"/>
              </a:buClr>
              <a:buSzPct val="100000"/>
              <a:buFont typeface="Lato"/>
              <a:buChar char="●"/>
            </a:pPr>
            <a:r>
              <a:rPr lang="en" sz="2000" b="0" i="0" u="none" strike="noStrike" cap="none" dirty="0">
                <a:solidFill>
                  <a:schemeClr val="dk1"/>
                </a:solidFill>
                <a:latin typeface="Lato"/>
                <a:ea typeface="Lato"/>
                <a:cs typeface="Lato"/>
                <a:sym typeface="Lato"/>
              </a:rPr>
              <a:t>Tell your kids not to open the </a:t>
            </a:r>
            <a:r>
              <a:rPr lang="en" sz="2000" b="0" i="0" u="none" strike="noStrike" cap="none" dirty="0" smtClean="0">
                <a:solidFill>
                  <a:schemeClr val="dk1"/>
                </a:solidFill>
                <a:latin typeface="Lato"/>
                <a:ea typeface="Lato"/>
                <a:cs typeface="Lato"/>
                <a:sym typeface="Lato"/>
              </a:rPr>
              <a:t>door.</a:t>
            </a:r>
          </a:p>
          <a:p>
            <a:pPr marL="101600" marR="0" lvl="0" algn="l" rtl="0">
              <a:lnSpc>
                <a:spcPct val="90000"/>
              </a:lnSpc>
              <a:spcBef>
                <a:spcPts val="0"/>
              </a:spcBef>
              <a:spcAft>
                <a:spcPts val="0"/>
              </a:spcAft>
              <a:buClr>
                <a:schemeClr val="dk1"/>
              </a:buClr>
              <a:buSzPct val="100000"/>
            </a:pPr>
            <a:endParaRPr sz="2000" dirty="0">
              <a:solidFill>
                <a:schemeClr val="dk1"/>
              </a:solidFill>
              <a:latin typeface="Lato"/>
              <a:ea typeface="Lato"/>
              <a:cs typeface="Lato"/>
              <a:sym typeface="Lato"/>
            </a:endParaRPr>
          </a:p>
          <a:p>
            <a:pPr marL="457200" indent="-355600">
              <a:lnSpc>
                <a:spcPct val="90000"/>
              </a:lnSpc>
              <a:spcAft>
                <a:spcPts val="0"/>
              </a:spcAft>
              <a:buClr>
                <a:schemeClr val="dk1"/>
              </a:buClr>
              <a:buSzPct val="100000"/>
              <a:buFont typeface="Lato"/>
              <a:buChar char="●"/>
            </a:pPr>
            <a:r>
              <a:rPr lang="en" sz="2000" dirty="0">
                <a:solidFill>
                  <a:schemeClr val="dk1"/>
                </a:solidFill>
                <a:latin typeface="Lato"/>
                <a:ea typeface="Lato"/>
                <a:cs typeface="Lato"/>
                <a:sym typeface="Lato"/>
              </a:rPr>
              <a:t>Once inside they may expand their </a:t>
            </a:r>
            <a:r>
              <a:rPr lang="en" sz="2000" dirty="0" smtClean="0">
                <a:solidFill>
                  <a:schemeClr val="dk1"/>
                </a:solidFill>
                <a:latin typeface="Lato"/>
                <a:ea typeface="Lato"/>
                <a:cs typeface="Lato"/>
                <a:sym typeface="Lato"/>
              </a:rPr>
              <a:t>search.</a:t>
            </a:r>
          </a:p>
          <a:p>
            <a:pPr marL="457200" indent="-355600">
              <a:lnSpc>
                <a:spcPct val="90000"/>
              </a:lnSpc>
              <a:spcAft>
                <a:spcPts val="0"/>
              </a:spcAft>
              <a:buClr>
                <a:schemeClr val="dk1"/>
              </a:buClr>
              <a:buSzPct val="100000"/>
              <a:buFont typeface="Lato"/>
              <a:buChar char="●"/>
            </a:pPr>
            <a:endParaRPr lang="en" sz="2000" dirty="0" smtClean="0">
              <a:solidFill>
                <a:schemeClr val="dk1"/>
              </a:solidFill>
              <a:latin typeface="Lato"/>
              <a:ea typeface="Lato"/>
              <a:cs typeface="Lato"/>
              <a:sym typeface="Lato"/>
            </a:endParaRPr>
          </a:p>
          <a:p>
            <a:pPr marL="457200" marR="0" lvl="0" indent="-355600" algn="l" rtl="0">
              <a:lnSpc>
                <a:spcPct val="90000"/>
              </a:lnSpc>
              <a:spcBef>
                <a:spcPts val="0"/>
              </a:spcBef>
              <a:spcAft>
                <a:spcPts val="0"/>
              </a:spcAft>
              <a:buClr>
                <a:schemeClr val="dk1"/>
              </a:buClr>
              <a:buSzPct val="100000"/>
              <a:buFont typeface="Lato"/>
              <a:buChar char="●"/>
            </a:pPr>
            <a:r>
              <a:rPr lang="en" sz="2000" dirty="0" smtClean="0">
                <a:solidFill>
                  <a:schemeClr val="dk1"/>
                </a:solidFill>
                <a:latin typeface="Lato"/>
                <a:ea typeface="Lato"/>
                <a:cs typeface="Lato"/>
                <a:sym typeface="Lato"/>
              </a:rPr>
              <a:t>Remind children not </a:t>
            </a:r>
            <a:r>
              <a:rPr lang="en" sz="2000" dirty="0">
                <a:solidFill>
                  <a:schemeClr val="dk1"/>
                </a:solidFill>
                <a:latin typeface="Lato"/>
                <a:ea typeface="Lato"/>
                <a:cs typeface="Lato"/>
                <a:sym typeface="Lato"/>
              </a:rPr>
              <a:t>to </a:t>
            </a:r>
            <a:r>
              <a:rPr lang="en" sz="2000" dirty="0" smtClean="0">
                <a:solidFill>
                  <a:schemeClr val="dk1"/>
                </a:solidFill>
                <a:latin typeface="Lato"/>
                <a:ea typeface="Lato"/>
                <a:cs typeface="Lato"/>
                <a:sym typeface="Lato"/>
              </a:rPr>
              <a:t>answer or say anything. </a:t>
            </a:r>
            <a:endParaRPr sz="1800" b="0" i="0" u="none" strike="noStrike" cap="none" dirty="0">
              <a:solidFill>
                <a:schemeClr val="accent3"/>
              </a:solidFill>
              <a:latin typeface="Average"/>
              <a:ea typeface="Average"/>
              <a:cs typeface="Average"/>
              <a:sym typeface="Average"/>
            </a:endParaRPr>
          </a:p>
        </p:txBody>
      </p:sp>
      <p:pic>
        <p:nvPicPr>
          <p:cNvPr id="5" name="Shape 307" descr="kjchlkhclkwe.jpg"/>
          <p:cNvPicPr preferRelativeResize="0"/>
          <p:nvPr/>
        </p:nvPicPr>
        <p:blipFill rotWithShape="1">
          <a:blip r:embed="rId3">
            <a:alphaModFix/>
          </a:blip>
          <a:srcRect t="2429"/>
          <a:stretch/>
        </p:blipFill>
        <p:spPr>
          <a:xfrm>
            <a:off x="5145633" y="1367250"/>
            <a:ext cx="3458193" cy="3295175"/>
          </a:xfrm>
          <a:prstGeom prst="rect">
            <a:avLst/>
          </a:prstGeom>
          <a:noFill/>
          <a:ln>
            <a:noFill/>
          </a:ln>
        </p:spPr>
      </p:pic>
    </p:spTree>
    <p:extLst>
      <p:ext uri="{BB962C8B-B14F-4D97-AF65-F5344CB8AC3E}">
        <p14:creationId xmlns:p14="http://schemas.microsoft.com/office/powerpoint/2010/main" val="18372559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311700" y="206477"/>
            <a:ext cx="8520599" cy="811247"/>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3600" b="0" i="0" u="none" strike="noStrike" cap="none" dirty="0">
                <a:solidFill>
                  <a:schemeClr val="dk1"/>
                </a:solidFill>
                <a:sym typeface="Oswald"/>
              </a:rPr>
              <a:t>If law enforcement or ICE asks to enter your </a:t>
            </a:r>
            <a:r>
              <a:rPr lang="en" sz="3600" dirty="0"/>
              <a:t>h</a:t>
            </a:r>
            <a:r>
              <a:rPr lang="en" sz="3600" dirty="0" smtClean="0"/>
              <a:t>ome</a:t>
            </a:r>
            <a:endParaRPr lang="en" sz="3600" b="0" i="0" u="none" strike="noStrike" cap="none" dirty="0">
              <a:solidFill>
                <a:schemeClr val="dk1"/>
              </a:solidFill>
              <a:sym typeface="Oswald"/>
            </a:endParaRPr>
          </a:p>
        </p:txBody>
      </p:sp>
      <p:sp>
        <p:nvSpPr>
          <p:cNvPr id="327" name="Shape 327"/>
          <p:cNvSpPr txBox="1">
            <a:spLocks noGrp="1"/>
          </p:cNvSpPr>
          <p:nvPr>
            <p:ph type="body" idx="1"/>
          </p:nvPr>
        </p:nvSpPr>
        <p:spPr>
          <a:xfrm>
            <a:off x="311700" y="1294625"/>
            <a:ext cx="4126800" cy="3504300"/>
          </a:xfrm>
          <a:prstGeom prst="rect">
            <a:avLst/>
          </a:prstGeom>
          <a:noFill/>
          <a:ln>
            <a:noFill/>
          </a:ln>
        </p:spPr>
        <p:txBody>
          <a:bodyPr lIns="91425" tIns="91425" rIns="91425" bIns="91425" anchor="t" anchorCtr="0">
            <a:noAutofit/>
          </a:bodyPr>
          <a:lstStyle/>
          <a:p>
            <a:pPr marL="457200" marR="0" lvl="0" indent="-355600" algn="l" rtl="0">
              <a:lnSpc>
                <a:spcPct val="90000"/>
              </a:lnSpc>
              <a:spcBef>
                <a:spcPts val="0"/>
              </a:spcBef>
              <a:spcAft>
                <a:spcPts val="0"/>
              </a:spcAft>
              <a:buSzPct val="100000"/>
              <a:buFont typeface="Lato"/>
              <a:buChar char="●"/>
            </a:pPr>
            <a:r>
              <a:rPr lang="en" sz="2000" i="0" strike="noStrike" cap="none" dirty="0">
                <a:solidFill>
                  <a:schemeClr val="tx1"/>
                </a:solidFill>
                <a:latin typeface="Lato"/>
                <a:ea typeface="Lato"/>
                <a:cs typeface="Lato"/>
                <a:sym typeface="Lato"/>
              </a:rPr>
              <a:t>They must have a </a:t>
            </a:r>
            <a:r>
              <a:rPr lang="en" sz="2000" i="0" strike="noStrike" cap="none" dirty="0" smtClean="0">
                <a:solidFill>
                  <a:schemeClr val="tx1"/>
                </a:solidFill>
                <a:latin typeface="Lato"/>
                <a:ea typeface="Lato"/>
                <a:cs typeface="Lato"/>
                <a:sym typeface="Lato"/>
              </a:rPr>
              <a:t>warrant</a:t>
            </a:r>
          </a:p>
          <a:p>
            <a:pPr marL="457200" marR="0" lvl="0" indent="-355600" algn="l" rtl="0">
              <a:lnSpc>
                <a:spcPct val="90000"/>
              </a:lnSpc>
              <a:spcBef>
                <a:spcPts val="0"/>
              </a:spcBef>
              <a:spcAft>
                <a:spcPts val="0"/>
              </a:spcAft>
              <a:buSzPct val="100000"/>
              <a:buFont typeface="Lato"/>
              <a:buChar char="●"/>
            </a:pPr>
            <a:endParaRPr sz="2000" i="0" strike="noStrike" cap="none" dirty="0" smtClean="0">
              <a:solidFill>
                <a:schemeClr val="tx1"/>
              </a:solidFill>
              <a:latin typeface="Lato"/>
              <a:ea typeface="Lato"/>
              <a:cs typeface="Lato"/>
              <a:sym typeface="Lato"/>
            </a:endParaRPr>
          </a:p>
          <a:p>
            <a:pPr marL="457200" marR="0" lvl="0" indent="-355600" algn="l" rtl="0">
              <a:lnSpc>
                <a:spcPct val="90000"/>
              </a:lnSpc>
              <a:spcBef>
                <a:spcPts val="210"/>
              </a:spcBef>
              <a:spcAft>
                <a:spcPts val="0"/>
              </a:spcAft>
              <a:buClr>
                <a:schemeClr val="dk1"/>
              </a:buClr>
              <a:buSzPct val="100000"/>
              <a:buFont typeface="Lato"/>
              <a:buChar char="●"/>
            </a:pPr>
            <a:r>
              <a:rPr lang="en" sz="2000" i="0" strike="noStrike" cap="none" dirty="0" smtClean="0">
                <a:solidFill>
                  <a:schemeClr val="tx1"/>
                </a:solidFill>
                <a:latin typeface="Lato"/>
                <a:ea typeface="Lato"/>
                <a:cs typeface="Lato"/>
                <a:sym typeface="Lato"/>
              </a:rPr>
              <a:t>Ask to see the </a:t>
            </a:r>
            <a:r>
              <a:rPr lang="en" sz="2000" dirty="0">
                <a:solidFill>
                  <a:schemeClr val="tx1"/>
                </a:solidFill>
                <a:latin typeface="Lato"/>
                <a:ea typeface="Lato"/>
                <a:cs typeface="Lato"/>
                <a:sym typeface="Lato"/>
              </a:rPr>
              <a:t>w</a:t>
            </a:r>
            <a:r>
              <a:rPr lang="en" sz="2000" i="0" strike="noStrike" cap="none" dirty="0" smtClean="0">
                <a:solidFill>
                  <a:schemeClr val="tx1"/>
                </a:solidFill>
                <a:latin typeface="Lato"/>
                <a:ea typeface="Lato"/>
                <a:cs typeface="Lato"/>
                <a:sym typeface="Lato"/>
              </a:rPr>
              <a:t>arrant</a:t>
            </a:r>
          </a:p>
          <a:p>
            <a:pPr marL="457200" marR="0" lvl="0" indent="-355600" algn="l" rtl="0">
              <a:lnSpc>
                <a:spcPct val="90000"/>
              </a:lnSpc>
              <a:spcBef>
                <a:spcPts val="210"/>
              </a:spcBef>
              <a:spcAft>
                <a:spcPts val="0"/>
              </a:spcAft>
              <a:buClr>
                <a:schemeClr val="dk1"/>
              </a:buClr>
              <a:buSzPct val="100000"/>
              <a:buFont typeface="Lato"/>
              <a:buChar char="●"/>
            </a:pPr>
            <a:endParaRPr lang="en" sz="2000" dirty="0">
              <a:solidFill>
                <a:schemeClr val="tx1"/>
              </a:solidFill>
              <a:latin typeface="Lato"/>
              <a:ea typeface="Lato"/>
              <a:cs typeface="Lato"/>
              <a:sym typeface="Lato"/>
            </a:endParaRPr>
          </a:p>
          <a:p>
            <a:pPr marL="457200" marR="0" lvl="0" indent="-355600" algn="l" rtl="0">
              <a:lnSpc>
                <a:spcPct val="90000"/>
              </a:lnSpc>
              <a:spcBef>
                <a:spcPts val="210"/>
              </a:spcBef>
              <a:spcAft>
                <a:spcPts val="0"/>
              </a:spcAft>
              <a:buClr>
                <a:schemeClr val="dk1"/>
              </a:buClr>
              <a:buSzPct val="100000"/>
              <a:buFont typeface="Lato"/>
              <a:buChar char="●"/>
            </a:pPr>
            <a:r>
              <a:rPr lang="en" sz="2000" dirty="0" smtClean="0">
                <a:solidFill>
                  <a:schemeClr val="tx1"/>
                </a:solidFill>
                <a:latin typeface="Lato"/>
                <a:ea typeface="Lato"/>
                <a:cs typeface="Lato"/>
                <a:sym typeface="Lato"/>
              </a:rPr>
              <a:t>Verfiy :</a:t>
            </a:r>
          </a:p>
          <a:p>
            <a:pPr marL="101600" marR="0" lvl="0" algn="l" rtl="0">
              <a:lnSpc>
                <a:spcPct val="90000"/>
              </a:lnSpc>
              <a:spcBef>
                <a:spcPts val="210"/>
              </a:spcBef>
              <a:spcAft>
                <a:spcPts val="0"/>
              </a:spcAft>
              <a:buClr>
                <a:schemeClr val="dk1"/>
              </a:buClr>
              <a:buSzPct val="100000"/>
            </a:pPr>
            <a:r>
              <a:rPr lang="en" sz="2000" i="0" strike="noStrike" cap="none" dirty="0">
                <a:solidFill>
                  <a:schemeClr val="tx1"/>
                </a:solidFill>
                <a:latin typeface="Lato"/>
                <a:ea typeface="Lato"/>
                <a:cs typeface="Lato"/>
                <a:sym typeface="Lato"/>
              </a:rPr>
              <a:t>	</a:t>
            </a:r>
            <a:r>
              <a:rPr lang="en" sz="2000" dirty="0">
                <a:solidFill>
                  <a:schemeClr val="tx1"/>
                </a:solidFill>
                <a:latin typeface="Lato"/>
                <a:ea typeface="Lato"/>
                <a:cs typeface="Lato"/>
                <a:sym typeface="Lato"/>
              </a:rPr>
              <a:t>C</a:t>
            </a:r>
            <a:r>
              <a:rPr lang="en" sz="2000" i="0" strike="noStrike" cap="none" dirty="0" smtClean="0">
                <a:solidFill>
                  <a:schemeClr val="tx1"/>
                </a:solidFill>
                <a:latin typeface="Lato"/>
                <a:ea typeface="Lato"/>
                <a:cs typeface="Lato"/>
                <a:sym typeface="Lato"/>
              </a:rPr>
              <a:t>orrect name</a:t>
            </a:r>
          </a:p>
          <a:p>
            <a:pPr marL="101600" marR="0" lvl="0" algn="l" rtl="0">
              <a:lnSpc>
                <a:spcPct val="90000"/>
              </a:lnSpc>
              <a:spcBef>
                <a:spcPts val="210"/>
              </a:spcBef>
              <a:spcAft>
                <a:spcPts val="0"/>
              </a:spcAft>
              <a:buClr>
                <a:schemeClr val="dk1"/>
              </a:buClr>
              <a:buSzPct val="100000"/>
            </a:pPr>
            <a:r>
              <a:rPr lang="en" sz="2000" dirty="0">
                <a:solidFill>
                  <a:schemeClr val="tx1"/>
                </a:solidFill>
                <a:latin typeface="Lato"/>
                <a:ea typeface="Lato"/>
                <a:cs typeface="Lato"/>
                <a:sym typeface="Lato"/>
              </a:rPr>
              <a:t>	C</a:t>
            </a:r>
            <a:r>
              <a:rPr lang="en" sz="2000" dirty="0" smtClean="0">
                <a:solidFill>
                  <a:schemeClr val="tx1"/>
                </a:solidFill>
                <a:latin typeface="Lato"/>
                <a:ea typeface="Lato"/>
                <a:cs typeface="Lato"/>
                <a:sym typeface="Lato"/>
              </a:rPr>
              <a:t>orrect </a:t>
            </a:r>
            <a:r>
              <a:rPr lang="en" sz="2000" i="0" strike="noStrike" cap="none" dirty="0" smtClean="0">
                <a:solidFill>
                  <a:schemeClr val="tx1"/>
                </a:solidFill>
                <a:latin typeface="Lato"/>
                <a:ea typeface="Lato"/>
                <a:cs typeface="Lato"/>
                <a:sym typeface="Lato"/>
              </a:rPr>
              <a:t>address</a:t>
            </a:r>
          </a:p>
          <a:p>
            <a:pPr marL="101600" marR="0" lvl="0" algn="l" rtl="0">
              <a:lnSpc>
                <a:spcPct val="90000"/>
              </a:lnSpc>
              <a:spcBef>
                <a:spcPts val="210"/>
              </a:spcBef>
              <a:spcAft>
                <a:spcPts val="0"/>
              </a:spcAft>
              <a:buClr>
                <a:schemeClr val="dk1"/>
              </a:buClr>
              <a:buSzPct val="100000"/>
            </a:pPr>
            <a:endParaRPr lang="en" sz="2000" i="0" strike="noStrike" cap="none" dirty="0" smtClean="0">
              <a:solidFill>
                <a:schemeClr val="tx1"/>
              </a:solidFill>
              <a:latin typeface="Lato"/>
              <a:ea typeface="Lato"/>
              <a:cs typeface="Lato"/>
              <a:sym typeface="Lato"/>
            </a:endParaRPr>
          </a:p>
          <a:p>
            <a:pPr marL="457200" marR="0" lvl="0" indent="-355600" algn="l" rtl="0">
              <a:lnSpc>
                <a:spcPct val="90000"/>
              </a:lnSpc>
              <a:spcBef>
                <a:spcPts val="210"/>
              </a:spcBef>
              <a:spcAft>
                <a:spcPts val="0"/>
              </a:spcAft>
              <a:buClr>
                <a:schemeClr val="dk1"/>
              </a:buClr>
              <a:buSzPct val="100000"/>
              <a:buFont typeface="Lato"/>
              <a:buChar char="●"/>
            </a:pPr>
            <a:r>
              <a:rPr lang="en" sz="2000" dirty="0" smtClean="0">
                <a:solidFill>
                  <a:schemeClr val="tx1"/>
                </a:solidFill>
                <a:latin typeface="Lato"/>
                <a:ea typeface="Lato"/>
                <a:cs typeface="Lato"/>
                <a:sym typeface="Lato"/>
              </a:rPr>
              <a:t>Must be valid : </a:t>
            </a:r>
          </a:p>
          <a:p>
            <a:pPr marL="1016000" lvl="2">
              <a:lnSpc>
                <a:spcPct val="90000"/>
              </a:lnSpc>
              <a:spcBef>
                <a:spcPts val="210"/>
              </a:spcBef>
              <a:spcAft>
                <a:spcPts val="0"/>
              </a:spcAft>
              <a:buClr>
                <a:schemeClr val="dk1"/>
              </a:buClr>
              <a:buSzPct val="100000"/>
            </a:pPr>
            <a:r>
              <a:rPr lang="en" sz="1800" i="0" strike="noStrike" cap="none" dirty="0" smtClean="0">
                <a:solidFill>
                  <a:schemeClr val="tx1"/>
                </a:solidFill>
                <a:latin typeface="Lato"/>
                <a:ea typeface="Lato"/>
                <a:cs typeface="Lato"/>
                <a:sym typeface="Lato"/>
              </a:rPr>
              <a:t>Signed by a federal  judge</a:t>
            </a:r>
          </a:p>
          <a:p>
            <a:pPr marL="1016000" lvl="2">
              <a:lnSpc>
                <a:spcPct val="90000"/>
              </a:lnSpc>
              <a:spcBef>
                <a:spcPts val="210"/>
              </a:spcBef>
              <a:spcAft>
                <a:spcPts val="0"/>
              </a:spcAft>
              <a:buClr>
                <a:schemeClr val="dk1"/>
              </a:buClr>
              <a:buSzPct val="100000"/>
            </a:pPr>
            <a:r>
              <a:rPr lang="en" sz="1800" dirty="0" smtClean="0">
                <a:solidFill>
                  <a:schemeClr val="tx1"/>
                </a:solidFill>
                <a:latin typeface="Lato"/>
                <a:ea typeface="Lato"/>
                <a:cs typeface="Lato"/>
                <a:sym typeface="Lato"/>
              </a:rPr>
              <a:t>Dated </a:t>
            </a:r>
            <a:endParaRPr lang="en" sz="1800" i="0" strike="noStrike" cap="none" dirty="0">
              <a:solidFill>
                <a:schemeClr val="tx1"/>
              </a:solidFill>
              <a:latin typeface="Lato"/>
              <a:ea typeface="Lato"/>
              <a:cs typeface="Lato"/>
              <a:sym typeface="Lato"/>
            </a:endParaRPr>
          </a:p>
        </p:txBody>
      </p:sp>
      <p:sp>
        <p:nvSpPr>
          <p:cNvPr id="328" name="Shape 328"/>
          <p:cNvSpPr txBox="1"/>
          <p:nvPr/>
        </p:nvSpPr>
        <p:spPr>
          <a:xfrm>
            <a:off x="3920836" y="906697"/>
            <a:ext cx="5223164" cy="3596029"/>
          </a:xfrm>
          <a:prstGeom prst="rect">
            <a:avLst/>
          </a:prstGeom>
          <a:noFill/>
          <a:ln>
            <a:noFill/>
          </a:ln>
        </p:spPr>
        <p:txBody>
          <a:bodyPr lIns="91425" tIns="91425" rIns="91425" bIns="91425" anchor="t" anchorCtr="0">
            <a:noAutofit/>
          </a:bodyPr>
          <a:lstStyle/>
          <a:p>
            <a:pPr marR="0" lvl="0" algn="l" rtl="0">
              <a:lnSpc>
                <a:spcPct val="90000"/>
              </a:lnSpc>
              <a:spcBef>
                <a:spcPts val="0"/>
              </a:spcBef>
              <a:spcAft>
                <a:spcPts val="0"/>
              </a:spcAft>
              <a:buNone/>
            </a:pPr>
            <a:endParaRPr sz="2000" dirty="0">
              <a:solidFill>
                <a:schemeClr val="dk1"/>
              </a:solidFill>
              <a:latin typeface="Lato"/>
              <a:ea typeface="Lato"/>
              <a:cs typeface="Lato"/>
              <a:sym typeface="Lato"/>
            </a:endParaRPr>
          </a:p>
          <a:p>
            <a:pPr marR="0" lvl="0" algn="l" rtl="0">
              <a:lnSpc>
                <a:spcPct val="90000"/>
              </a:lnSpc>
              <a:spcBef>
                <a:spcPts val="0"/>
              </a:spcBef>
              <a:spcAft>
                <a:spcPts val="0"/>
              </a:spcAft>
              <a:buNone/>
            </a:pPr>
            <a:endParaRPr sz="2000" dirty="0">
              <a:solidFill>
                <a:schemeClr val="dk1"/>
              </a:solidFill>
              <a:latin typeface="Lato"/>
              <a:ea typeface="Lato"/>
              <a:cs typeface="Lato"/>
              <a:sym typeface="Lato"/>
            </a:endParaRPr>
          </a:p>
          <a:p>
            <a:pPr marL="101600" marR="0" lvl="0" algn="l" rtl="0">
              <a:lnSpc>
                <a:spcPct val="90000"/>
              </a:lnSpc>
              <a:spcBef>
                <a:spcPts val="0"/>
              </a:spcBef>
              <a:spcAft>
                <a:spcPts val="0"/>
              </a:spcAft>
              <a:buClr>
                <a:schemeClr val="dk1"/>
              </a:buClr>
              <a:buSzPct val="100000"/>
            </a:pPr>
            <a:r>
              <a:rPr lang="en" sz="2000" b="1" i="0" u="none" strike="noStrike" cap="none" dirty="0">
                <a:solidFill>
                  <a:schemeClr val="dk1"/>
                </a:solidFill>
                <a:latin typeface="Lato"/>
                <a:ea typeface="Lato"/>
                <a:cs typeface="Lato"/>
                <a:sym typeface="Lato"/>
              </a:rPr>
              <a:t>Remember: </a:t>
            </a:r>
            <a:r>
              <a:rPr lang="en" sz="2000" b="0" i="0" u="none" strike="noStrike" cap="none" dirty="0">
                <a:solidFill>
                  <a:schemeClr val="dk1"/>
                </a:solidFill>
                <a:latin typeface="Lato"/>
                <a:ea typeface="Lato"/>
                <a:cs typeface="Lato"/>
                <a:sym typeface="Lato"/>
              </a:rPr>
              <a:t>You don’t have to say </a:t>
            </a:r>
            <a:r>
              <a:rPr lang="en" sz="2000" b="0" i="0" u="none" strike="noStrike" cap="none" dirty="0" smtClean="0">
                <a:solidFill>
                  <a:schemeClr val="dk1"/>
                </a:solidFill>
                <a:latin typeface="Lato"/>
                <a:ea typeface="Lato"/>
                <a:cs typeface="Lato"/>
                <a:sym typeface="Lato"/>
              </a:rPr>
              <a:t>anything!</a:t>
            </a:r>
          </a:p>
          <a:p>
            <a:pPr marL="101600" marR="0" lvl="0" algn="l" rtl="0">
              <a:lnSpc>
                <a:spcPct val="90000"/>
              </a:lnSpc>
              <a:spcBef>
                <a:spcPts val="0"/>
              </a:spcBef>
              <a:spcAft>
                <a:spcPts val="0"/>
              </a:spcAft>
              <a:buClr>
                <a:schemeClr val="dk1"/>
              </a:buClr>
              <a:buSzPct val="100000"/>
            </a:pPr>
            <a:endParaRPr lang="en" sz="2000" b="0" i="0" u="none" strike="noStrike" cap="none" dirty="0" smtClean="0">
              <a:solidFill>
                <a:schemeClr val="dk1"/>
              </a:solidFill>
              <a:latin typeface="Lato"/>
              <a:ea typeface="Lato"/>
              <a:cs typeface="Lato"/>
              <a:sym typeface="Lato"/>
            </a:endParaRPr>
          </a:p>
          <a:p>
            <a:pPr marL="1485900" lvl="0" indent="-457200">
              <a:buClr>
                <a:srgbClr val="FF0000"/>
              </a:buClr>
              <a:buSzPct val="100000"/>
              <a:buFont typeface="+mj-lt"/>
              <a:buAutoNum type="arabicPeriod"/>
            </a:pPr>
            <a:endParaRPr lang="en" sz="1200" dirty="0">
              <a:solidFill>
                <a:schemeClr val="dk1"/>
              </a:solidFill>
              <a:latin typeface="Lato"/>
              <a:sym typeface="Lato"/>
            </a:endParaRPr>
          </a:p>
          <a:p>
            <a:pPr marL="1485900" lvl="0" indent="-457200">
              <a:buClr>
                <a:srgbClr val="FF0000"/>
              </a:buClr>
              <a:buSzPct val="100000"/>
              <a:buFont typeface="+mj-lt"/>
              <a:buAutoNum type="arabicPeriod"/>
            </a:pPr>
            <a:r>
              <a:rPr lang="en" sz="2400" b="1" dirty="0" smtClean="0">
                <a:solidFill>
                  <a:srgbClr val="66FFFF"/>
                </a:solidFill>
              </a:rPr>
              <a:t>Remain </a:t>
            </a:r>
            <a:r>
              <a:rPr lang="en" sz="2400" b="1" dirty="0">
                <a:solidFill>
                  <a:srgbClr val="66FFFF"/>
                </a:solidFill>
              </a:rPr>
              <a:t>Silent </a:t>
            </a:r>
          </a:p>
          <a:p>
            <a:pPr marL="1485900" lvl="0" indent="-457200">
              <a:buClr>
                <a:srgbClr val="FF0000"/>
              </a:buClr>
              <a:buSzPct val="100000"/>
              <a:buFont typeface="+mj-lt"/>
              <a:buAutoNum type="arabicPeriod"/>
            </a:pPr>
            <a:r>
              <a:rPr lang="en" sz="2400" b="1" dirty="0" smtClean="0">
                <a:solidFill>
                  <a:srgbClr val="66FFFF"/>
                </a:solidFill>
              </a:rPr>
              <a:t>Legal Representation</a:t>
            </a:r>
            <a:endParaRPr lang="en" sz="2400" b="1" dirty="0">
              <a:solidFill>
                <a:srgbClr val="66FFFF"/>
              </a:solidFill>
            </a:endParaRPr>
          </a:p>
          <a:p>
            <a:pPr marL="1485900" lvl="0" indent="-457200">
              <a:buClr>
                <a:srgbClr val="FF0000"/>
              </a:buClr>
              <a:buSzPct val="100000"/>
              <a:buFont typeface="+mj-lt"/>
              <a:buAutoNum type="arabicPeriod"/>
            </a:pPr>
            <a:r>
              <a:rPr lang="en" sz="2400" b="1" dirty="0">
                <a:solidFill>
                  <a:srgbClr val="66FFFF"/>
                </a:solidFill>
              </a:rPr>
              <a:t>Don’t Sign Anything</a:t>
            </a:r>
          </a:p>
          <a:p>
            <a:pPr marL="114300" marR="0" lvl="1" indent="-114300" algn="l" rtl="0">
              <a:lnSpc>
                <a:spcPct val="90000"/>
              </a:lnSpc>
              <a:spcBef>
                <a:spcPts val="0"/>
              </a:spcBef>
              <a:spcAft>
                <a:spcPts val="0"/>
              </a:spcAft>
              <a:buClr>
                <a:schemeClr val="dk1"/>
              </a:buClr>
              <a:buFont typeface="Lato"/>
              <a:buNone/>
            </a:pPr>
            <a:endParaRPr sz="2200" b="0" i="0" u="none" strike="noStrike" cap="none" dirty="0">
              <a:solidFill>
                <a:schemeClr val="dk1"/>
              </a:solidFill>
              <a:latin typeface="Lato"/>
              <a:ea typeface="Lato"/>
              <a:cs typeface="Lato"/>
              <a:sym typeface="Lato"/>
            </a:endParaRPr>
          </a:p>
          <a:p>
            <a:pPr marL="114300" marR="0" lvl="1" indent="-114300" algn="l" rtl="0">
              <a:lnSpc>
                <a:spcPct val="90000"/>
              </a:lnSpc>
              <a:spcBef>
                <a:spcPts val="0"/>
              </a:spcBef>
              <a:spcAft>
                <a:spcPts val="0"/>
              </a:spcAft>
              <a:buClr>
                <a:schemeClr val="dk1"/>
              </a:buClr>
              <a:buFont typeface="Lato"/>
              <a:buNone/>
            </a:pPr>
            <a:endParaRPr sz="2200" b="0" i="0" u="none" strike="noStrike" cap="none" dirty="0">
              <a:solidFill>
                <a:schemeClr val="dk1"/>
              </a:solidFill>
              <a:latin typeface="Lato"/>
              <a:ea typeface="Lato"/>
              <a:cs typeface="Lato"/>
              <a:sym typeface="Lato"/>
            </a:endParaRPr>
          </a:p>
          <a:p>
            <a:pPr marL="114300" marR="0" lvl="1" indent="-101600" algn="l" rtl="0">
              <a:lnSpc>
                <a:spcPct val="90000"/>
              </a:lnSpc>
              <a:spcBef>
                <a:spcPts val="210"/>
              </a:spcBef>
              <a:spcAft>
                <a:spcPts val="0"/>
              </a:spcAft>
              <a:buClr>
                <a:srgbClr val="000000"/>
              </a:buClr>
              <a:buFont typeface="Arial"/>
              <a:buNone/>
            </a:pPr>
            <a:endParaRPr sz="2200" b="0" i="0" u="none" strike="noStrike" cap="none" dirty="0">
              <a:solidFill>
                <a:schemeClr val="dk1"/>
              </a:solidFill>
              <a:latin typeface="Lato"/>
              <a:ea typeface="Lato"/>
              <a:cs typeface="Lato"/>
              <a:sym typeface="Lato"/>
            </a:endParaRPr>
          </a:p>
        </p:txBody>
      </p:sp>
    </p:spTree>
    <p:extLst>
      <p:ext uri="{BB962C8B-B14F-4D97-AF65-F5344CB8AC3E}">
        <p14:creationId xmlns:p14="http://schemas.microsoft.com/office/powerpoint/2010/main" val="27033507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217950" y="157375"/>
            <a:ext cx="8708100" cy="937134"/>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Oswald"/>
              <a:buNone/>
            </a:pPr>
            <a:r>
              <a:rPr lang="en" sz="4200" dirty="0"/>
              <a:t>If you encounter ICE . . . </a:t>
            </a:r>
            <a:r>
              <a:rPr lang="en" dirty="0"/>
              <a:t/>
            </a:r>
            <a:br>
              <a:rPr lang="en" dirty="0"/>
            </a:br>
            <a:r>
              <a:rPr lang="en" sz="3000" b="0" i="0" u="none" strike="noStrike" cap="none" dirty="0">
                <a:solidFill>
                  <a:schemeClr val="dk1"/>
                </a:solidFill>
                <a:latin typeface="Oswald"/>
                <a:ea typeface="Oswald"/>
                <a:cs typeface="Oswald"/>
                <a:sym typeface="Oswald"/>
              </a:rPr>
              <a:t/>
            </a:r>
            <a:br>
              <a:rPr lang="en" sz="3000" b="0" i="0" u="none" strike="noStrike" cap="none" dirty="0">
                <a:solidFill>
                  <a:schemeClr val="dk1"/>
                </a:solidFill>
                <a:latin typeface="Oswald"/>
                <a:ea typeface="Oswald"/>
                <a:cs typeface="Oswald"/>
                <a:sym typeface="Oswald"/>
              </a:rPr>
            </a:br>
            <a:endParaRPr lang="en" sz="3000" b="0" i="0" u="none" strike="noStrike" cap="none" dirty="0">
              <a:solidFill>
                <a:schemeClr val="dk1"/>
              </a:solidFill>
              <a:latin typeface="Oswald"/>
              <a:ea typeface="Oswald"/>
              <a:cs typeface="Oswald"/>
              <a:sym typeface="Oswald"/>
            </a:endParaRPr>
          </a:p>
          <a:p>
            <a:pPr marL="0" marR="0" lvl="0" indent="0" algn="l" rtl="0">
              <a:lnSpc>
                <a:spcPct val="100000"/>
              </a:lnSpc>
              <a:spcBef>
                <a:spcPts val="0"/>
              </a:spcBef>
              <a:spcAft>
                <a:spcPts val="0"/>
              </a:spcAft>
              <a:buClr>
                <a:schemeClr val="dk1"/>
              </a:buClr>
              <a:buSzPct val="25000"/>
              <a:buFont typeface="Oswald"/>
              <a:buNone/>
            </a:pPr>
            <a:endParaRPr sz="3000" b="0" i="0" u="none" strike="noStrike" cap="none" dirty="0">
              <a:solidFill>
                <a:schemeClr val="dk1"/>
              </a:solidFill>
              <a:latin typeface="Oswald"/>
              <a:ea typeface="Oswald"/>
              <a:cs typeface="Oswald"/>
              <a:sym typeface="Oswald"/>
            </a:endParaRPr>
          </a:p>
        </p:txBody>
      </p:sp>
      <p:sp>
        <p:nvSpPr>
          <p:cNvPr id="306" name="Shape 306"/>
          <p:cNvSpPr txBox="1"/>
          <p:nvPr/>
        </p:nvSpPr>
        <p:spPr>
          <a:xfrm>
            <a:off x="-304800" y="2092036"/>
            <a:ext cx="4821382" cy="2410692"/>
          </a:xfrm>
          <a:prstGeom prst="rect">
            <a:avLst/>
          </a:prstGeom>
          <a:noFill/>
          <a:ln>
            <a:noFill/>
          </a:ln>
        </p:spPr>
        <p:txBody>
          <a:bodyPr lIns="91425" tIns="91425" rIns="91425" bIns="91425" anchor="ctr" anchorCtr="0">
            <a:noAutofit/>
          </a:bodyPr>
          <a:lstStyle/>
          <a:p>
            <a:pPr marL="1485900" indent="-457200">
              <a:buClr>
                <a:srgbClr val="FF0000"/>
              </a:buClr>
              <a:buSzPct val="100000"/>
              <a:buFont typeface="+mj-lt"/>
              <a:buAutoNum type="arabicPeriod"/>
            </a:pPr>
            <a:r>
              <a:rPr lang="en" sz="2400" b="1" dirty="0" smtClean="0">
                <a:solidFill>
                  <a:srgbClr val="66FFFF"/>
                </a:solidFill>
              </a:rPr>
              <a:t>Remain Silent         </a:t>
            </a:r>
            <a:r>
              <a:rPr lang="en" sz="1800" b="1" dirty="0" smtClean="0">
                <a:solidFill>
                  <a:srgbClr val="FFFFFF"/>
                </a:solidFill>
              </a:rPr>
              <a:t>Don’t </a:t>
            </a:r>
            <a:r>
              <a:rPr lang="en" sz="1800" b="1" dirty="0">
                <a:solidFill>
                  <a:srgbClr val="FFFFFF"/>
                </a:solidFill>
              </a:rPr>
              <a:t>say where you were born</a:t>
            </a:r>
            <a:r>
              <a:rPr lang="en" sz="1800" b="1" dirty="0" smtClean="0">
                <a:solidFill>
                  <a:srgbClr val="FFFFFF"/>
                </a:solidFill>
              </a:rPr>
              <a:t>. </a:t>
            </a:r>
            <a:r>
              <a:rPr lang="es-MX" sz="1800" b="1" dirty="0" smtClean="0">
                <a:solidFill>
                  <a:srgbClr val="FFFFFF"/>
                </a:solidFill>
              </a:rPr>
              <a:t>Don’</a:t>
            </a:r>
            <a:r>
              <a:rPr lang="en" sz="1800" b="1" dirty="0">
                <a:solidFill>
                  <a:srgbClr val="FFFFFF"/>
                </a:solidFill>
              </a:rPr>
              <a:t>t discuss </a:t>
            </a:r>
            <a:r>
              <a:rPr lang="en" sz="1800" b="1" dirty="0" smtClean="0">
                <a:solidFill>
                  <a:srgbClr val="FFFFFF"/>
                </a:solidFill>
              </a:rPr>
              <a:t>status</a:t>
            </a:r>
            <a:r>
              <a:rPr lang="en" sz="2000" b="1" dirty="0" smtClean="0">
                <a:solidFill>
                  <a:srgbClr val="FFFFFF"/>
                </a:solidFill>
              </a:rPr>
              <a:t>.</a:t>
            </a:r>
            <a:endParaRPr lang="en" sz="2400" b="1" dirty="0">
              <a:solidFill>
                <a:srgbClr val="FF0000"/>
              </a:solidFill>
            </a:endParaRPr>
          </a:p>
          <a:p>
            <a:pPr marL="1485900" lvl="0" indent="-457200" rtl="0">
              <a:spcBef>
                <a:spcPts val="0"/>
              </a:spcBef>
              <a:buClr>
                <a:srgbClr val="FF0000"/>
              </a:buClr>
              <a:buSzPct val="100000"/>
              <a:buFont typeface="+mj-lt"/>
              <a:buAutoNum type="arabicPeriod"/>
            </a:pPr>
            <a:r>
              <a:rPr lang="en" sz="2400" b="1" dirty="0" smtClean="0">
                <a:solidFill>
                  <a:srgbClr val="66FFFF"/>
                </a:solidFill>
              </a:rPr>
              <a:t>Legal Representation </a:t>
            </a:r>
            <a:r>
              <a:rPr lang="en" sz="1800" b="1" dirty="0" smtClean="0">
                <a:solidFill>
                  <a:schemeClr val="tx1"/>
                </a:solidFill>
              </a:rPr>
              <a:t>Don’t answer questions. Refuse to show documents without lawyer.</a:t>
            </a:r>
            <a:endParaRPr lang="en" sz="1800" b="1" dirty="0" smtClean="0">
              <a:solidFill>
                <a:srgbClr val="66FFFF"/>
              </a:solidFill>
            </a:endParaRPr>
          </a:p>
          <a:p>
            <a:pPr marL="1485900" lvl="0" indent="-457200">
              <a:buClr>
                <a:srgbClr val="FF0000"/>
              </a:buClr>
              <a:buSzPct val="100000"/>
              <a:buFont typeface="+mj-lt"/>
              <a:buAutoNum type="arabicPeriod"/>
            </a:pPr>
            <a:r>
              <a:rPr lang="en" sz="2400" b="1" dirty="0" smtClean="0">
                <a:solidFill>
                  <a:srgbClr val="66FFFF"/>
                </a:solidFill>
              </a:rPr>
              <a:t>Don’t </a:t>
            </a:r>
            <a:r>
              <a:rPr lang="en" sz="2400" b="1" dirty="0">
                <a:solidFill>
                  <a:srgbClr val="66FFFF"/>
                </a:solidFill>
              </a:rPr>
              <a:t>Sign </a:t>
            </a:r>
            <a:r>
              <a:rPr lang="en" sz="2400" b="1" dirty="0" smtClean="0">
                <a:solidFill>
                  <a:srgbClr val="66FFFF"/>
                </a:solidFill>
              </a:rPr>
              <a:t>Anything </a:t>
            </a:r>
            <a:r>
              <a:rPr lang="en" sz="1800" b="1" dirty="0" smtClean="0">
                <a:solidFill>
                  <a:schemeClr val="tx1"/>
                </a:solidFill>
              </a:rPr>
              <a:t>Right to make phone call and speak with your attorney</a:t>
            </a:r>
            <a:endParaRPr lang="en" sz="1800" b="1" dirty="0">
              <a:solidFill>
                <a:srgbClr val="66FFFF"/>
              </a:solidFill>
            </a:endParaRPr>
          </a:p>
          <a:p>
            <a:pPr lvl="0" rtl="0">
              <a:lnSpc>
                <a:spcPct val="115000"/>
              </a:lnSpc>
              <a:spcBef>
                <a:spcPts val="0"/>
              </a:spcBef>
              <a:buNone/>
            </a:pPr>
            <a:endParaRPr sz="1800" b="1" dirty="0">
              <a:solidFill>
                <a:srgbClr val="FFFFFF"/>
              </a:solidFill>
            </a:endParaRPr>
          </a:p>
          <a:p>
            <a:pPr lvl="0" rtl="0">
              <a:spcBef>
                <a:spcPts val="0"/>
              </a:spcBef>
              <a:buNone/>
            </a:pPr>
            <a:endParaRPr sz="1800" dirty="0">
              <a:solidFill>
                <a:srgbClr val="FFFFFF"/>
              </a:solidFill>
              <a:latin typeface="Lato"/>
              <a:ea typeface="Lato"/>
              <a:cs typeface="Lato"/>
              <a:sym typeface="Lato"/>
            </a:endParaRPr>
          </a:p>
        </p:txBody>
      </p:sp>
      <p:pic>
        <p:nvPicPr>
          <p:cNvPr id="5" name="Shape 321"/>
          <p:cNvPicPr preferRelativeResize="0"/>
          <p:nvPr/>
        </p:nvPicPr>
        <p:blipFill rotWithShape="1">
          <a:blip r:embed="rId3">
            <a:alphaModFix/>
          </a:blip>
          <a:srcRect/>
          <a:stretch/>
        </p:blipFill>
        <p:spPr>
          <a:xfrm>
            <a:off x="4852698" y="1626055"/>
            <a:ext cx="4090500" cy="2718300"/>
          </a:xfrm>
          <a:prstGeom prst="rect">
            <a:avLst/>
          </a:prstGeom>
          <a:noFill/>
          <a:ln>
            <a:noFill/>
          </a:ln>
        </p:spPr>
      </p:pic>
    </p:spTree>
    <p:extLst>
      <p:ext uri="{BB962C8B-B14F-4D97-AF65-F5344CB8AC3E}">
        <p14:creationId xmlns:p14="http://schemas.microsoft.com/office/powerpoint/2010/main" val="2970313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145143" y="122345"/>
            <a:ext cx="6172200" cy="857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Oswald"/>
              <a:buNone/>
            </a:pPr>
            <a:r>
              <a:rPr lang="en" sz="4400" b="1" i="0" u="none" strike="noStrike" cap="none">
                <a:solidFill>
                  <a:schemeClr val="dk1"/>
                </a:solidFill>
                <a:latin typeface="Oswald"/>
                <a:ea typeface="Oswald"/>
                <a:cs typeface="Oswald"/>
                <a:sym typeface="Oswald"/>
              </a:rPr>
              <a:t>Who is OneAmerica?</a:t>
            </a:r>
            <a:r>
              <a:rPr lang="en" sz="2700" b="0" i="0" u="none" strike="noStrike" cap="none">
                <a:solidFill>
                  <a:schemeClr val="dk1"/>
                </a:solidFill>
                <a:latin typeface="Oswald"/>
                <a:ea typeface="Oswald"/>
                <a:cs typeface="Oswald"/>
                <a:sym typeface="Oswald"/>
              </a:rPr>
              <a:t/>
            </a:r>
            <a:br>
              <a:rPr lang="en" sz="2700" b="0" i="0" u="none" strike="noStrike" cap="none">
                <a:solidFill>
                  <a:schemeClr val="dk1"/>
                </a:solidFill>
                <a:latin typeface="Oswald"/>
                <a:ea typeface="Oswald"/>
                <a:cs typeface="Oswald"/>
                <a:sym typeface="Oswald"/>
              </a:rPr>
            </a:br>
            <a:r>
              <a:rPr lang="en" sz="1800" b="0" i="0" u="none" strike="noStrike" cap="none">
                <a:solidFill>
                  <a:schemeClr val="dk1"/>
                </a:solidFill>
                <a:latin typeface="Oswald"/>
                <a:ea typeface="Oswald"/>
                <a:cs typeface="Oswald"/>
                <a:sym typeface="Oswald"/>
              </a:rPr>
              <a:t>Advancing immigrant, civil, and human rights</a:t>
            </a:r>
          </a:p>
        </p:txBody>
      </p:sp>
      <p:grpSp>
        <p:nvGrpSpPr>
          <p:cNvPr id="73" name="Shape 73"/>
          <p:cNvGrpSpPr/>
          <p:nvPr/>
        </p:nvGrpSpPr>
        <p:grpSpPr>
          <a:xfrm>
            <a:off x="5267325" y="496859"/>
            <a:ext cx="3724200" cy="4498723"/>
            <a:chOff x="0" y="1560"/>
            <a:chExt cx="3724200" cy="4498723"/>
          </a:xfrm>
        </p:grpSpPr>
        <p:sp>
          <p:nvSpPr>
            <p:cNvPr id="74" name="Shape 74"/>
            <p:cNvSpPr/>
            <p:nvPr/>
          </p:nvSpPr>
          <p:spPr>
            <a:xfrm>
              <a:off x="0" y="1560"/>
              <a:ext cx="3724200" cy="1725900"/>
            </a:xfrm>
            <a:prstGeom prst="roundRect">
              <a:avLst>
                <a:gd name="adj" fmla="val 16667"/>
              </a:avLst>
            </a:prstGeom>
            <a:solidFill>
              <a:schemeClr val="dk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5" name="Shape 75"/>
            <p:cNvSpPr txBox="1"/>
            <p:nvPr/>
          </p:nvSpPr>
          <p:spPr>
            <a:xfrm>
              <a:off x="84253" y="85815"/>
              <a:ext cx="3555900" cy="1557599"/>
            </a:xfrm>
            <a:prstGeom prst="rect">
              <a:avLst/>
            </a:prstGeom>
            <a:noFill/>
            <a:ln>
              <a:noFill/>
            </a:ln>
          </p:spPr>
          <p:txBody>
            <a:bodyPr lIns="60950" tIns="60950" rIns="60950" bIns="60950" anchor="ctr" anchorCtr="0">
              <a:noAutofit/>
            </a:bodyPr>
            <a:lstStyle/>
            <a:p>
              <a:pPr marL="0" marR="0" lvl="0" indent="0" algn="l" rtl="0">
                <a:lnSpc>
                  <a:spcPct val="90000"/>
                </a:lnSpc>
                <a:spcBef>
                  <a:spcPts val="0"/>
                </a:spcBef>
                <a:spcAft>
                  <a:spcPts val="0"/>
                </a:spcAft>
                <a:buClr>
                  <a:schemeClr val="lt1"/>
                </a:buClr>
                <a:buSzPct val="25000"/>
                <a:buFont typeface="Lato"/>
                <a:buNone/>
              </a:pPr>
              <a:r>
                <a:rPr lang="en" sz="1600">
                  <a:solidFill>
                    <a:schemeClr val="lt1"/>
                  </a:solidFill>
                  <a:latin typeface="Lato"/>
                  <a:ea typeface="Lato"/>
                  <a:cs typeface="Lato"/>
                  <a:sym typeface="Lato"/>
                </a:rPr>
                <a:t>Founded in 2001 in response to hate crimes after 9/11 </a:t>
              </a:r>
            </a:p>
          </p:txBody>
        </p:sp>
        <p:sp>
          <p:nvSpPr>
            <p:cNvPr id="76" name="Shape 76"/>
            <p:cNvSpPr/>
            <p:nvPr/>
          </p:nvSpPr>
          <p:spPr>
            <a:xfrm>
              <a:off x="0" y="1740141"/>
              <a:ext cx="3724200" cy="1374000"/>
            </a:xfrm>
            <a:prstGeom prst="roundRect">
              <a:avLst>
                <a:gd name="adj" fmla="val 16667"/>
              </a:avLst>
            </a:prstGeom>
            <a:solidFill>
              <a:schemeClr val="accent3"/>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7" name="Shape 77"/>
            <p:cNvSpPr txBox="1"/>
            <p:nvPr/>
          </p:nvSpPr>
          <p:spPr>
            <a:xfrm>
              <a:off x="67075" y="1807216"/>
              <a:ext cx="3590100" cy="1239900"/>
            </a:xfrm>
            <a:prstGeom prst="rect">
              <a:avLst/>
            </a:prstGeom>
            <a:noFill/>
            <a:ln>
              <a:noFill/>
            </a:ln>
          </p:spPr>
          <p:txBody>
            <a:bodyPr lIns="68575" tIns="68575" rIns="68575" bIns="68575" anchor="ctr" anchorCtr="0">
              <a:noAutofit/>
            </a:bodyPr>
            <a:lstStyle/>
            <a:p>
              <a:pPr marL="0" marR="0" lvl="0" indent="0" algn="l" rtl="0">
                <a:lnSpc>
                  <a:spcPct val="90000"/>
                </a:lnSpc>
                <a:spcBef>
                  <a:spcPts val="0"/>
                </a:spcBef>
                <a:spcAft>
                  <a:spcPts val="0"/>
                </a:spcAft>
                <a:buClr>
                  <a:schemeClr val="lt1"/>
                </a:buClr>
                <a:buSzPct val="25000"/>
                <a:buFont typeface="Lato"/>
                <a:buNone/>
              </a:pPr>
              <a:r>
                <a:rPr lang="en" sz="1800" b="1" i="0" u="none" strike="noStrike" cap="none" dirty="0">
                  <a:solidFill>
                    <a:schemeClr val="lt1"/>
                  </a:solidFill>
                  <a:latin typeface="Lato"/>
                  <a:ea typeface="Lato"/>
                  <a:cs typeface="Lato"/>
                  <a:sym typeface="Lato"/>
                </a:rPr>
                <a:t>Organizing Power: </a:t>
              </a:r>
              <a:r>
                <a:rPr lang="en" sz="1800" b="0" i="0" u="none" strike="noStrike" cap="none" dirty="0">
                  <a:solidFill>
                    <a:schemeClr val="lt1"/>
                  </a:solidFill>
                  <a:latin typeface="Lato"/>
                  <a:ea typeface="Lato"/>
                  <a:cs typeface="Lato"/>
                  <a:sym typeface="Lato"/>
                </a:rPr>
                <a:t>Building leadership in</a:t>
              </a:r>
              <a:r>
                <a:rPr lang="en" sz="1800" b="1" i="0" u="none" strike="noStrike" cap="none" dirty="0">
                  <a:solidFill>
                    <a:schemeClr val="lt1"/>
                  </a:solidFill>
                  <a:latin typeface="Lato"/>
                  <a:ea typeface="Lato"/>
                  <a:cs typeface="Lato"/>
                  <a:sym typeface="Lato"/>
                </a:rPr>
                <a:t> c</a:t>
              </a:r>
              <a:r>
                <a:rPr lang="en" sz="1800" b="0" i="0" u="none" strike="noStrike" cap="none" dirty="0">
                  <a:solidFill>
                    <a:schemeClr val="lt1"/>
                  </a:solidFill>
                  <a:latin typeface="Lato"/>
                  <a:ea typeface="Lato"/>
                  <a:cs typeface="Lato"/>
                  <a:sym typeface="Lato"/>
                </a:rPr>
                <a:t>ommunity groups across Washington</a:t>
              </a:r>
            </a:p>
          </p:txBody>
        </p:sp>
        <p:sp>
          <p:nvSpPr>
            <p:cNvPr id="78" name="Shape 78"/>
            <p:cNvSpPr/>
            <p:nvPr/>
          </p:nvSpPr>
          <p:spPr>
            <a:xfrm>
              <a:off x="0" y="3126283"/>
              <a:ext cx="3724200" cy="1374000"/>
            </a:xfrm>
            <a:prstGeom prst="roundRect">
              <a:avLst>
                <a:gd name="adj" fmla="val 16667"/>
              </a:avLst>
            </a:prstGeom>
            <a:solidFill>
              <a:srgbClr val="A5A5A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9" name="Shape 79"/>
            <p:cNvSpPr txBox="1"/>
            <p:nvPr/>
          </p:nvSpPr>
          <p:spPr>
            <a:xfrm>
              <a:off x="67075" y="3193359"/>
              <a:ext cx="3590100" cy="1239900"/>
            </a:xfrm>
            <a:prstGeom prst="rect">
              <a:avLst/>
            </a:prstGeom>
            <a:noFill/>
            <a:ln>
              <a:noFill/>
            </a:ln>
          </p:spPr>
          <p:txBody>
            <a:bodyPr lIns="68575" tIns="68575" rIns="68575" bIns="68575" anchor="ctr" anchorCtr="0">
              <a:noAutofit/>
            </a:bodyPr>
            <a:lstStyle/>
            <a:p>
              <a:pPr marL="0" marR="0" lvl="0" indent="0" algn="l" rtl="0">
                <a:lnSpc>
                  <a:spcPct val="90000"/>
                </a:lnSpc>
                <a:spcBef>
                  <a:spcPts val="0"/>
                </a:spcBef>
                <a:spcAft>
                  <a:spcPts val="0"/>
                </a:spcAft>
                <a:buClr>
                  <a:schemeClr val="lt1"/>
                </a:buClr>
                <a:buSzPct val="25000"/>
                <a:buFont typeface="Lato"/>
                <a:buNone/>
              </a:pPr>
              <a:r>
                <a:rPr lang="en" sz="1800" b="1" i="0" u="none" strike="noStrike" cap="none" dirty="0">
                  <a:solidFill>
                    <a:schemeClr val="lt1"/>
                  </a:solidFill>
                  <a:latin typeface="Lato"/>
                  <a:ea typeface="Lato"/>
                  <a:cs typeface="Lato"/>
                  <a:sym typeface="Lato"/>
                </a:rPr>
                <a:t>Policy Advocacy: </a:t>
              </a:r>
              <a:r>
                <a:rPr lang="en" sz="1800" b="0" i="0" u="none" strike="noStrike" cap="none" dirty="0">
                  <a:solidFill>
                    <a:schemeClr val="lt1"/>
                  </a:solidFill>
                  <a:latin typeface="Lato"/>
                  <a:ea typeface="Lato"/>
                  <a:cs typeface="Lato"/>
                  <a:sym typeface="Lato"/>
                </a:rPr>
                <a:t>Local, state and federal policy change</a:t>
              </a:r>
              <a:r>
                <a:rPr lang="en-US" sz="1800" b="0" i="0" u="none" strike="noStrike" cap="none" dirty="0">
                  <a:solidFill>
                    <a:schemeClr val="lt1"/>
                  </a:solidFill>
                  <a:latin typeface="Lato"/>
                  <a:ea typeface="Lato"/>
                  <a:cs typeface="Lato"/>
                  <a:sym typeface="Lato"/>
                </a:rPr>
                <a:t>s</a:t>
              </a:r>
              <a:r>
                <a:rPr lang="en" sz="1800" b="0" i="0" u="none" strike="noStrike" cap="none" dirty="0">
                  <a:solidFill>
                    <a:schemeClr val="lt1"/>
                  </a:solidFill>
                  <a:latin typeface="Lato"/>
                  <a:ea typeface="Lato"/>
                  <a:cs typeface="Lato"/>
                  <a:sym typeface="Lato"/>
                </a:rPr>
                <a:t> to improve opportunities for immigrants</a:t>
              </a:r>
            </a:p>
          </p:txBody>
        </p:sp>
      </p:grpSp>
      <p:pic>
        <p:nvPicPr>
          <p:cNvPr id="80" name="Shape 80" descr="M:\PHOTOS\2013\2013_2_6 Lobby day\IMG_2209.JPG"/>
          <p:cNvPicPr preferRelativeResize="0"/>
          <p:nvPr/>
        </p:nvPicPr>
        <p:blipFill rotWithShape="1">
          <a:blip r:embed="rId3">
            <a:alphaModFix/>
          </a:blip>
          <a:srcRect/>
          <a:stretch/>
        </p:blipFill>
        <p:spPr>
          <a:xfrm>
            <a:off x="145143" y="1359846"/>
            <a:ext cx="4841400" cy="3389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body" idx="1"/>
          </p:nvPr>
        </p:nvSpPr>
        <p:spPr>
          <a:xfrm>
            <a:off x="639286" y="176346"/>
            <a:ext cx="7865400" cy="8034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3000" b="0" i="0" u="none" strike="noStrike" cap="none" dirty="0">
                <a:solidFill>
                  <a:schemeClr val="dk1"/>
                </a:solidFill>
                <a:sym typeface="Oswald"/>
              </a:rPr>
              <a:t>Carry a ‘Know Your Rights Card’ and </a:t>
            </a:r>
            <a:r>
              <a:rPr lang="en" sz="3000" dirty="0"/>
              <a:t>p</a:t>
            </a:r>
            <a:r>
              <a:rPr lang="en" sz="3000" b="0" i="0" u="none" strike="noStrike" cap="none" dirty="0">
                <a:solidFill>
                  <a:schemeClr val="dk1"/>
                </a:solidFill>
                <a:sym typeface="Oswald"/>
              </a:rPr>
              <a:t>resent </a:t>
            </a:r>
            <a:r>
              <a:rPr lang="en" sz="3000" dirty="0"/>
              <a:t>i</a:t>
            </a:r>
            <a:r>
              <a:rPr lang="en" sz="3000" b="0" i="0" u="none" strike="noStrike" cap="none" dirty="0">
                <a:solidFill>
                  <a:schemeClr val="dk1"/>
                </a:solidFill>
                <a:sym typeface="Oswald"/>
              </a:rPr>
              <a:t>t </a:t>
            </a:r>
            <a:r>
              <a:rPr lang="en" sz="3000" dirty="0"/>
              <a:t>i</a:t>
            </a:r>
            <a:r>
              <a:rPr lang="en" sz="3000" b="0" i="0" u="none" strike="noStrike" cap="none" dirty="0">
                <a:solidFill>
                  <a:schemeClr val="dk1"/>
                </a:solidFill>
                <a:sym typeface="Oswald"/>
              </a:rPr>
              <a:t>f </a:t>
            </a:r>
          </a:p>
          <a:p>
            <a:pPr marL="0" marR="0" lvl="0" indent="0" algn="ctr" rtl="0">
              <a:lnSpc>
                <a:spcPct val="100000"/>
              </a:lnSpc>
              <a:spcBef>
                <a:spcPts val="0"/>
              </a:spcBef>
              <a:spcAft>
                <a:spcPts val="0"/>
              </a:spcAft>
              <a:buClr>
                <a:schemeClr val="dk1"/>
              </a:buClr>
              <a:buSzPct val="25000"/>
              <a:buFont typeface="Oswald"/>
              <a:buNone/>
            </a:pPr>
            <a:r>
              <a:rPr lang="en" sz="3000" dirty="0"/>
              <a:t>Law Enforcement or ICE s</a:t>
            </a:r>
            <a:r>
              <a:rPr lang="en" sz="3000" b="0" i="0" u="none" strike="noStrike" cap="none" dirty="0">
                <a:solidFill>
                  <a:schemeClr val="dk1"/>
                </a:solidFill>
                <a:sym typeface="Oswald"/>
              </a:rPr>
              <a:t>tops </a:t>
            </a:r>
            <a:r>
              <a:rPr lang="en" sz="3000" dirty="0"/>
              <a:t>y</a:t>
            </a:r>
            <a:r>
              <a:rPr lang="en" sz="3000" b="0" i="0" u="none" strike="noStrike" cap="none" dirty="0">
                <a:solidFill>
                  <a:schemeClr val="dk1"/>
                </a:solidFill>
                <a:sym typeface="Oswald"/>
              </a:rPr>
              <a:t>ou</a:t>
            </a:r>
          </a:p>
        </p:txBody>
      </p:sp>
      <p:pic>
        <p:nvPicPr>
          <p:cNvPr id="348" name="Shape 348" descr="knowyourrightscard.png"/>
          <p:cNvPicPr preferRelativeResize="0"/>
          <p:nvPr/>
        </p:nvPicPr>
        <p:blipFill rotWithShape="1">
          <a:blip r:embed="rId3">
            <a:alphaModFix/>
          </a:blip>
          <a:srcRect/>
          <a:stretch/>
        </p:blipFill>
        <p:spPr>
          <a:xfrm>
            <a:off x="3826651" y="1245012"/>
            <a:ext cx="5180400" cy="2475000"/>
          </a:xfrm>
          <a:prstGeom prst="rect">
            <a:avLst/>
          </a:prstGeom>
          <a:noFill/>
          <a:ln>
            <a:noFill/>
          </a:ln>
        </p:spPr>
      </p:pic>
      <p:pic>
        <p:nvPicPr>
          <p:cNvPr id="349" name="Shape 349"/>
          <p:cNvPicPr preferRelativeResize="0"/>
          <p:nvPr/>
        </p:nvPicPr>
        <p:blipFill rotWithShape="1">
          <a:blip r:embed="rId4">
            <a:alphaModFix/>
          </a:blip>
          <a:srcRect/>
          <a:stretch/>
        </p:blipFill>
        <p:spPr>
          <a:xfrm>
            <a:off x="145149" y="1131574"/>
            <a:ext cx="3474000" cy="3930300"/>
          </a:xfrm>
          <a:prstGeom prst="rect">
            <a:avLst/>
          </a:prstGeom>
          <a:noFill/>
          <a:ln>
            <a:noFill/>
          </a:ln>
        </p:spPr>
      </p:pic>
      <p:sp>
        <p:nvSpPr>
          <p:cNvPr id="350" name="Shape 350"/>
          <p:cNvSpPr txBox="1"/>
          <p:nvPr/>
        </p:nvSpPr>
        <p:spPr>
          <a:xfrm>
            <a:off x="4070850" y="3891976"/>
            <a:ext cx="4692000" cy="1018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 sz="2000" b="0" i="0" u="none" strike="noStrike" cap="none" dirty="0">
                <a:solidFill>
                  <a:schemeClr val="dk1"/>
                </a:solidFill>
                <a:latin typeface="Lato"/>
                <a:ea typeface="Lato"/>
                <a:cs typeface="Lato"/>
                <a:sym typeface="Lato"/>
              </a:rPr>
              <a:t>The card explains that you will remain silent and that you wish to speak with an attorney.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311700" y="351725"/>
            <a:ext cx="8520600" cy="987600"/>
          </a:xfrm>
          <a:prstGeom prst="rect">
            <a:avLst/>
          </a:prstGeom>
        </p:spPr>
        <p:txBody>
          <a:bodyPr lIns="91425" tIns="91425" rIns="91425" bIns="91425" anchor="t" anchorCtr="0">
            <a:noAutofit/>
          </a:bodyPr>
          <a:lstStyle/>
          <a:p>
            <a:pPr lvl="0" algn="ctr">
              <a:spcBef>
                <a:spcPts val="0"/>
              </a:spcBef>
              <a:buNone/>
            </a:pPr>
            <a:r>
              <a:rPr lang="en" dirty="0"/>
              <a:t>For Community Members with Citizenship or </a:t>
            </a:r>
            <a:r>
              <a:rPr lang="en" dirty="0" smtClean="0"/>
              <a:t>Legal Permanent </a:t>
            </a:r>
            <a:r>
              <a:rPr lang="en" dirty="0"/>
              <a:t>Residency Status</a:t>
            </a:r>
          </a:p>
        </p:txBody>
      </p:sp>
      <p:sp>
        <p:nvSpPr>
          <p:cNvPr id="356" name="Shape 356"/>
          <p:cNvSpPr txBox="1">
            <a:spLocks noGrp="1"/>
          </p:cNvSpPr>
          <p:nvPr>
            <p:ph type="body" idx="1"/>
          </p:nvPr>
        </p:nvSpPr>
        <p:spPr>
          <a:xfrm>
            <a:off x="311700" y="1621200"/>
            <a:ext cx="8520600" cy="3334258"/>
          </a:xfrm>
          <a:prstGeom prst="rect">
            <a:avLst/>
          </a:prstGeom>
        </p:spPr>
        <p:txBody>
          <a:bodyPr lIns="91425" tIns="91425" rIns="91425" bIns="91425" anchor="t" anchorCtr="0">
            <a:noAutofit/>
          </a:bodyPr>
          <a:lstStyle/>
          <a:p>
            <a:pPr marL="457200" lvl="0" indent="-355600" rtl="0">
              <a:spcBef>
                <a:spcPts val="0"/>
              </a:spcBef>
              <a:spcAft>
                <a:spcPts val="1000"/>
              </a:spcAft>
              <a:buClr>
                <a:srgbClr val="FFFFFF"/>
              </a:buClr>
              <a:buSzPct val="100000"/>
              <a:buFont typeface="Lato"/>
              <a:buChar char="●"/>
            </a:pPr>
            <a:r>
              <a:rPr lang="en" sz="2000" dirty="0">
                <a:solidFill>
                  <a:srgbClr val="FFFFFF"/>
                </a:solidFill>
                <a:latin typeface="Lato"/>
                <a:ea typeface="Lato"/>
                <a:cs typeface="Lato"/>
                <a:sym typeface="Lato"/>
              </a:rPr>
              <a:t>Carry </a:t>
            </a:r>
            <a:r>
              <a:rPr lang="en-US" sz="2000" dirty="0">
                <a:solidFill>
                  <a:srgbClr val="FFFFFF"/>
                </a:solidFill>
                <a:latin typeface="Lato"/>
                <a:ea typeface="Lato"/>
                <a:cs typeface="Lato"/>
                <a:sym typeface="Lato"/>
              </a:rPr>
              <a:t>c</a:t>
            </a:r>
            <a:r>
              <a:rPr lang="en" sz="2000" dirty="0">
                <a:solidFill>
                  <a:srgbClr val="FFFFFF"/>
                </a:solidFill>
                <a:latin typeface="Lato"/>
                <a:ea typeface="Lato"/>
                <a:cs typeface="Lato"/>
                <a:sym typeface="Lato"/>
              </a:rPr>
              <a:t>opies of </a:t>
            </a:r>
            <a:r>
              <a:rPr lang="en-US" sz="2000" dirty="0">
                <a:solidFill>
                  <a:srgbClr val="FFFFFF"/>
                </a:solidFill>
                <a:latin typeface="Lato"/>
                <a:ea typeface="Lato"/>
                <a:cs typeface="Lato"/>
                <a:sym typeface="Lato"/>
              </a:rPr>
              <a:t>p</a:t>
            </a:r>
            <a:r>
              <a:rPr lang="en" sz="2000" dirty="0">
                <a:solidFill>
                  <a:srgbClr val="FFFFFF"/>
                </a:solidFill>
                <a:latin typeface="Lato"/>
                <a:ea typeface="Lato"/>
                <a:cs typeface="Lato"/>
                <a:sym typeface="Lato"/>
              </a:rPr>
              <a:t>rimary </a:t>
            </a:r>
            <a:r>
              <a:rPr lang="en-US" sz="2000" dirty="0">
                <a:solidFill>
                  <a:srgbClr val="FFFFFF"/>
                </a:solidFill>
                <a:latin typeface="Lato"/>
                <a:ea typeface="Lato"/>
                <a:cs typeface="Lato"/>
                <a:sym typeface="Lato"/>
              </a:rPr>
              <a:t>d</a:t>
            </a:r>
            <a:r>
              <a:rPr lang="en" sz="2000" dirty="0">
                <a:solidFill>
                  <a:srgbClr val="FFFFFF"/>
                </a:solidFill>
                <a:latin typeface="Lato"/>
                <a:ea typeface="Lato"/>
                <a:cs typeface="Lato"/>
                <a:sym typeface="Lato"/>
              </a:rPr>
              <a:t>ocuments that demonstrate your status.</a:t>
            </a:r>
            <a:endParaRPr sz="1000" dirty="0">
              <a:solidFill>
                <a:srgbClr val="FFFFFF"/>
              </a:solidFill>
              <a:latin typeface="Lato"/>
              <a:ea typeface="Lato"/>
              <a:cs typeface="Lato"/>
              <a:sym typeface="Lato"/>
            </a:endParaRPr>
          </a:p>
          <a:p>
            <a:pPr marL="457200" lvl="0" indent="-355600" rtl="0">
              <a:spcBef>
                <a:spcPts val="1000"/>
              </a:spcBef>
              <a:spcAft>
                <a:spcPts val="1000"/>
              </a:spcAft>
              <a:buClr>
                <a:srgbClr val="FFFFFF"/>
              </a:buClr>
              <a:buSzPct val="100000"/>
              <a:buFont typeface="Lato"/>
              <a:buChar char="●"/>
            </a:pPr>
            <a:r>
              <a:rPr lang="en" sz="2000" dirty="0">
                <a:solidFill>
                  <a:srgbClr val="FFFFFF"/>
                </a:solidFill>
                <a:latin typeface="Lato"/>
                <a:ea typeface="Lato"/>
                <a:cs typeface="Lato"/>
                <a:sym typeface="Lato"/>
              </a:rPr>
              <a:t>Be prepared to show ICE or law enforcement officers your documentation if they ask.</a:t>
            </a:r>
            <a:endParaRPr sz="1000" dirty="0">
              <a:solidFill>
                <a:srgbClr val="FFFFFF"/>
              </a:solidFill>
              <a:latin typeface="Lato"/>
              <a:ea typeface="Lato"/>
              <a:cs typeface="Lato"/>
              <a:sym typeface="Lato"/>
            </a:endParaRPr>
          </a:p>
          <a:p>
            <a:pPr marL="457200" lvl="0" indent="-355600" rtl="0">
              <a:spcBef>
                <a:spcPts val="1000"/>
              </a:spcBef>
              <a:spcAft>
                <a:spcPts val="1000"/>
              </a:spcAft>
              <a:buClr>
                <a:srgbClr val="FFFFFF"/>
              </a:buClr>
              <a:buSzPct val="100000"/>
              <a:buFont typeface="Lato"/>
              <a:buChar char="●"/>
            </a:pPr>
            <a:r>
              <a:rPr lang="en" sz="2000" dirty="0">
                <a:solidFill>
                  <a:srgbClr val="FFFFFF"/>
                </a:solidFill>
                <a:latin typeface="Lato"/>
                <a:ea typeface="Lato"/>
                <a:cs typeface="Lato"/>
                <a:sym typeface="Lato"/>
              </a:rPr>
              <a:t>Know that you have the right to:  	</a:t>
            </a:r>
            <a:r>
              <a:rPr lang="en" sz="2400" b="1" dirty="0">
                <a:solidFill>
                  <a:schemeClr val="accent4"/>
                </a:solidFill>
                <a:latin typeface="Lato"/>
                <a:ea typeface="Lato"/>
                <a:cs typeface="Lato"/>
                <a:sym typeface="Lato"/>
              </a:rPr>
              <a:t>1. Remain Silent </a:t>
            </a:r>
          </a:p>
          <a:p>
            <a:pPr marL="4114800" lvl="0" indent="457200" rtl="0">
              <a:spcBef>
                <a:spcPts val="1000"/>
              </a:spcBef>
              <a:buNone/>
            </a:pPr>
            <a:r>
              <a:rPr lang="en" sz="2400" b="1" dirty="0">
                <a:solidFill>
                  <a:schemeClr val="accent4"/>
                </a:solidFill>
                <a:latin typeface="Lato"/>
                <a:ea typeface="Lato"/>
                <a:cs typeface="Lato"/>
                <a:sym typeface="Lato"/>
              </a:rPr>
              <a:t>2. An Attorney </a:t>
            </a:r>
          </a:p>
          <a:p>
            <a:pPr lvl="0">
              <a:spcBef>
                <a:spcPts val="1000"/>
              </a:spcBef>
              <a:buNone/>
            </a:pPr>
            <a:endParaRPr sz="2000" dirty="0">
              <a:solidFill>
                <a:srgbClr val="FFFFFF"/>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500700" y="309716"/>
            <a:ext cx="8410500" cy="4606284"/>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Oswald"/>
              <a:buNone/>
            </a:pPr>
            <a:r>
              <a:rPr lang="en" sz="3800" dirty="0">
                <a:solidFill>
                  <a:srgbClr val="FFFFFF"/>
                </a:solidFill>
              </a:rPr>
              <a:t>Again, </a:t>
            </a:r>
            <a:r>
              <a:rPr lang="en" sz="3800" b="0" i="0" u="none" strike="noStrike" cap="none" dirty="0">
                <a:solidFill>
                  <a:srgbClr val="FFFFFF"/>
                </a:solidFill>
                <a:latin typeface="Oswald"/>
                <a:ea typeface="Oswald"/>
                <a:cs typeface="Oswald"/>
                <a:sym typeface="Oswald"/>
              </a:rPr>
              <a:t>if </a:t>
            </a:r>
            <a:r>
              <a:rPr lang="en" sz="3800" dirty="0">
                <a:solidFill>
                  <a:srgbClr val="FFFFFF"/>
                </a:solidFill>
              </a:rPr>
              <a:t>you do not have legal documentation</a:t>
            </a:r>
            <a:r>
              <a:rPr lang="en" sz="3800" b="0" i="0" u="none" strike="noStrike" cap="none" dirty="0">
                <a:solidFill>
                  <a:srgbClr val="FFFFFF"/>
                </a:solidFill>
                <a:latin typeface="Oswald"/>
                <a:ea typeface="Oswald"/>
                <a:cs typeface="Oswald"/>
                <a:sym typeface="Oswald"/>
              </a:rPr>
              <a:t>:</a:t>
            </a:r>
          </a:p>
          <a:p>
            <a:pPr marL="0" marR="0" lvl="0" indent="0" algn="l" rtl="0">
              <a:lnSpc>
                <a:spcPct val="100000"/>
              </a:lnSpc>
              <a:spcBef>
                <a:spcPts val="0"/>
              </a:spcBef>
              <a:spcAft>
                <a:spcPts val="0"/>
              </a:spcAft>
              <a:buClr>
                <a:schemeClr val="lt1"/>
              </a:buClr>
              <a:buSzPct val="25000"/>
              <a:buFont typeface="Oswald"/>
              <a:buNone/>
            </a:pPr>
            <a:endParaRPr sz="4400" b="0" i="0" u="none" strike="noStrike" cap="none" dirty="0">
              <a:solidFill>
                <a:srgbClr val="FFFFFF"/>
              </a:solidFill>
              <a:latin typeface="Oswald"/>
              <a:ea typeface="Oswald"/>
              <a:cs typeface="Oswald"/>
              <a:sym typeface="Oswald"/>
            </a:endParaRPr>
          </a:p>
          <a:p>
            <a:pPr marL="457200" marR="0" lvl="0" indent="-419100" algn="l" rtl="0">
              <a:lnSpc>
                <a:spcPct val="100000"/>
              </a:lnSpc>
              <a:spcBef>
                <a:spcPts val="0"/>
              </a:spcBef>
              <a:spcAft>
                <a:spcPts val="0"/>
              </a:spcAft>
              <a:buClr>
                <a:srgbClr val="FFFFFF"/>
              </a:buClr>
              <a:buSzPct val="100000"/>
              <a:buFont typeface="Oswald"/>
              <a:buAutoNum type="arabicParenR"/>
            </a:pPr>
            <a:r>
              <a:rPr lang="en" sz="3000" b="0" i="0" u="none" strike="noStrike" cap="none" dirty="0">
                <a:solidFill>
                  <a:srgbClr val="FFFFFF"/>
                </a:solidFill>
                <a:latin typeface="Oswald"/>
                <a:ea typeface="Oswald"/>
                <a:cs typeface="Oswald"/>
                <a:sym typeface="Oswald"/>
              </a:rPr>
              <a:t>If confronted by ICE, </a:t>
            </a:r>
            <a:r>
              <a:rPr lang="en" sz="3000" b="0" i="0" u="none" strike="noStrike" cap="none" dirty="0">
                <a:solidFill>
                  <a:schemeClr val="accent4"/>
                </a:solidFill>
                <a:latin typeface="Oswald"/>
                <a:ea typeface="Oswald"/>
                <a:cs typeface="Oswald"/>
                <a:sym typeface="Oswald"/>
              </a:rPr>
              <a:t>REMAIN SILENT</a:t>
            </a:r>
            <a:r>
              <a:rPr lang="en" sz="3000" b="0" i="0" u="none" strike="noStrike" cap="none" dirty="0">
                <a:solidFill>
                  <a:srgbClr val="FFFFFF"/>
                </a:solidFill>
                <a:latin typeface="Oswald"/>
                <a:ea typeface="Oswald"/>
                <a:cs typeface="Oswald"/>
                <a:sym typeface="Oswald"/>
              </a:rPr>
              <a:t>, say you have the right to speak with an </a:t>
            </a:r>
            <a:r>
              <a:rPr lang="en" sz="3000" dirty="0">
                <a:solidFill>
                  <a:schemeClr val="accent4"/>
                </a:solidFill>
              </a:rPr>
              <a:t>ATTORNEY</a:t>
            </a:r>
            <a:r>
              <a:rPr lang="en" sz="3000" b="0" i="0" u="none" strike="noStrike" cap="none" dirty="0">
                <a:solidFill>
                  <a:srgbClr val="FFFFFF"/>
                </a:solidFill>
                <a:latin typeface="Oswald"/>
                <a:ea typeface="Oswald"/>
                <a:cs typeface="Oswald"/>
                <a:sym typeface="Oswald"/>
              </a:rPr>
              <a:t>, give them your </a:t>
            </a:r>
            <a:r>
              <a:rPr lang="en" sz="3000" b="0" i="0" u="none" strike="noStrike" cap="none" dirty="0">
                <a:solidFill>
                  <a:schemeClr val="accent4"/>
                </a:solidFill>
                <a:latin typeface="Oswald"/>
                <a:ea typeface="Oswald"/>
                <a:cs typeface="Oswald"/>
                <a:sym typeface="Oswald"/>
              </a:rPr>
              <a:t>RED CARD</a:t>
            </a:r>
            <a:r>
              <a:rPr lang="en" sz="3000" b="0" i="0" u="none" strike="noStrike" cap="none" dirty="0">
                <a:solidFill>
                  <a:schemeClr val="tx1"/>
                </a:solidFill>
                <a:latin typeface="Oswald"/>
                <a:ea typeface="Oswald"/>
                <a:cs typeface="Oswald"/>
                <a:sym typeface="Oswald"/>
              </a:rPr>
              <a:t>.</a:t>
            </a:r>
            <a:r>
              <a:rPr lang="en" sz="3000" b="0" i="0" u="none" strike="noStrike" cap="none" dirty="0">
                <a:solidFill>
                  <a:srgbClr val="FF0000"/>
                </a:solidFill>
                <a:latin typeface="Oswald"/>
                <a:ea typeface="Oswald"/>
                <a:cs typeface="Oswald"/>
                <a:sym typeface="Oswald"/>
              </a:rPr>
              <a:t/>
            </a:r>
            <a:br>
              <a:rPr lang="en" sz="3000" b="0" i="0" u="none" strike="noStrike" cap="none" dirty="0">
                <a:solidFill>
                  <a:srgbClr val="FF0000"/>
                </a:solidFill>
                <a:latin typeface="Oswald"/>
                <a:ea typeface="Oswald"/>
                <a:cs typeface="Oswald"/>
                <a:sym typeface="Oswald"/>
              </a:rPr>
            </a:br>
            <a:endParaRPr lang="en" sz="3000" b="0" i="0" u="none" strike="noStrike" cap="none" dirty="0">
              <a:solidFill>
                <a:srgbClr val="FF0000"/>
              </a:solidFill>
              <a:latin typeface="Oswald"/>
              <a:ea typeface="Oswald"/>
              <a:cs typeface="Oswald"/>
              <a:sym typeface="Oswald"/>
            </a:endParaRPr>
          </a:p>
          <a:p>
            <a:pPr marL="457200" lvl="0" indent="-419100">
              <a:buClr>
                <a:srgbClr val="FFFFFF"/>
              </a:buClr>
              <a:buSzPct val="100000"/>
              <a:buFont typeface="Oswald"/>
              <a:buAutoNum type="arabicParenR"/>
            </a:pPr>
            <a:r>
              <a:rPr lang="en" sz="3000" b="0" i="0" u="none" strike="noStrike" cap="none" dirty="0">
                <a:solidFill>
                  <a:schemeClr val="accent4"/>
                </a:solidFill>
                <a:latin typeface="Oswald"/>
                <a:ea typeface="Oswald"/>
                <a:cs typeface="Oswald"/>
                <a:sym typeface="Oswald"/>
              </a:rPr>
              <a:t>DO NOT OPEN THE DOOR</a:t>
            </a:r>
            <a:r>
              <a:rPr lang="en" sz="3000" dirty="0">
                <a:solidFill>
                  <a:schemeClr val="accent4"/>
                </a:solidFill>
              </a:rPr>
              <a:t> </a:t>
            </a:r>
            <a:r>
              <a:rPr lang="en" sz="3000" dirty="0">
                <a:solidFill>
                  <a:srgbClr val="FFFFFF"/>
                </a:solidFill>
              </a:rPr>
              <a:t>to your home </a:t>
            </a:r>
            <a:r>
              <a:rPr lang="en" sz="3000" b="0" i="0" u="none" strike="noStrike" cap="none" dirty="0">
                <a:solidFill>
                  <a:srgbClr val="FFFFFF"/>
                </a:solidFill>
                <a:latin typeface="Oswald"/>
                <a:ea typeface="Oswald"/>
                <a:cs typeface="Oswald"/>
                <a:sym typeface="Oswald"/>
              </a:rPr>
              <a:t>for ICE.</a:t>
            </a:r>
          </a:p>
          <a:p>
            <a:pPr marL="0" marR="0" lvl="0" indent="0" algn="l" rtl="0">
              <a:lnSpc>
                <a:spcPct val="100000"/>
              </a:lnSpc>
              <a:spcBef>
                <a:spcPts val="0"/>
              </a:spcBef>
              <a:spcAft>
                <a:spcPts val="0"/>
              </a:spcAft>
              <a:buClr>
                <a:schemeClr val="lt1"/>
              </a:buClr>
              <a:buSzPct val="25000"/>
              <a:buFont typeface="Oswald"/>
              <a:buNone/>
            </a:pPr>
            <a:endParaRPr sz="4400" b="0" i="0" u="none" strike="noStrike" cap="none" dirty="0">
              <a:solidFill>
                <a:schemeClr val="dk1"/>
              </a:solidFill>
              <a:latin typeface="Oswald"/>
              <a:ea typeface="Oswald"/>
              <a:cs typeface="Oswald"/>
              <a:sym typeface="Oswa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None/>
            </a:pPr>
            <a:r>
              <a:rPr lang="en" dirty="0">
                <a:solidFill>
                  <a:srgbClr val="FFFFFF"/>
                </a:solidFill>
              </a:rPr>
              <a:t>Impacts of ICE Raids on Children</a:t>
            </a:r>
          </a:p>
        </p:txBody>
      </p:sp>
      <p:sp>
        <p:nvSpPr>
          <p:cNvPr id="362" name="Shape 362"/>
          <p:cNvSpPr txBox="1">
            <a:spLocks noGrp="1"/>
          </p:cNvSpPr>
          <p:nvPr>
            <p:ph type="body" idx="1"/>
          </p:nvPr>
        </p:nvSpPr>
        <p:spPr>
          <a:xfrm>
            <a:off x="311700" y="1142639"/>
            <a:ext cx="3999900" cy="3773237"/>
          </a:xfrm>
          <a:prstGeom prst="rect">
            <a:avLst/>
          </a:prstGeom>
        </p:spPr>
        <p:txBody>
          <a:bodyPr lIns="91425" tIns="91425" rIns="91425" bIns="91425" anchor="t" anchorCtr="0">
            <a:noAutofit/>
          </a:bodyPr>
          <a:lstStyle/>
          <a:p>
            <a:pPr marL="457200" lvl="0" indent="-330200" rtl="0">
              <a:lnSpc>
                <a:spcPct val="115000"/>
              </a:lnSpc>
              <a:spcBef>
                <a:spcPts val="0"/>
              </a:spcBef>
              <a:spcAft>
                <a:spcPts val="0"/>
              </a:spcAft>
              <a:buClr>
                <a:srgbClr val="CACACA"/>
              </a:buClr>
              <a:buSzPct val="100000"/>
              <a:buChar char="●"/>
            </a:pPr>
            <a:r>
              <a:rPr lang="en" sz="1600" dirty="0">
                <a:solidFill>
                  <a:schemeClr val="tx1"/>
                </a:solidFill>
                <a:latin typeface="Lato" panose="020B0604020202020204" charset="0"/>
              </a:rPr>
              <a:t>Research consistently shows a harmful impact on health, safety, academic performance, and overall well-being of children.</a:t>
            </a:r>
          </a:p>
          <a:p>
            <a:pPr lvl="0" rtl="0">
              <a:lnSpc>
                <a:spcPct val="115000"/>
              </a:lnSpc>
              <a:spcBef>
                <a:spcPts val="0"/>
              </a:spcBef>
              <a:spcAft>
                <a:spcPts val="0"/>
              </a:spcAft>
              <a:buNone/>
            </a:pPr>
            <a:endParaRPr sz="1600" dirty="0">
              <a:solidFill>
                <a:schemeClr val="tx1"/>
              </a:solidFill>
              <a:latin typeface="Lato" panose="020B0604020202020204" charset="0"/>
            </a:endParaRPr>
          </a:p>
          <a:p>
            <a:pPr marL="457200" lvl="0" indent="-330200" rtl="0">
              <a:lnSpc>
                <a:spcPct val="115000"/>
              </a:lnSpc>
              <a:spcBef>
                <a:spcPts val="0"/>
              </a:spcBef>
              <a:spcAft>
                <a:spcPts val="0"/>
              </a:spcAft>
              <a:buClr>
                <a:srgbClr val="CACACA"/>
              </a:buClr>
              <a:buSzPct val="100000"/>
              <a:buChar char="●"/>
            </a:pPr>
            <a:r>
              <a:rPr lang="en-US" sz="1600" dirty="0">
                <a:solidFill>
                  <a:schemeClr val="tx1"/>
                </a:solidFill>
                <a:latin typeface="Lato" panose="020B0604020202020204" charset="0"/>
              </a:rPr>
              <a:t>Children witnessing ICE raids are more </a:t>
            </a:r>
            <a:r>
              <a:rPr lang="en" sz="1600" dirty="0">
                <a:solidFill>
                  <a:schemeClr val="tx1"/>
                </a:solidFill>
                <a:latin typeface="Lato" panose="020B0604020202020204" charset="0"/>
              </a:rPr>
              <a:t>likely to </a:t>
            </a:r>
            <a:r>
              <a:rPr lang="en-US" sz="1600" dirty="0">
                <a:solidFill>
                  <a:schemeClr val="tx1"/>
                </a:solidFill>
                <a:latin typeface="Lato" panose="020B0604020202020204" charset="0"/>
              </a:rPr>
              <a:t>suffer </a:t>
            </a:r>
            <a:r>
              <a:rPr lang="en" sz="1600" dirty="0">
                <a:solidFill>
                  <a:schemeClr val="tx1"/>
                </a:solidFill>
                <a:latin typeface="Lato" panose="020B0604020202020204" charset="0"/>
              </a:rPr>
              <a:t>PTSD than </a:t>
            </a:r>
            <a:r>
              <a:rPr lang="en-US" sz="1600" dirty="0">
                <a:solidFill>
                  <a:schemeClr val="tx1"/>
                </a:solidFill>
                <a:latin typeface="Lato" panose="020B0604020202020204" charset="0"/>
              </a:rPr>
              <a:t>those </a:t>
            </a:r>
            <a:r>
              <a:rPr lang="en" sz="1600" dirty="0">
                <a:solidFill>
                  <a:schemeClr val="tx1"/>
                </a:solidFill>
                <a:latin typeface="Lato" panose="020B0604020202020204" charset="0"/>
              </a:rPr>
              <a:t>witnessing arrest</a:t>
            </a:r>
            <a:r>
              <a:rPr lang="en-US" sz="1600" dirty="0">
                <a:solidFill>
                  <a:schemeClr val="tx1"/>
                </a:solidFill>
                <a:latin typeface="Lato" panose="020B0604020202020204" charset="0"/>
              </a:rPr>
              <a:t>s</a:t>
            </a:r>
            <a:r>
              <a:rPr lang="en" sz="1600" dirty="0">
                <a:solidFill>
                  <a:schemeClr val="tx1"/>
                </a:solidFill>
                <a:latin typeface="Lato" panose="020B0604020202020204" charset="0"/>
              </a:rPr>
              <a:t> in other settings.</a:t>
            </a:r>
          </a:p>
          <a:p>
            <a:pPr lvl="0" rtl="0">
              <a:lnSpc>
                <a:spcPct val="115000"/>
              </a:lnSpc>
              <a:spcBef>
                <a:spcPts val="0"/>
              </a:spcBef>
              <a:spcAft>
                <a:spcPts val="0"/>
              </a:spcAft>
              <a:buNone/>
            </a:pPr>
            <a:endParaRPr sz="1600" dirty="0">
              <a:solidFill>
                <a:schemeClr val="tx1"/>
              </a:solidFill>
              <a:latin typeface="Lato" panose="020B0604020202020204" charset="0"/>
            </a:endParaRPr>
          </a:p>
          <a:p>
            <a:pPr marL="457200" lvl="0" indent="-330200" rtl="0">
              <a:lnSpc>
                <a:spcPct val="115000"/>
              </a:lnSpc>
              <a:spcBef>
                <a:spcPts val="0"/>
              </a:spcBef>
              <a:spcAft>
                <a:spcPts val="0"/>
              </a:spcAft>
              <a:buClr>
                <a:srgbClr val="CACACA"/>
              </a:buClr>
              <a:buSzPct val="100000"/>
              <a:buChar char="●"/>
            </a:pPr>
            <a:r>
              <a:rPr lang="en" sz="1600" dirty="0">
                <a:solidFill>
                  <a:schemeClr val="tx1"/>
                </a:solidFill>
                <a:latin typeface="Lato" panose="020B0604020202020204" charset="0"/>
              </a:rPr>
              <a:t>Some symptoms include changes in sleeping and eating patterns, higher levels of fear and/or anxiety, behavior changes, </a:t>
            </a:r>
            <a:r>
              <a:rPr lang="en-US" sz="1600" dirty="0">
                <a:solidFill>
                  <a:schemeClr val="tx1"/>
                </a:solidFill>
                <a:latin typeface="Lato" panose="020B0604020202020204" charset="0"/>
              </a:rPr>
              <a:t>and </a:t>
            </a:r>
            <a:r>
              <a:rPr lang="en" sz="1600" dirty="0">
                <a:solidFill>
                  <a:schemeClr val="tx1"/>
                </a:solidFill>
                <a:latin typeface="Lato" panose="020B0604020202020204" charset="0"/>
              </a:rPr>
              <a:t>absenteeism.</a:t>
            </a:r>
          </a:p>
        </p:txBody>
      </p:sp>
      <p:pic>
        <p:nvPicPr>
          <p:cNvPr id="363" name="Shape 363"/>
          <p:cNvPicPr preferRelativeResize="0"/>
          <p:nvPr/>
        </p:nvPicPr>
        <p:blipFill>
          <a:blip r:embed="rId3">
            <a:alphaModFix/>
          </a:blip>
          <a:stretch>
            <a:fillRect/>
          </a:stretch>
        </p:blipFill>
        <p:spPr>
          <a:xfrm>
            <a:off x="4514575" y="1492675"/>
            <a:ext cx="4457700" cy="26193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265500" y="1081400"/>
            <a:ext cx="4045198" cy="20604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4800" b="0" i="0" u="none" strike="noStrike" cap="none" dirty="0">
                <a:solidFill>
                  <a:schemeClr val="accent6"/>
                </a:solidFill>
                <a:latin typeface="Oswald"/>
                <a:ea typeface="Oswald"/>
                <a:cs typeface="Oswald"/>
                <a:sym typeface="Oswald"/>
              </a:rPr>
              <a:t>Key Things to Remember</a:t>
            </a:r>
          </a:p>
        </p:txBody>
      </p:sp>
      <p:sp>
        <p:nvSpPr>
          <p:cNvPr id="374" name="Shape 374"/>
          <p:cNvSpPr txBox="1">
            <a:spLocks noGrp="1"/>
          </p:cNvSpPr>
          <p:nvPr>
            <p:ph type="body" idx="2"/>
          </p:nvPr>
        </p:nvSpPr>
        <p:spPr>
          <a:xfrm>
            <a:off x="4610850" y="486475"/>
            <a:ext cx="4388100" cy="4041900"/>
          </a:xfrm>
          <a:prstGeom prst="rect">
            <a:avLst/>
          </a:prstGeom>
          <a:noFill/>
          <a:ln>
            <a:noFill/>
          </a:ln>
        </p:spPr>
        <p:txBody>
          <a:bodyPr lIns="91425" tIns="91425" rIns="91425" bIns="91425" anchor="ctr" anchorCtr="0">
            <a:noAutofit/>
          </a:bodyPr>
          <a:lstStyle/>
          <a:p>
            <a:pPr marL="514350" marR="0" lvl="0" indent="-298450" algn="l" rtl="0">
              <a:lnSpc>
                <a:spcPct val="115000"/>
              </a:lnSpc>
              <a:spcBef>
                <a:spcPts val="0"/>
              </a:spcBef>
              <a:spcAft>
                <a:spcPts val="0"/>
              </a:spcAft>
              <a:buClr>
                <a:schemeClr val="lt1"/>
              </a:buClr>
              <a:buSzPct val="100000"/>
              <a:buFont typeface="Arial"/>
              <a:buChar char="•"/>
            </a:pPr>
            <a:r>
              <a:rPr lang="en" sz="2000" dirty="0">
                <a:latin typeface="Lato"/>
                <a:ea typeface="Lato"/>
                <a:cs typeface="Lato"/>
                <a:sym typeface="Lato"/>
              </a:rPr>
              <a:t>ICE is not your friend.</a:t>
            </a:r>
          </a:p>
          <a:p>
            <a:pPr marL="514350" marR="0" lvl="0" indent="-298450" algn="l" rtl="0">
              <a:lnSpc>
                <a:spcPct val="115000"/>
              </a:lnSpc>
              <a:spcBef>
                <a:spcPts val="0"/>
              </a:spcBef>
              <a:spcAft>
                <a:spcPts val="0"/>
              </a:spcAft>
              <a:buClr>
                <a:schemeClr val="lt1"/>
              </a:buClr>
              <a:buSzPct val="100000"/>
              <a:buFont typeface="Arial"/>
              <a:buChar char="•"/>
            </a:pPr>
            <a:r>
              <a:rPr lang="en" sz="2000" dirty="0">
                <a:latin typeface="Lato"/>
                <a:ea typeface="Lato"/>
                <a:cs typeface="Lato"/>
                <a:sym typeface="Lato"/>
              </a:rPr>
              <a:t>Don't talk about your country of origin.</a:t>
            </a:r>
          </a:p>
          <a:p>
            <a:pPr marL="514350" marR="0" lvl="0" indent="-298450" algn="l" rtl="0">
              <a:lnSpc>
                <a:spcPct val="115000"/>
              </a:lnSpc>
              <a:spcBef>
                <a:spcPts val="0"/>
              </a:spcBef>
              <a:spcAft>
                <a:spcPts val="0"/>
              </a:spcAft>
              <a:buClr>
                <a:schemeClr val="lt1"/>
              </a:buClr>
              <a:buSzPct val="100000"/>
              <a:buFont typeface="Arial"/>
              <a:buChar char="•"/>
            </a:pPr>
            <a:r>
              <a:rPr lang="en" sz="2000" b="0" i="0" u="none" strike="noStrike" cap="none" dirty="0">
                <a:solidFill>
                  <a:schemeClr val="lt1"/>
                </a:solidFill>
                <a:latin typeface="Lato"/>
                <a:ea typeface="Lato"/>
                <a:cs typeface="Lato"/>
                <a:sym typeface="Lato"/>
              </a:rPr>
              <a:t>Don’t carry documents from your country of origin</a:t>
            </a:r>
            <a:r>
              <a:rPr lang="en" sz="2000" dirty="0">
                <a:latin typeface="Lato"/>
                <a:ea typeface="Lato"/>
                <a:cs typeface="Lato"/>
                <a:sym typeface="Lato"/>
              </a:rPr>
              <a:t>.</a:t>
            </a:r>
          </a:p>
          <a:p>
            <a:pPr marL="514350" marR="0" lvl="0" indent="-298450" algn="l" rtl="0">
              <a:lnSpc>
                <a:spcPct val="115000"/>
              </a:lnSpc>
              <a:spcBef>
                <a:spcPts val="1000"/>
              </a:spcBef>
              <a:spcAft>
                <a:spcPts val="0"/>
              </a:spcAft>
              <a:buClr>
                <a:schemeClr val="lt1"/>
              </a:buClr>
              <a:buSzPct val="100000"/>
              <a:buFont typeface="Arial"/>
              <a:buChar char="•"/>
            </a:pPr>
            <a:r>
              <a:rPr lang="en" sz="2000" b="0" i="0" u="none" strike="noStrike" cap="none" dirty="0">
                <a:solidFill>
                  <a:schemeClr val="lt1"/>
                </a:solidFill>
                <a:latin typeface="Lato"/>
                <a:ea typeface="Lato"/>
                <a:cs typeface="Lato"/>
                <a:sym typeface="Lato"/>
              </a:rPr>
              <a:t>Don’t run</a:t>
            </a:r>
            <a:r>
              <a:rPr lang="en" sz="2000" dirty="0">
                <a:latin typeface="Lato"/>
                <a:ea typeface="Lato"/>
                <a:cs typeface="Lato"/>
                <a:sym typeface="Lato"/>
              </a:rPr>
              <a:t>.</a:t>
            </a:r>
          </a:p>
          <a:p>
            <a:pPr marL="514350" marR="0" lvl="0" indent="-298450" algn="l" rtl="0">
              <a:lnSpc>
                <a:spcPct val="115000"/>
              </a:lnSpc>
              <a:spcBef>
                <a:spcPts val="1000"/>
              </a:spcBef>
              <a:spcAft>
                <a:spcPts val="0"/>
              </a:spcAft>
              <a:buClr>
                <a:schemeClr val="lt1"/>
              </a:buClr>
              <a:buSzPct val="100000"/>
              <a:buFont typeface="Arial"/>
              <a:buChar char="•"/>
            </a:pPr>
            <a:r>
              <a:rPr lang="en" sz="2000" b="0" i="0" u="none" strike="noStrike" cap="none" dirty="0">
                <a:solidFill>
                  <a:srgbClr val="37474F"/>
                </a:solidFill>
                <a:latin typeface="Lato"/>
                <a:ea typeface="Lato"/>
                <a:cs typeface="Lato"/>
                <a:sym typeface="Lato"/>
              </a:rPr>
              <a:t>Remember that everyone has a right to go before an immigration judge.</a:t>
            </a:r>
          </a:p>
          <a:p>
            <a:pPr marL="514350" marR="0" lvl="0" indent="-298450" algn="l" rtl="0">
              <a:lnSpc>
                <a:spcPct val="115000"/>
              </a:lnSpc>
              <a:spcBef>
                <a:spcPts val="1000"/>
              </a:spcBef>
              <a:spcAft>
                <a:spcPts val="0"/>
              </a:spcAft>
              <a:buClr>
                <a:schemeClr val="lt1"/>
              </a:buClr>
              <a:buSzPct val="100000"/>
              <a:buFont typeface="Arial"/>
              <a:buChar char="•"/>
            </a:pPr>
            <a:r>
              <a:rPr lang="en" sz="2000" dirty="0">
                <a:solidFill>
                  <a:srgbClr val="37474F"/>
                </a:solidFill>
                <a:latin typeface="Lato"/>
                <a:ea typeface="Lato"/>
                <a:cs typeface="Lato"/>
                <a:sym typeface="Lato"/>
              </a:rPr>
              <a:t>Prepare your famil</a:t>
            </a:r>
            <a:r>
              <a:rPr lang="en-US" sz="2000" dirty="0">
                <a:solidFill>
                  <a:srgbClr val="37474F"/>
                </a:solidFill>
                <a:latin typeface="Lato"/>
                <a:ea typeface="Lato"/>
                <a:cs typeface="Lato"/>
                <a:sym typeface="Lato"/>
              </a:rPr>
              <a:t>y</a:t>
            </a:r>
            <a:r>
              <a:rPr lang="en" sz="2000" dirty="0">
                <a:solidFill>
                  <a:srgbClr val="37474F"/>
                </a:solidFill>
                <a:latin typeface="Lato"/>
                <a:ea typeface="Lato"/>
                <a:cs typeface="Lato"/>
                <a:sym typeface="Lato"/>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97963"/>
            <a:ext cx="8520599" cy="819761"/>
          </a:xfrm>
        </p:spPr>
        <p:txBody>
          <a:bodyPr/>
          <a:lstStyle/>
          <a:p>
            <a:pPr algn="ctr"/>
            <a:r>
              <a:rPr lang="en-US" sz="4200" dirty="0"/>
              <a:t>Sanctuary Spaces</a:t>
            </a:r>
          </a:p>
        </p:txBody>
      </p:sp>
      <p:sp>
        <p:nvSpPr>
          <p:cNvPr id="4" name="Text Placeholder 3"/>
          <p:cNvSpPr>
            <a:spLocks noGrp="1"/>
          </p:cNvSpPr>
          <p:nvPr>
            <p:ph type="body" idx="2"/>
          </p:nvPr>
        </p:nvSpPr>
        <p:spPr>
          <a:xfrm>
            <a:off x="4553146" y="1200149"/>
            <a:ext cx="4279152" cy="3695531"/>
          </a:xfrm>
        </p:spPr>
        <p:txBody>
          <a:bodyPr/>
          <a:lstStyle/>
          <a:p>
            <a:pPr marL="342900" lvl="0" indent="-342900">
              <a:lnSpc>
                <a:spcPct val="100000"/>
              </a:lnSpc>
              <a:spcAft>
                <a:spcPts val="0"/>
              </a:spcAft>
              <a:buClr>
                <a:schemeClr val="dk1"/>
              </a:buClr>
              <a:buSzPct val="100000"/>
              <a:buFont typeface="Arial" panose="020B0604020202020204" pitchFamily="34" charset="0"/>
              <a:buChar char="•"/>
            </a:pPr>
            <a:r>
              <a:rPr lang="en-US" sz="2000" dirty="0">
                <a:solidFill>
                  <a:schemeClr val="tx1"/>
                </a:solidFill>
                <a:latin typeface="Lato"/>
                <a:ea typeface="Lato"/>
                <a:cs typeface="Lato"/>
                <a:sym typeface="Lato"/>
              </a:rPr>
              <a:t>Sanctuary policies </a:t>
            </a:r>
            <a:r>
              <a:rPr lang="en-US" sz="2000" b="1" dirty="0">
                <a:solidFill>
                  <a:schemeClr val="tx1"/>
                </a:solidFill>
                <a:latin typeface="Lato"/>
                <a:ea typeface="Lato"/>
                <a:cs typeface="Lato"/>
                <a:sym typeface="Lato"/>
              </a:rPr>
              <a:t>DO NOT </a:t>
            </a:r>
            <a:r>
              <a:rPr lang="en-US" sz="2000" dirty="0">
                <a:solidFill>
                  <a:schemeClr val="tx1"/>
                </a:solidFill>
                <a:latin typeface="Lato"/>
                <a:ea typeface="Lato"/>
                <a:cs typeface="Lato"/>
                <a:sym typeface="Lato"/>
              </a:rPr>
              <a:t>prohibit ICE from operating. </a:t>
            </a:r>
          </a:p>
          <a:p>
            <a:pPr lvl="0">
              <a:lnSpc>
                <a:spcPct val="100000"/>
              </a:lnSpc>
              <a:spcAft>
                <a:spcPts val="0"/>
              </a:spcAft>
              <a:buClr>
                <a:schemeClr val="dk1"/>
              </a:buClr>
              <a:buSzPct val="100000"/>
            </a:pPr>
            <a:endParaRPr lang="en-US" sz="2000" dirty="0">
              <a:solidFill>
                <a:schemeClr val="tx1"/>
              </a:solidFill>
              <a:latin typeface="Lato"/>
              <a:ea typeface="Lato"/>
              <a:cs typeface="Lato"/>
              <a:sym typeface="Lato"/>
            </a:endParaRPr>
          </a:p>
          <a:p>
            <a:pPr marL="342900" lvl="0" indent="-342900">
              <a:lnSpc>
                <a:spcPct val="100000"/>
              </a:lnSpc>
              <a:spcAft>
                <a:spcPts val="0"/>
              </a:spcAft>
              <a:buClr>
                <a:schemeClr val="dk1"/>
              </a:buClr>
              <a:buSzPct val="100000"/>
              <a:buFont typeface="Arial" panose="020B0604020202020204" pitchFamily="34" charset="0"/>
              <a:buChar char="•"/>
            </a:pPr>
            <a:r>
              <a:rPr lang="en-US" sz="2000" dirty="0">
                <a:solidFill>
                  <a:schemeClr val="tx1"/>
                </a:solidFill>
                <a:latin typeface="Lato"/>
                <a:ea typeface="Lato"/>
                <a:cs typeface="Lato"/>
                <a:sym typeface="Lato"/>
              </a:rPr>
              <a:t>They </a:t>
            </a:r>
            <a:r>
              <a:rPr lang="en-US" sz="2000" b="1" dirty="0">
                <a:solidFill>
                  <a:schemeClr val="tx1"/>
                </a:solidFill>
                <a:latin typeface="Lato"/>
                <a:ea typeface="Lato"/>
                <a:cs typeface="Lato"/>
                <a:sym typeface="Lato"/>
              </a:rPr>
              <a:t>DO</a:t>
            </a:r>
            <a:r>
              <a:rPr lang="en-US" sz="2000" dirty="0">
                <a:solidFill>
                  <a:schemeClr val="tx1"/>
                </a:solidFill>
                <a:latin typeface="Lato"/>
                <a:ea typeface="Lato"/>
                <a:cs typeface="Lato"/>
                <a:sym typeface="Lato"/>
              </a:rPr>
              <a:t> send a strong message of resistance and welcome. </a:t>
            </a:r>
          </a:p>
          <a:p>
            <a:pPr lvl="0">
              <a:lnSpc>
                <a:spcPct val="100000"/>
              </a:lnSpc>
              <a:spcAft>
                <a:spcPts val="0"/>
              </a:spcAft>
              <a:buClr>
                <a:schemeClr val="dk1"/>
              </a:buClr>
              <a:buSzPct val="100000"/>
            </a:pPr>
            <a:endParaRPr lang="en-US" sz="2000" dirty="0">
              <a:solidFill>
                <a:schemeClr val="tx1"/>
              </a:solidFill>
              <a:latin typeface="Lato"/>
              <a:ea typeface="Lato"/>
              <a:cs typeface="Lato"/>
              <a:sym typeface="Lato"/>
            </a:endParaRPr>
          </a:p>
          <a:p>
            <a:pPr marL="342900" lvl="0" indent="-342900">
              <a:lnSpc>
                <a:spcPct val="100000"/>
              </a:lnSpc>
              <a:spcAft>
                <a:spcPts val="0"/>
              </a:spcAft>
              <a:buClr>
                <a:schemeClr val="dk1"/>
              </a:buClr>
              <a:buSzPct val="100000"/>
              <a:buFont typeface="Arial" panose="020B0604020202020204" pitchFamily="34" charset="0"/>
              <a:buChar char="•"/>
            </a:pPr>
            <a:r>
              <a:rPr lang="en-US" sz="2000" dirty="0">
                <a:solidFill>
                  <a:schemeClr val="tx1"/>
                </a:solidFill>
                <a:latin typeface="Lato"/>
                <a:ea typeface="Lato"/>
                <a:cs typeface="Lato"/>
                <a:sym typeface="Lato"/>
              </a:rPr>
              <a:t>They also mean that:</a:t>
            </a:r>
          </a:p>
          <a:p>
            <a:pPr marL="342900" lvl="0" indent="-342900">
              <a:lnSpc>
                <a:spcPct val="100000"/>
              </a:lnSpc>
              <a:spcAft>
                <a:spcPts val="0"/>
              </a:spcAft>
              <a:buClr>
                <a:schemeClr val="dk1"/>
              </a:buClr>
              <a:buSzPct val="100000"/>
              <a:buFont typeface="Arial" panose="020B0604020202020204" pitchFamily="34" charset="0"/>
              <a:buChar char="•"/>
            </a:pPr>
            <a:endParaRPr lang="en-US" sz="2000" dirty="0">
              <a:solidFill>
                <a:schemeClr val="tx1"/>
              </a:solidFill>
              <a:latin typeface="Lato"/>
              <a:ea typeface="Lato"/>
              <a:cs typeface="Lato"/>
              <a:sym typeface="Lato"/>
            </a:endParaRPr>
          </a:p>
          <a:p>
            <a:pPr marL="800100" lvl="1" indent="-342900">
              <a:lnSpc>
                <a:spcPct val="100000"/>
              </a:lnSpc>
              <a:spcAft>
                <a:spcPts val="0"/>
              </a:spcAft>
              <a:buClr>
                <a:schemeClr val="dk1"/>
              </a:buClr>
              <a:buSzPct val="100000"/>
              <a:buFont typeface="Wingdings" panose="05000000000000000000" pitchFamily="2" charset="2"/>
              <a:buChar char="Ø"/>
            </a:pPr>
            <a:r>
              <a:rPr lang="en-US" sz="1600" dirty="0">
                <a:solidFill>
                  <a:schemeClr val="tx1"/>
                </a:solidFill>
                <a:latin typeface="Lato"/>
                <a:ea typeface="Lato"/>
                <a:cs typeface="Lato"/>
                <a:sym typeface="Lato"/>
              </a:rPr>
              <a:t>The City of Seattle will not actively collaborate with ICE.</a:t>
            </a:r>
          </a:p>
          <a:p>
            <a:pPr marL="800100" lvl="1" indent="-342900">
              <a:lnSpc>
                <a:spcPct val="100000"/>
              </a:lnSpc>
              <a:spcAft>
                <a:spcPts val="0"/>
              </a:spcAft>
              <a:buClr>
                <a:schemeClr val="dk1"/>
              </a:buClr>
              <a:buSzPct val="100000"/>
              <a:buFont typeface="Wingdings" panose="05000000000000000000" pitchFamily="2" charset="2"/>
              <a:buChar char="Ø"/>
            </a:pPr>
            <a:r>
              <a:rPr lang="en-US" sz="1600" dirty="0">
                <a:solidFill>
                  <a:schemeClr val="tx1"/>
                </a:solidFill>
                <a:latin typeface="Lato"/>
                <a:ea typeface="Lato"/>
                <a:cs typeface="Lato"/>
                <a:sym typeface="Lato"/>
              </a:rPr>
              <a:t>In King County, jails will not hold people to be picked up by ICE.</a:t>
            </a:r>
          </a:p>
          <a:p>
            <a:pPr marL="342900" indent="-342900">
              <a:lnSpc>
                <a:spcPct val="100000"/>
              </a:lnSpc>
              <a:buFont typeface="Arial" panose="020B0604020202020204" pitchFamily="34" charset="0"/>
              <a:buChar char="•"/>
            </a:pPr>
            <a:endParaRPr lang="en-US" dirty="0"/>
          </a:p>
        </p:txBody>
      </p:sp>
      <p:pic>
        <p:nvPicPr>
          <p:cNvPr id="5" name="Shape 388"/>
          <p:cNvPicPr preferRelativeResize="0"/>
          <p:nvPr/>
        </p:nvPicPr>
        <p:blipFill rotWithShape="1">
          <a:blip r:embed="rId3">
            <a:alphaModFix/>
          </a:blip>
          <a:srcRect/>
          <a:stretch/>
        </p:blipFill>
        <p:spPr>
          <a:xfrm>
            <a:off x="311700" y="1200150"/>
            <a:ext cx="4147178" cy="2601798"/>
          </a:xfrm>
          <a:prstGeom prst="rect">
            <a:avLst/>
          </a:prstGeom>
          <a:noFill/>
          <a:ln>
            <a:noFill/>
          </a:ln>
        </p:spPr>
      </p:pic>
      <p:sp>
        <p:nvSpPr>
          <p:cNvPr id="6" name="Shape 389"/>
          <p:cNvSpPr txBox="1"/>
          <p:nvPr/>
        </p:nvSpPr>
        <p:spPr>
          <a:xfrm>
            <a:off x="-56562" y="4139560"/>
            <a:ext cx="4628561" cy="637488"/>
          </a:xfrm>
          <a:prstGeom prst="rect">
            <a:avLst/>
          </a:prstGeom>
          <a:noFill/>
          <a:ln>
            <a:noFill/>
          </a:ln>
        </p:spPr>
        <p:txBody>
          <a:bodyPr lIns="91425" tIns="91425" rIns="91425" bIns="91425" anchor="ctr" anchorCtr="0">
            <a:noAutofit/>
          </a:bodyPr>
          <a:lstStyle/>
          <a:p>
            <a:pPr lvl="0" algn="ctr" rtl="0">
              <a:spcBef>
                <a:spcPts val="0"/>
              </a:spcBef>
              <a:buNone/>
            </a:pPr>
            <a:r>
              <a:rPr lang="en" sz="1200" dirty="0">
                <a:solidFill>
                  <a:srgbClr val="FFFFFF"/>
                </a:solidFill>
              </a:rPr>
              <a:t>Statement of Protection Sign On Letter :</a:t>
            </a:r>
            <a:r>
              <a:rPr lang="en" sz="1200" dirty="0"/>
              <a:t>   </a:t>
            </a:r>
            <a:r>
              <a:rPr lang="en" sz="1200" u="sng" dirty="0">
                <a:solidFill>
                  <a:srgbClr val="FF0000"/>
                </a:solidFill>
                <a:hlinkClick r:id="rId4"/>
              </a:rPr>
              <a:t>https://actionnetwork.org/petitions/statement-of-protection?clear_id=true</a:t>
            </a:r>
          </a:p>
        </p:txBody>
      </p:sp>
    </p:spTree>
    <p:extLst>
      <p:ext uri="{BB962C8B-B14F-4D97-AF65-F5344CB8AC3E}">
        <p14:creationId xmlns:p14="http://schemas.microsoft.com/office/powerpoint/2010/main" val="2532445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79109"/>
            <a:ext cx="8520599" cy="838615"/>
          </a:xfrm>
        </p:spPr>
        <p:txBody>
          <a:bodyPr/>
          <a:lstStyle/>
          <a:p>
            <a:pPr algn="ctr"/>
            <a:r>
              <a:rPr lang="en-US" sz="4200" dirty="0"/>
              <a:t>                                    Education Rights</a:t>
            </a:r>
          </a:p>
        </p:txBody>
      </p:sp>
      <p:sp>
        <p:nvSpPr>
          <p:cNvPr id="4" name="Text Placeholder 3"/>
          <p:cNvSpPr>
            <a:spLocks noGrp="1"/>
          </p:cNvSpPr>
          <p:nvPr>
            <p:ph type="body" idx="2"/>
          </p:nvPr>
        </p:nvSpPr>
        <p:spPr>
          <a:xfrm>
            <a:off x="4788815" y="1200150"/>
            <a:ext cx="4157221" cy="3394472"/>
          </a:xfrm>
        </p:spPr>
        <p:txBody>
          <a:bodyPr/>
          <a:lstStyle/>
          <a:p>
            <a:pPr marL="342900" lvl="0" indent="-342900">
              <a:lnSpc>
                <a:spcPct val="100000"/>
              </a:lnSpc>
              <a:spcAft>
                <a:spcPts val="0"/>
              </a:spcAft>
              <a:buClr>
                <a:schemeClr val="tx1"/>
              </a:buClr>
              <a:buSzPct val="100000"/>
              <a:buFont typeface="Arial" panose="020B0604020202020204" pitchFamily="34" charset="0"/>
              <a:buChar char="•"/>
            </a:pPr>
            <a:r>
              <a:rPr lang="en-US" sz="1800" dirty="0">
                <a:solidFill>
                  <a:schemeClr val="tx1"/>
                </a:solidFill>
                <a:latin typeface="Lato"/>
                <a:ea typeface="Lato"/>
                <a:cs typeface="Lato"/>
                <a:sym typeface="Lato"/>
              </a:rPr>
              <a:t>Students under 18 have a right to a free and equal education regardless of immigration status.</a:t>
            </a:r>
          </a:p>
          <a:p>
            <a:pPr marL="342900" lvl="0" indent="-342900">
              <a:lnSpc>
                <a:spcPct val="100000"/>
              </a:lnSpc>
              <a:spcAft>
                <a:spcPts val="0"/>
              </a:spcAft>
              <a:buClr>
                <a:schemeClr val="tx1"/>
              </a:buClr>
              <a:buFont typeface="Arial" panose="020B0604020202020204" pitchFamily="34" charset="0"/>
              <a:buChar char="•"/>
            </a:pPr>
            <a:endParaRPr lang="en-US" sz="1800" dirty="0">
              <a:solidFill>
                <a:schemeClr val="tx1"/>
              </a:solidFill>
              <a:latin typeface="Lato"/>
              <a:ea typeface="Lato"/>
              <a:cs typeface="Lato"/>
              <a:sym typeface="Lato"/>
            </a:endParaRPr>
          </a:p>
          <a:p>
            <a:pPr marL="342900" lvl="0" indent="-342900">
              <a:lnSpc>
                <a:spcPct val="100000"/>
              </a:lnSpc>
              <a:spcAft>
                <a:spcPts val="0"/>
              </a:spcAft>
              <a:buClr>
                <a:schemeClr val="tx1"/>
              </a:buClr>
              <a:buSzPct val="100000"/>
              <a:buFont typeface="Arial" panose="020B0604020202020204" pitchFamily="34" charset="0"/>
              <a:buChar char="•"/>
            </a:pPr>
            <a:r>
              <a:rPr lang="en-US" sz="1800" dirty="0">
                <a:solidFill>
                  <a:schemeClr val="tx1"/>
                </a:solidFill>
                <a:latin typeface="Lato"/>
                <a:ea typeface="Lato"/>
                <a:cs typeface="Lato"/>
                <a:sym typeface="Lato"/>
              </a:rPr>
              <a:t>Schools cannot ask about the immigrant status of parents or student.</a:t>
            </a:r>
          </a:p>
          <a:p>
            <a:pPr marL="342900" lvl="0" indent="-342900">
              <a:lnSpc>
                <a:spcPct val="100000"/>
              </a:lnSpc>
              <a:spcBef>
                <a:spcPts val="1600"/>
              </a:spcBef>
              <a:spcAft>
                <a:spcPts val="0"/>
              </a:spcAft>
              <a:buClr>
                <a:schemeClr val="tx1"/>
              </a:buClr>
              <a:buSzPct val="100000"/>
              <a:buFont typeface="Arial" panose="020B0604020202020204" pitchFamily="34" charset="0"/>
              <a:buChar char="•"/>
            </a:pPr>
            <a:r>
              <a:rPr lang="en-US" sz="1800" dirty="0">
                <a:solidFill>
                  <a:schemeClr val="tx1"/>
                </a:solidFill>
                <a:latin typeface="Lato"/>
                <a:ea typeface="Lato"/>
                <a:cs typeface="Lato"/>
                <a:sym typeface="Lato"/>
              </a:rPr>
              <a:t>Any information gathered about a student cannot be voluntarily shared with an outside agency. </a:t>
            </a:r>
          </a:p>
          <a:p>
            <a:pPr marL="342900" indent="-342900">
              <a:lnSpc>
                <a:spcPct val="100000"/>
              </a:lnSpc>
              <a:buClr>
                <a:schemeClr val="tx1"/>
              </a:buClr>
              <a:buFont typeface="Arial" panose="020B0604020202020204" pitchFamily="34" charset="0"/>
              <a:buChar char="•"/>
            </a:pPr>
            <a:endParaRPr lang="en-US" sz="1800" dirty="0">
              <a:solidFill>
                <a:schemeClr val="tx1"/>
              </a:solidFill>
            </a:endParaRPr>
          </a:p>
        </p:txBody>
      </p:sp>
      <p:pic>
        <p:nvPicPr>
          <p:cNvPr id="5" name="Shape 276"/>
          <p:cNvPicPr preferRelativeResize="0"/>
          <p:nvPr/>
        </p:nvPicPr>
        <p:blipFill>
          <a:blip r:embed="rId3">
            <a:alphaModFix/>
          </a:blip>
          <a:stretch>
            <a:fillRect/>
          </a:stretch>
        </p:blipFill>
        <p:spPr>
          <a:xfrm>
            <a:off x="0" y="-1"/>
            <a:ext cx="4704775" cy="5143501"/>
          </a:xfrm>
          <a:prstGeom prst="rect">
            <a:avLst/>
          </a:prstGeom>
          <a:noFill/>
          <a:ln>
            <a:noFill/>
          </a:ln>
        </p:spPr>
      </p:pic>
    </p:spTree>
    <p:extLst>
      <p:ext uri="{BB962C8B-B14F-4D97-AF65-F5344CB8AC3E}">
        <p14:creationId xmlns:p14="http://schemas.microsoft.com/office/powerpoint/2010/main" val="2868333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79109"/>
            <a:ext cx="8520599" cy="838615"/>
          </a:xfrm>
        </p:spPr>
        <p:txBody>
          <a:bodyPr/>
          <a:lstStyle/>
          <a:p>
            <a:pPr algn="ctr"/>
            <a:r>
              <a:rPr lang="en-US" sz="4200" dirty="0"/>
              <a:t>School Safety</a:t>
            </a:r>
          </a:p>
        </p:txBody>
      </p:sp>
      <p:sp>
        <p:nvSpPr>
          <p:cNvPr id="4" name="Text Placeholder 3"/>
          <p:cNvSpPr>
            <a:spLocks noGrp="1"/>
          </p:cNvSpPr>
          <p:nvPr>
            <p:ph type="body" idx="2"/>
          </p:nvPr>
        </p:nvSpPr>
        <p:spPr/>
        <p:txBody>
          <a:bodyPr/>
          <a:lstStyle/>
          <a:p>
            <a:pPr marL="342900" lvl="0" indent="-342900">
              <a:spcAft>
                <a:spcPts val="0"/>
              </a:spcAft>
              <a:buFont typeface="Arial" panose="020B0604020202020204" pitchFamily="34" charset="0"/>
              <a:buChar char="•"/>
            </a:pPr>
            <a:r>
              <a:rPr lang="en-US" sz="2000" b="1" dirty="0">
                <a:solidFill>
                  <a:schemeClr val="tx1"/>
                </a:solidFill>
                <a:latin typeface="Lato"/>
                <a:ea typeface="Lato"/>
                <a:cs typeface="Lato"/>
                <a:sym typeface="Lato"/>
              </a:rPr>
              <a:t>Sensitive Locations: </a:t>
            </a:r>
            <a:r>
              <a:rPr lang="en-US" sz="2000" dirty="0">
                <a:solidFill>
                  <a:schemeClr val="tx1"/>
                </a:solidFill>
                <a:latin typeface="Lato"/>
                <a:ea typeface="Lato"/>
                <a:cs typeface="Lato"/>
                <a:sym typeface="Lato"/>
              </a:rPr>
              <a:t>schools, early learning </a:t>
            </a:r>
            <a:r>
              <a:rPr lang="en-US" sz="2000" dirty="0" smtClean="0">
                <a:solidFill>
                  <a:schemeClr val="tx1"/>
                </a:solidFill>
                <a:latin typeface="Lato"/>
                <a:ea typeface="Lato"/>
                <a:cs typeface="Lato"/>
                <a:sym typeface="Lato"/>
              </a:rPr>
              <a:t>settings, hospitals, demonstrations, </a:t>
            </a:r>
            <a:r>
              <a:rPr lang="en-US" sz="2000" dirty="0">
                <a:solidFill>
                  <a:schemeClr val="tx1"/>
                </a:solidFill>
                <a:latin typeface="Lato"/>
                <a:ea typeface="Lato"/>
                <a:cs typeface="Lato"/>
                <a:sym typeface="Lato"/>
              </a:rPr>
              <a:t>and places of worship</a:t>
            </a:r>
          </a:p>
          <a:p>
            <a:pPr marL="342900" lvl="0" indent="-342900">
              <a:spcAft>
                <a:spcPts val="0"/>
              </a:spcAft>
              <a:buFont typeface="Arial" panose="020B0604020202020204" pitchFamily="34" charset="0"/>
              <a:buChar char="•"/>
            </a:pPr>
            <a:endParaRPr lang="en-US" sz="2000" dirty="0">
              <a:solidFill>
                <a:schemeClr val="tx1"/>
              </a:solidFill>
            </a:endParaRPr>
          </a:p>
          <a:p>
            <a:pPr marL="342900" lvl="0" indent="-342900">
              <a:spcAft>
                <a:spcPts val="0"/>
              </a:spcAft>
              <a:buFont typeface="Arial" panose="020B0604020202020204" pitchFamily="34" charset="0"/>
              <a:buChar char="•"/>
            </a:pPr>
            <a:r>
              <a:rPr lang="en-US" sz="2000" dirty="0">
                <a:solidFill>
                  <a:schemeClr val="tx1"/>
                </a:solidFill>
                <a:latin typeface="Lato"/>
                <a:ea typeface="Lato"/>
                <a:cs typeface="Lato"/>
                <a:sym typeface="Lato"/>
              </a:rPr>
              <a:t>For ICE to take action, they must have permission from a supervisory official or it must be an urgent situation. </a:t>
            </a:r>
          </a:p>
          <a:p>
            <a:endParaRPr lang="en-US" sz="2000" dirty="0">
              <a:solidFill>
                <a:schemeClr val="tx1"/>
              </a:solidFill>
            </a:endParaRPr>
          </a:p>
        </p:txBody>
      </p:sp>
      <p:pic>
        <p:nvPicPr>
          <p:cNvPr id="5" name="Shape 381" descr="school_sign.jpg"/>
          <p:cNvPicPr preferRelativeResize="0"/>
          <p:nvPr/>
        </p:nvPicPr>
        <p:blipFill rotWithShape="1">
          <a:blip r:embed="rId3">
            <a:alphaModFix/>
          </a:blip>
          <a:srcRect/>
          <a:stretch/>
        </p:blipFill>
        <p:spPr>
          <a:xfrm>
            <a:off x="1080290" y="1329179"/>
            <a:ext cx="2454762" cy="2970333"/>
          </a:xfrm>
          <a:prstGeom prst="rect">
            <a:avLst/>
          </a:prstGeom>
          <a:noFill/>
          <a:ln>
            <a:noFill/>
          </a:ln>
        </p:spPr>
      </p:pic>
    </p:spTree>
    <p:extLst>
      <p:ext uri="{BB962C8B-B14F-4D97-AF65-F5344CB8AC3E}">
        <p14:creationId xmlns:p14="http://schemas.microsoft.com/office/powerpoint/2010/main" val="3350332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311700" y="207390"/>
            <a:ext cx="8520600" cy="810335"/>
          </a:xfrm>
          <a:prstGeom prst="rect">
            <a:avLst/>
          </a:prstGeom>
        </p:spPr>
        <p:txBody>
          <a:bodyPr lIns="91425" tIns="91425" rIns="91425" bIns="91425" anchor="t" anchorCtr="0">
            <a:noAutofit/>
          </a:bodyPr>
          <a:lstStyle/>
          <a:p>
            <a:pPr lvl="0" algn="ctr">
              <a:spcBef>
                <a:spcPts val="0"/>
              </a:spcBef>
              <a:buNone/>
            </a:pPr>
            <a:r>
              <a:rPr lang="en" sz="4200" dirty="0">
                <a:solidFill>
                  <a:srgbClr val="FFFFFF"/>
                </a:solidFill>
              </a:rPr>
              <a:t>Early Learning: What We Know</a:t>
            </a:r>
          </a:p>
        </p:txBody>
      </p:sp>
      <p:sp>
        <p:nvSpPr>
          <p:cNvPr id="218" name="Shape 218"/>
          <p:cNvSpPr txBox="1">
            <a:spLocks noGrp="1"/>
          </p:cNvSpPr>
          <p:nvPr>
            <p:ph type="body" idx="1"/>
          </p:nvPr>
        </p:nvSpPr>
        <p:spPr>
          <a:xfrm>
            <a:off x="311700" y="1187777"/>
            <a:ext cx="3999900" cy="3381098"/>
          </a:xfrm>
          <a:prstGeom prst="rect">
            <a:avLst/>
          </a:prstGeom>
        </p:spPr>
        <p:txBody>
          <a:bodyPr lIns="91425" tIns="91425" rIns="91425" bIns="91425" anchor="t" anchorCtr="0">
            <a:noAutofit/>
          </a:bodyPr>
          <a:lstStyle/>
          <a:p>
            <a:pPr marL="914400" lvl="0" indent="457200" rtl="0">
              <a:lnSpc>
                <a:spcPct val="115000"/>
              </a:lnSpc>
              <a:spcBef>
                <a:spcPts val="0"/>
              </a:spcBef>
              <a:buNone/>
            </a:pPr>
            <a:r>
              <a:rPr lang="en" sz="1600" b="1" dirty="0">
                <a:solidFill>
                  <a:schemeClr val="tx1"/>
                </a:solidFill>
                <a:latin typeface="Lato" panose="020B0604020202020204" charset="0"/>
              </a:rPr>
              <a:t>Rights</a:t>
            </a:r>
          </a:p>
          <a:p>
            <a:pPr lvl="0" rtl="0">
              <a:lnSpc>
                <a:spcPct val="150000"/>
              </a:lnSpc>
              <a:spcBef>
                <a:spcPts val="0"/>
              </a:spcBef>
              <a:spcAft>
                <a:spcPts val="0"/>
              </a:spcAft>
              <a:buNone/>
            </a:pPr>
            <a:r>
              <a:rPr lang="en" sz="1500" dirty="0">
                <a:solidFill>
                  <a:schemeClr val="tx1"/>
                </a:solidFill>
                <a:latin typeface="Lato" panose="020B0604020202020204" charset="0"/>
                <a:ea typeface="Arial"/>
                <a:cs typeface="Arial"/>
                <a:sym typeface="Arial"/>
              </a:rPr>
              <a:t>• </a:t>
            </a:r>
            <a:r>
              <a:rPr lang="en" sz="1500" dirty="0">
                <a:solidFill>
                  <a:schemeClr val="tx1"/>
                </a:solidFill>
                <a:latin typeface="Lato" panose="020B0604020202020204" charset="0"/>
              </a:rPr>
              <a:t>2011 ICE Memo: “Sensitive Locations” – pre-schools and learning sites</a:t>
            </a:r>
          </a:p>
          <a:p>
            <a:pPr marL="457200" lvl="0" indent="0" rtl="0">
              <a:lnSpc>
                <a:spcPct val="150000"/>
              </a:lnSpc>
              <a:spcBef>
                <a:spcPts val="0"/>
              </a:spcBef>
              <a:spcAft>
                <a:spcPts val="0"/>
              </a:spcAft>
              <a:buNone/>
            </a:pPr>
            <a:r>
              <a:rPr lang="en" sz="1500" dirty="0">
                <a:solidFill>
                  <a:schemeClr val="tx1"/>
                </a:solidFill>
                <a:latin typeface="Lato" panose="020B0604020202020204" charset="0"/>
              </a:rPr>
              <a:t>- Unless prior approval is obtained</a:t>
            </a:r>
          </a:p>
          <a:p>
            <a:pPr lvl="0" rtl="0">
              <a:lnSpc>
                <a:spcPct val="150000"/>
              </a:lnSpc>
              <a:spcBef>
                <a:spcPts val="0"/>
              </a:spcBef>
              <a:spcAft>
                <a:spcPts val="0"/>
              </a:spcAft>
              <a:buNone/>
            </a:pPr>
            <a:r>
              <a:rPr lang="en" sz="1500" dirty="0">
                <a:solidFill>
                  <a:schemeClr val="tx1"/>
                </a:solidFill>
                <a:latin typeface="Lato" panose="020B0604020202020204" charset="0"/>
                <a:ea typeface="Arial"/>
                <a:cs typeface="Arial"/>
                <a:sym typeface="Arial"/>
              </a:rPr>
              <a:t>• </a:t>
            </a:r>
            <a:r>
              <a:rPr lang="en" sz="1500" dirty="0">
                <a:solidFill>
                  <a:schemeClr val="tx1"/>
                </a:solidFill>
                <a:latin typeface="Lato" panose="020B0604020202020204" charset="0"/>
              </a:rPr>
              <a:t>Children, regardless of status, have a legal right to K-12 education; mixed-status families may qualify for childcare programs like:</a:t>
            </a:r>
          </a:p>
          <a:p>
            <a:pPr marL="457200" lvl="0" indent="0" rtl="0">
              <a:lnSpc>
                <a:spcPct val="150000"/>
              </a:lnSpc>
              <a:spcBef>
                <a:spcPts val="0"/>
              </a:spcBef>
              <a:spcAft>
                <a:spcPts val="0"/>
              </a:spcAft>
              <a:buNone/>
            </a:pPr>
            <a:r>
              <a:rPr lang="en" sz="1500" dirty="0">
                <a:solidFill>
                  <a:schemeClr val="tx1"/>
                </a:solidFill>
                <a:latin typeface="Lato" panose="020B0604020202020204" charset="0"/>
                <a:cs typeface="Arial"/>
                <a:sym typeface="Arial"/>
              </a:rPr>
              <a:t>-  </a:t>
            </a:r>
            <a:r>
              <a:rPr lang="en" sz="1500" dirty="0">
                <a:solidFill>
                  <a:schemeClr val="tx1"/>
                </a:solidFill>
                <a:latin typeface="Lato" panose="020B0604020202020204" charset="0"/>
              </a:rPr>
              <a:t>ECEAP</a:t>
            </a:r>
          </a:p>
          <a:p>
            <a:pPr marL="457200" lvl="0" indent="0" rtl="0">
              <a:lnSpc>
                <a:spcPct val="150000"/>
              </a:lnSpc>
              <a:spcBef>
                <a:spcPts val="0"/>
              </a:spcBef>
              <a:spcAft>
                <a:spcPts val="0"/>
              </a:spcAft>
              <a:buNone/>
            </a:pPr>
            <a:r>
              <a:rPr lang="en" sz="1500" dirty="0">
                <a:solidFill>
                  <a:schemeClr val="tx1"/>
                </a:solidFill>
                <a:latin typeface="Lato" panose="020B0604020202020204" charset="0"/>
                <a:cs typeface="Arial"/>
                <a:sym typeface="Arial"/>
              </a:rPr>
              <a:t>- </a:t>
            </a:r>
            <a:r>
              <a:rPr lang="en" sz="1500" dirty="0">
                <a:solidFill>
                  <a:schemeClr val="tx1"/>
                </a:solidFill>
                <a:latin typeface="Lato" panose="020B0604020202020204" charset="0"/>
              </a:rPr>
              <a:t>Working Connections ChildCare</a:t>
            </a:r>
          </a:p>
          <a:p>
            <a:pPr lvl="0">
              <a:spcBef>
                <a:spcPts val="0"/>
              </a:spcBef>
              <a:buNone/>
            </a:pPr>
            <a:endParaRPr dirty="0"/>
          </a:p>
        </p:txBody>
      </p:sp>
      <p:sp>
        <p:nvSpPr>
          <p:cNvPr id="219" name="Shape 219"/>
          <p:cNvSpPr txBox="1">
            <a:spLocks noGrp="1"/>
          </p:cNvSpPr>
          <p:nvPr>
            <p:ph type="body" idx="2"/>
          </p:nvPr>
        </p:nvSpPr>
        <p:spPr>
          <a:xfrm>
            <a:off x="4832400" y="1187776"/>
            <a:ext cx="3999900" cy="3381073"/>
          </a:xfrm>
          <a:prstGeom prst="rect">
            <a:avLst/>
          </a:prstGeom>
        </p:spPr>
        <p:txBody>
          <a:bodyPr lIns="91425" tIns="91425" rIns="91425" bIns="91425" anchor="t" anchorCtr="0">
            <a:noAutofit/>
          </a:bodyPr>
          <a:lstStyle/>
          <a:p>
            <a:pPr marL="914400" lvl="0" indent="457200" rtl="0">
              <a:lnSpc>
                <a:spcPct val="115000"/>
              </a:lnSpc>
              <a:spcBef>
                <a:spcPts val="0"/>
              </a:spcBef>
              <a:buNone/>
            </a:pPr>
            <a:r>
              <a:rPr lang="en" sz="1600" b="1" dirty="0">
                <a:solidFill>
                  <a:schemeClr val="tx1"/>
                </a:solidFill>
                <a:latin typeface="Lato" panose="020B0604020202020204" charset="0"/>
              </a:rPr>
              <a:t>Workforce</a:t>
            </a:r>
          </a:p>
          <a:p>
            <a:pPr lvl="0" rtl="0">
              <a:lnSpc>
                <a:spcPct val="150000"/>
              </a:lnSpc>
              <a:spcBef>
                <a:spcPts val="0"/>
              </a:spcBef>
              <a:spcAft>
                <a:spcPts val="0"/>
              </a:spcAft>
              <a:buNone/>
            </a:pPr>
            <a:r>
              <a:rPr lang="en" sz="1600" dirty="0">
                <a:solidFill>
                  <a:schemeClr val="tx1"/>
                </a:solidFill>
                <a:latin typeface="Lato" panose="020B0604020202020204" charset="0"/>
                <a:ea typeface="Arial"/>
                <a:cs typeface="Arial"/>
                <a:sym typeface="Arial"/>
              </a:rPr>
              <a:t>• </a:t>
            </a:r>
            <a:r>
              <a:rPr lang="en" sz="1500" dirty="0">
                <a:solidFill>
                  <a:schemeClr val="tx1"/>
                </a:solidFill>
                <a:latin typeface="Lato" panose="020B0604020202020204" charset="0"/>
              </a:rPr>
              <a:t>WA Dept of Early Learning allows undocumented providers to obtain licenses to work; scholarship dollars are also available to support </a:t>
            </a:r>
            <a:r>
              <a:rPr lang="en-US" sz="1500" dirty="0">
                <a:solidFill>
                  <a:schemeClr val="tx1"/>
                </a:solidFill>
                <a:latin typeface="Lato" panose="020B0604020202020204" charset="0"/>
              </a:rPr>
              <a:t>them.</a:t>
            </a:r>
            <a:endParaRPr lang="en" sz="1500" dirty="0">
              <a:solidFill>
                <a:schemeClr val="tx1"/>
              </a:solidFill>
              <a:latin typeface="Lato" panose="020B0604020202020204" charset="0"/>
            </a:endParaRPr>
          </a:p>
          <a:p>
            <a:pPr lvl="0" rtl="0">
              <a:lnSpc>
                <a:spcPct val="150000"/>
              </a:lnSpc>
              <a:spcBef>
                <a:spcPts val="0"/>
              </a:spcBef>
              <a:spcAft>
                <a:spcPts val="0"/>
              </a:spcAft>
              <a:buNone/>
            </a:pPr>
            <a:r>
              <a:rPr lang="en" sz="1500" dirty="0">
                <a:solidFill>
                  <a:schemeClr val="tx1"/>
                </a:solidFill>
                <a:latin typeface="Lato" panose="020B0604020202020204" charset="0"/>
                <a:ea typeface="Arial"/>
                <a:cs typeface="Arial"/>
                <a:sym typeface="Arial"/>
              </a:rPr>
              <a:t>• </a:t>
            </a:r>
            <a:r>
              <a:rPr lang="en" sz="1500" dirty="0">
                <a:solidFill>
                  <a:schemeClr val="tx1"/>
                </a:solidFill>
                <a:latin typeface="Lato" panose="020B0604020202020204" charset="0"/>
              </a:rPr>
              <a:t>Degree seekers using DEL scholarships are not required to disclose status to their campus.</a:t>
            </a:r>
          </a:p>
          <a:p>
            <a:pPr lvl="0" rtl="0">
              <a:lnSpc>
                <a:spcPct val="150000"/>
              </a:lnSpc>
              <a:spcBef>
                <a:spcPts val="0"/>
              </a:spcBef>
              <a:spcAft>
                <a:spcPts val="0"/>
              </a:spcAft>
              <a:buNone/>
            </a:pPr>
            <a:r>
              <a:rPr lang="en" sz="1500" dirty="0">
                <a:solidFill>
                  <a:schemeClr val="tx1"/>
                </a:solidFill>
                <a:latin typeface="Lato" panose="020B0604020202020204" charset="0"/>
                <a:ea typeface="Arial"/>
                <a:cs typeface="Arial"/>
                <a:sym typeface="Arial"/>
              </a:rPr>
              <a:t>• </a:t>
            </a:r>
            <a:r>
              <a:rPr lang="en" sz="1500" dirty="0">
                <a:solidFill>
                  <a:schemeClr val="tx1"/>
                </a:solidFill>
                <a:latin typeface="Lato" panose="020B0604020202020204" charset="0"/>
              </a:rPr>
              <a:t>DEL is figuring out how and what they can do to protect providers and families.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None/>
            </a:pPr>
            <a:r>
              <a:rPr lang="en" sz="3600" dirty="0">
                <a:solidFill>
                  <a:srgbClr val="FFFFFF"/>
                </a:solidFill>
              </a:rPr>
              <a:t>What </a:t>
            </a:r>
            <a:r>
              <a:rPr lang="en" sz="3600" dirty="0" smtClean="0">
                <a:solidFill>
                  <a:srgbClr val="FFFFFF"/>
                </a:solidFill>
              </a:rPr>
              <a:t>You </a:t>
            </a:r>
            <a:r>
              <a:rPr lang="en" sz="3600" dirty="0">
                <a:solidFill>
                  <a:srgbClr val="FFFFFF"/>
                </a:solidFill>
              </a:rPr>
              <a:t>Can Do to Support Kids &amp; Families</a:t>
            </a:r>
          </a:p>
        </p:txBody>
      </p:sp>
      <p:sp>
        <p:nvSpPr>
          <p:cNvPr id="225" name="Shape 225"/>
          <p:cNvSpPr txBox="1">
            <a:spLocks noGrp="1"/>
          </p:cNvSpPr>
          <p:nvPr>
            <p:ph type="body" idx="1"/>
          </p:nvPr>
        </p:nvSpPr>
        <p:spPr>
          <a:xfrm>
            <a:off x="311700" y="1272619"/>
            <a:ext cx="3999900" cy="3296256"/>
          </a:xfrm>
          <a:prstGeom prst="rect">
            <a:avLst/>
          </a:prstGeom>
        </p:spPr>
        <p:txBody>
          <a:bodyPr lIns="91425" tIns="91425" rIns="91425" bIns="91425" anchor="t" anchorCtr="0">
            <a:noAutofit/>
          </a:bodyPr>
          <a:lstStyle/>
          <a:p>
            <a:pPr lvl="0" algn="ctr" rtl="0">
              <a:lnSpc>
                <a:spcPct val="115000"/>
              </a:lnSpc>
              <a:spcBef>
                <a:spcPts val="0"/>
              </a:spcBef>
              <a:buNone/>
            </a:pPr>
            <a:r>
              <a:rPr lang="en" sz="2100" b="1" dirty="0">
                <a:solidFill>
                  <a:schemeClr val="tx1"/>
                </a:solidFill>
                <a:latin typeface="Lato" panose="020B0604020202020204" charset="0"/>
              </a:rPr>
              <a:t>Safety Plans</a:t>
            </a:r>
          </a:p>
          <a:p>
            <a:pPr lvl="0" rtl="0">
              <a:lnSpc>
                <a:spcPct val="115000"/>
              </a:lnSpc>
              <a:spcBef>
                <a:spcPts val="0"/>
              </a:spcBef>
              <a:spcAft>
                <a:spcPts val="0"/>
              </a:spcAft>
              <a:buNone/>
            </a:pPr>
            <a:r>
              <a:rPr lang="en" sz="2100" dirty="0">
                <a:solidFill>
                  <a:schemeClr val="tx1"/>
                </a:solidFill>
                <a:latin typeface="Lato" panose="020B0604020202020204" charset="0"/>
                <a:ea typeface="Arial"/>
                <a:cs typeface="Arial"/>
                <a:sym typeface="Arial"/>
              </a:rPr>
              <a:t>• </a:t>
            </a:r>
            <a:r>
              <a:rPr lang="en" sz="2000" dirty="0">
                <a:solidFill>
                  <a:schemeClr val="tx1"/>
                </a:solidFill>
                <a:latin typeface="Lato" panose="020B0604020202020204" charset="0"/>
              </a:rPr>
              <a:t>Provide resources for families to make a safety plan.</a:t>
            </a:r>
          </a:p>
          <a:p>
            <a:pPr lvl="0" rtl="0">
              <a:lnSpc>
                <a:spcPct val="115000"/>
              </a:lnSpc>
              <a:spcBef>
                <a:spcPts val="0"/>
              </a:spcBef>
              <a:spcAft>
                <a:spcPts val="0"/>
              </a:spcAft>
              <a:buNone/>
            </a:pPr>
            <a:endParaRPr sz="1100" dirty="0">
              <a:solidFill>
                <a:schemeClr val="tx1"/>
              </a:solidFill>
              <a:latin typeface="Lato" panose="020B0604020202020204" charset="0"/>
            </a:endParaRPr>
          </a:p>
          <a:p>
            <a:pPr lvl="0" rtl="0">
              <a:lnSpc>
                <a:spcPct val="115000"/>
              </a:lnSpc>
              <a:spcBef>
                <a:spcPts val="0"/>
              </a:spcBef>
              <a:spcAft>
                <a:spcPts val="0"/>
              </a:spcAft>
              <a:buNone/>
            </a:pPr>
            <a:r>
              <a:rPr lang="en" sz="2000" dirty="0">
                <a:solidFill>
                  <a:schemeClr val="tx1"/>
                </a:solidFill>
                <a:latin typeface="Lato" panose="020B0604020202020204" charset="0"/>
                <a:ea typeface="Arial"/>
                <a:cs typeface="Arial"/>
                <a:sym typeface="Arial"/>
              </a:rPr>
              <a:t>• </a:t>
            </a:r>
            <a:r>
              <a:rPr lang="en" sz="2000" dirty="0">
                <a:solidFill>
                  <a:schemeClr val="tx1"/>
                </a:solidFill>
                <a:latin typeface="Lato" panose="020B0604020202020204" charset="0"/>
              </a:rPr>
              <a:t>Make sure emergency contacts are updated. </a:t>
            </a:r>
            <a:r>
              <a:rPr lang="en-US" sz="2000" dirty="0">
                <a:solidFill>
                  <a:schemeClr val="tx1"/>
                </a:solidFill>
                <a:latin typeface="Lato" panose="020B0604020202020204" charset="0"/>
              </a:rPr>
              <a:t>Each contact</a:t>
            </a:r>
            <a:r>
              <a:rPr lang="en" sz="2000" dirty="0">
                <a:solidFill>
                  <a:schemeClr val="tx1"/>
                </a:solidFill>
                <a:latin typeface="Lato" panose="020B0604020202020204" charset="0"/>
              </a:rPr>
              <a:t> should be a citizen </a:t>
            </a:r>
            <a:r>
              <a:rPr lang="en-US" sz="2000" dirty="0">
                <a:solidFill>
                  <a:schemeClr val="tx1"/>
                </a:solidFill>
                <a:latin typeface="Lato" panose="020B0604020202020204" charset="0"/>
              </a:rPr>
              <a:t>who can </a:t>
            </a:r>
            <a:r>
              <a:rPr lang="en" sz="2000" dirty="0">
                <a:solidFill>
                  <a:schemeClr val="tx1"/>
                </a:solidFill>
                <a:latin typeface="Lato" panose="020B0604020202020204" charset="0"/>
              </a:rPr>
              <a:t>keep kids in trusted, safe care.</a:t>
            </a:r>
          </a:p>
          <a:p>
            <a:pPr lvl="0">
              <a:spcBef>
                <a:spcPts val="0"/>
              </a:spcBef>
              <a:buNone/>
            </a:pPr>
            <a:endParaRPr dirty="0"/>
          </a:p>
        </p:txBody>
      </p:sp>
      <p:sp>
        <p:nvSpPr>
          <p:cNvPr id="226" name="Shape 226"/>
          <p:cNvSpPr txBox="1">
            <a:spLocks noGrp="1"/>
          </p:cNvSpPr>
          <p:nvPr>
            <p:ph type="body" idx="2"/>
          </p:nvPr>
        </p:nvSpPr>
        <p:spPr>
          <a:xfrm>
            <a:off x="4392891" y="1288249"/>
            <a:ext cx="4553146" cy="2064550"/>
          </a:xfrm>
          <a:prstGeom prst="rect">
            <a:avLst/>
          </a:prstGeom>
        </p:spPr>
        <p:txBody>
          <a:bodyPr lIns="91425" tIns="91425" rIns="91425" bIns="91425" anchor="t" anchorCtr="0">
            <a:noAutofit/>
          </a:bodyPr>
          <a:lstStyle/>
          <a:p>
            <a:pPr lvl="0" algn="ctr" rtl="0">
              <a:lnSpc>
                <a:spcPct val="115000"/>
              </a:lnSpc>
              <a:spcBef>
                <a:spcPts val="0"/>
              </a:spcBef>
              <a:buNone/>
            </a:pPr>
            <a:r>
              <a:rPr lang="en" sz="2000" b="1" dirty="0">
                <a:solidFill>
                  <a:schemeClr val="tx1"/>
                </a:solidFill>
                <a:latin typeface="Lato" panose="020B0604020202020204" charset="0"/>
              </a:rPr>
              <a:t>Important to Know!</a:t>
            </a:r>
          </a:p>
          <a:p>
            <a:pPr lvl="0">
              <a:spcAft>
                <a:spcPts val="0"/>
              </a:spcAft>
            </a:pPr>
            <a:r>
              <a:rPr lang="en" sz="2000" dirty="0">
                <a:solidFill>
                  <a:schemeClr val="tx1"/>
                </a:solidFill>
                <a:latin typeface="Lato" panose="020B0604020202020204" charset="0"/>
                <a:ea typeface="Arial"/>
                <a:cs typeface="Arial"/>
                <a:sym typeface="Arial"/>
              </a:rPr>
              <a:t>• </a:t>
            </a:r>
            <a:r>
              <a:rPr lang="en" sz="2000" dirty="0">
                <a:solidFill>
                  <a:schemeClr val="tx1"/>
                </a:solidFill>
                <a:latin typeface="Lato" panose="020B0604020202020204" charset="0"/>
              </a:rPr>
              <a:t>Federal law (FERPA) prohibits education</a:t>
            </a:r>
            <a:r>
              <a:rPr lang="en-US" sz="2000" dirty="0">
                <a:solidFill>
                  <a:schemeClr val="tx1"/>
                </a:solidFill>
                <a:latin typeface="Lato" panose="020B0604020202020204" charset="0"/>
              </a:rPr>
              <a:t>al</a:t>
            </a:r>
            <a:r>
              <a:rPr lang="en" sz="2000" dirty="0">
                <a:solidFill>
                  <a:schemeClr val="tx1"/>
                </a:solidFill>
                <a:latin typeface="Lato" panose="020B0604020202020204" charset="0"/>
              </a:rPr>
              <a:t> institutions from sharing information about families and students.</a:t>
            </a:r>
          </a:p>
          <a:p>
            <a:pPr lvl="0">
              <a:spcBef>
                <a:spcPts val="0"/>
              </a:spcBef>
              <a:buNone/>
            </a:pPr>
            <a:endParaRPr sz="2000" dirty="0">
              <a:latin typeface="Lato" panose="020B0604020202020204" charset="0"/>
            </a:endParaRPr>
          </a:p>
        </p:txBody>
      </p:sp>
      <p:sp>
        <p:nvSpPr>
          <p:cNvPr id="228" name="Shape 228"/>
          <p:cNvSpPr txBox="1"/>
          <p:nvPr/>
        </p:nvSpPr>
        <p:spPr>
          <a:xfrm>
            <a:off x="4993830" y="3501870"/>
            <a:ext cx="3540570" cy="13254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en" sz="2000" b="1" i="1" dirty="0">
                <a:solidFill>
                  <a:schemeClr val="accent4"/>
                </a:solidFill>
              </a:rPr>
              <a:t>Talk to families, reassure them, and connect them to resources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644972" y="217271"/>
            <a:ext cx="7852200" cy="861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4200" b="0" i="0" u="none" strike="noStrike" cap="none" dirty="0">
                <a:solidFill>
                  <a:schemeClr val="dk1"/>
                </a:solidFill>
                <a:latin typeface="Oswald"/>
                <a:ea typeface="Oswald"/>
                <a:cs typeface="Oswald"/>
                <a:sym typeface="Oswald"/>
              </a:rPr>
              <a:t>What We’ll Cover Today</a:t>
            </a:r>
          </a:p>
        </p:txBody>
      </p:sp>
      <p:grpSp>
        <p:nvGrpSpPr>
          <p:cNvPr id="86" name="Shape 86"/>
          <p:cNvGrpSpPr/>
          <p:nvPr/>
        </p:nvGrpSpPr>
        <p:grpSpPr>
          <a:xfrm>
            <a:off x="172306" y="1165750"/>
            <a:ext cx="8797496" cy="3573858"/>
            <a:chOff x="0" y="403756"/>
            <a:chExt cx="8797496" cy="3573858"/>
          </a:xfrm>
        </p:grpSpPr>
        <p:sp>
          <p:nvSpPr>
            <p:cNvPr id="87" name="Shape 87"/>
            <p:cNvSpPr/>
            <p:nvPr/>
          </p:nvSpPr>
          <p:spPr>
            <a:xfrm>
              <a:off x="0" y="403756"/>
              <a:ext cx="2749200" cy="1649400"/>
            </a:xfrm>
            <a:prstGeom prst="rect">
              <a:avLst/>
            </a:prstGeom>
            <a:solidFill>
              <a:srgbClr val="82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8" name="Shape 88"/>
            <p:cNvSpPr txBox="1"/>
            <p:nvPr/>
          </p:nvSpPr>
          <p:spPr>
            <a:xfrm>
              <a:off x="0" y="403756"/>
              <a:ext cx="2749200" cy="1649400"/>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chemeClr val="dk1"/>
                </a:buClr>
                <a:buSzPct val="25000"/>
                <a:buFont typeface="Lato"/>
                <a:buNone/>
              </a:pPr>
              <a:r>
                <a:rPr lang="en" sz="2400" dirty="0">
                  <a:solidFill>
                    <a:schemeClr val="dk1"/>
                  </a:solidFill>
                  <a:latin typeface="Lato"/>
                  <a:ea typeface="Lato"/>
                  <a:cs typeface="Lato"/>
                  <a:sym typeface="Lato"/>
                </a:rPr>
                <a:t>1: Trump’s </a:t>
              </a:r>
              <a:r>
                <a:rPr lang="en-US" sz="2400" dirty="0" err="1">
                  <a:solidFill>
                    <a:schemeClr val="dk1"/>
                  </a:solidFill>
                  <a:latin typeface="Lato"/>
                  <a:ea typeface="Lato"/>
                  <a:cs typeface="Lato"/>
                  <a:sym typeface="Lato"/>
                </a:rPr>
                <a:t>i</a:t>
              </a:r>
              <a:r>
                <a:rPr lang="en" sz="2400" dirty="0">
                  <a:solidFill>
                    <a:schemeClr val="dk1"/>
                  </a:solidFill>
                  <a:latin typeface="Lato"/>
                  <a:ea typeface="Lato"/>
                  <a:cs typeface="Lato"/>
                  <a:sym typeface="Lato"/>
                </a:rPr>
                <a:t>mmigration </a:t>
              </a:r>
              <a:r>
                <a:rPr lang="en-US" sz="2400" dirty="0">
                  <a:solidFill>
                    <a:schemeClr val="dk1"/>
                  </a:solidFill>
                  <a:latin typeface="Lato"/>
                  <a:ea typeface="Lato"/>
                  <a:cs typeface="Lato"/>
                  <a:sym typeface="Lato"/>
                </a:rPr>
                <a:t>a</a:t>
              </a:r>
              <a:r>
                <a:rPr lang="en" sz="2400" dirty="0">
                  <a:solidFill>
                    <a:schemeClr val="dk1"/>
                  </a:solidFill>
                  <a:latin typeface="Lato"/>
                  <a:ea typeface="Lato"/>
                  <a:cs typeface="Lato"/>
                  <a:sym typeface="Lato"/>
                </a:rPr>
                <a:t>nnouncements</a:t>
              </a:r>
            </a:p>
          </p:txBody>
        </p:sp>
        <p:sp>
          <p:nvSpPr>
            <p:cNvPr id="89" name="Shape 89"/>
            <p:cNvSpPr/>
            <p:nvPr/>
          </p:nvSpPr>
          <p:spPr>
            <a:xfrm>
              <a:off x="3024148" y="403756"/>
              <a:ext cx="2749200" cy="1649400"/>
            </a:xfrm>
            <a:prstGeom prst="rect">
              <a:avLst/>
            </a:prstGeom>
            <a:solidFill>
              <a:srgbClr val="82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0" name="Shape 90"/>
            <p:cNvSpPr txBox="1"/>
            <p:nvPr/>
          </p:nvSpPr>
          <p:spPr>
            <a:xfrm>
              <a:off x="3024148" y="403756"/>
              <a:ext cx="2749200" cy="1649400"/>
            </a:xfrm>
            <a:prstGeom prst="rect">
              <a:avLst/>
            </a:prstGeom>
            <a:noFill/>
            <a:ln>
              <a:noFill/>
            </a:ln>
          </p:spPr>
          <p:txBody>
            <a:bodyPr lIns="91425" tIns="91425" rIns="91425" bIns="91425" anchor="ctr" anchorCtr="0">
              <a:noAutofit/>
            </a:bodyPr>
            <a:lstStyle/>
            <a:p>
              <a:pPr marL="0" marR="0" lvl="0" indent="0" algn="ctr" rtl="0">
                <a:lnSpc>
                  <a:spcPct val="90000"/>
                </a:lnSpc>
                <a:spcBef>
                  <a:spcPts val="1000"/>
                </a:spcBef>
                <a:spcAft>
                  <a:spcPts val="0"/>
                </a:spcAft>
                <a:buClr>
                  <a:schemeClr val="dk1"/>
                </a:buClr>
                <a:buSzPct val="25000"/>
                <a:buFont typeface="Lato"/>
                <a:buNone/>
              </a:pPr>
              <a:r>
                <a:rPr lang="en" sz="2400" b="0" i="0" u="none" strike="noStrike" cap="none">
                  <a:solidFill>
                    <a:schemeClr val="dk1"/>
                  </a:solidFill>
                  <a:latin typeface="Lato"/>
                  <a:ea typeface="Lato"/>
                  <a:cs typeface="Lato"/>
                  <a:sym typeface="Lato"/>
                </a:rPr>
                <a:t>2: </a:t>
              </a:r>
              <a:r>
                <a:rPr lang="en" sz="2400">
                  <a:solidFill>
                    <a:schemeClr val="dk1"/>
                  </a:solidFill>
                  <a:latin typeface="Lato"/>
                  <a:ea typeface="Lato"/>
                  <a:cs typeface="Lato"/>
                  <a:sym typeface="Lato"/>
                </a:rPr>
                <a:t>Immigration information (DACA, Visa)</a:t>
              </a:r>
            </a:p>
            <a:p>
              <a:pPr marL="0" marR="0" lvl="0" indent="0" algn="ctr" rtl="0">
                <a:lnSpc>
                  <a:spcPct val="90000"/>
                </a:lnSpc>
                <a:spcBef>
                  <a:spcPts val="0"/>
                </a:spcBef>
                <a:spcAft>
                  <a:spcPts val="0"/>
                </a:spcAft>
                <a:buClr>
                  <a:schemeClr val="dk1"/>
                </a:buClr>
                <a:buFont typeface="Lato"/>
                <a:buNone/>
              </a:pPr>
              <a:endParaRPr/>
            </a:p>
          </p:txBody>
        </p:sp>
        <p:sp>
          <p:nvSpPr>
            <p:cNvPr id="91" name="Shape 91"/>
            <p:cNvSpPr/>
            <p:nvPr/>
          </p:nvSpPr>
          <p:spPr>
            <a:xfrm>
              <a:off x="6048296" y="403756"/>
              <a:ext cx="2749200" cy="1649400"/>
            </a:xfrm>
            <a:prstGeom prst="rect">
              <a:avLst/>
            </a:prstGeom>
            <a:solidFill>
              <a:srgbClr val="82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2" name="Shape 92"/>
            <p:cNvSpPr txBox="1"/>
            <p:nvPr/>
          </p:nvSpPr>
          <p:spPr>
            <a:xfrm>
              <a:off x="6048296" y="403756"/>
              <a:ext cx="2749200" cy="1649400"/>
            </a:xfrm>
            <a:prstGeom prst="rect">
              <a:avLst/>
            </a:prstGeom>
            <a:noFill/>
            <a:ln>
              <a:noFill/>
            </a:ln>
          </p:spPr>
          <p:txBody>
            <a:bodyPr lIns="91425" tIns="91425" rIns="91425" bIns="91425" anchor="ctr" anchorCtr="0">
              <a:noAutofit/>
            </a:bodyPr>
            <a:lstStyle/>
            <a:p>
              <a:pPr lvl="0" algn="ctr" rtl="0">
                <a:lnSpc>
                  <a:spcPct val="90000"/>
                </a:lnSpc>
                <a:spcBef>
                  <a:spcPts val="0"/>
                </a:spcBef>
                <a:buClr>
                  <a:schemeClr val="dk1"/>
                </a:buClr>
                <a:buSzPct val="25000"/>
                <a:buFont typeface="Lato"/>
                <a:buNone/>
              </a:pPr>
              <a:r>
                <a:rPr lang="en" sz="2400" dirty="0">
                  <a:solidFill>
                    <a:schemeClr val="dk1"/>
                  </a:solidFill>
                  <a:latin typeface="Lato"/>
                  <a:ea typeface="Lato"/>
                  <a:cs typeface="Lato"/>
                  <a:sym typeface="Lato"/>
                </a:rPr>
                <a:t>3: Your rights in the U.S. regardless of </a:t>
              </a:r>
              <a:r>
                <a:rPr lang="en-US" sz="2400" dirty="0">
                  <a:solidFill>
                    <a:schemeClr val="dk1"/>
                  </a:solidFill>
                  <a:latin typeface="Lato"/>
                  <a:ea typeface="Lato"/>
                  <a:cs typeface="Lato"/>
                  <a:sym typeface="Lato"/>
                </a:rPr>
                <a:t>legal </a:t>
              </a:r>
              <a:r>
                <a:rPr lang="en" sz="2400" dirty="0">
                  <a:solidFill>
                    <a:schemeClr val="dk1"/>
                  </a:solidFill>
                  <a:latin typeface="Lato"/>
                  <a:ea typeface="Lato"/>
                  <a:cs typeface="Lato"/>
                  <a:sym typeface="Lato"/>
                </a:rPr>
                <a:t>status</a:t>
              </a:r>
            </a:p>
          </p:txBody>
        </p:sp>
        <p:sp>
          <p:nvSpPr>
            <p:cNvPr id="93" name="Shape 93"/>
            <p:cNvSpPr/>
            <p:nvPr/>
          </p:nvSpPr>
          <p:spPr>
            <a:xfrm>
              <a:off x="0" y="2328214"/>
              <a:ext cx="2749200" cy="1649400"/>
            </a:xfrm>
            <a:prstGeom prst="rect">
              <a:avLst/>
            </a:prstGeom>
            <a:solidFill>
              <a:srgbClr val="82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4" name="Shape 94"/>
            <p:cNvSpPr txBox="1"/>
            <p:nvPr/>
          </p:nvSpPr>
          <p:spPr>
            <a:xfrm>
              <a:off x="0" y="2328214"/>
              <a:ext cx="2749200" cy="1649400"/>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chemeClr val="dk1"/>
                </a:buClr>
                <a:buFont typeface="Lato"/>
                <a:buNone/>
              </a:pPr>
              <a:endParaRPr sz="2400" dirty="0">
                <a:solidFill>
                  <a:schemeClr val="dk1"/>
                </a:solidFill>
                <a:latin typeface="Lato"/>
                <a:ea typeface="Lato"/>
                <a:cs typeface="Lato"/>
                <a:sym typeface="Lato"/>
              </a:endParaRPr>
            </a:p>
            <a:p>
              <a:pPr marL="0" marR="0" lvl="0" indent="0" algn="ctr" rtl="0">
                <a:lnSpc>
                  <a:spcPct val="90000"/>
                </a:lnSpc>
                <a:spcBef>
                  <a:spcPts val="0"/>
                </a:spcBef>
                <a:spcAft>
                  <a:spcPts val="0"/>
                </a:spcAft>
                <a:buClr>
                  <a:schemeClr val="dk1"/>
                </a:buClr>
                <a:buSzPct val="25000"/>
                <a:buFont typeface="Lato"/>
                <a:buNone/>
              </a:pPr>
              <a:r>
                <a:rPr lang="en" sz="2400" dirty="0">
                  <a:solidFill>
                    <a:schemeClr val="dk1"/>
                  </a:solidFill>
                  <a:latin typeface="Lato"/>
                  <a:ea typeface="Lato"/>
                  <a:cs typeface="Lato"/>
                  <a:sym typeface="Lato"/>
                </a:rPr>
                <a:t>4</a:t>
              </a:r>
              <a:r>
                <a:rPr lang="en" sz="2400" b="0" i="0" u="none" strike="noStrike" cap="none" dirty="0">
                  <a:solidFill>
                    <a:schemeClr val="dk1"/>
                  </a:solidFill>
                  <a:latin typeface="Lato"/>
                  <a:ea typeface="Lato"/>
                  <a:cs typeface="Lato"/>
                  <a:sym typeface="Lato"/>
                </a:rPr>
                <a:t>: </a:t>
              </a:r>
              <a:r>
                <a:rPr lang="en" sz="2400" dirty="0">
                  <a:solidFill>
                    <a:schemeClr val="dk1"/>
                  </a:solidFill>
                  <a:latin typeface="Lato"/>
                  <a:ea typeface="Lato"/>
                  <a:cs typeface="Lato"/>
                  <a:sym typeface="Lato"/>
                </a:rPr>
                <a:t>Making a </a:t>
              </a:r>
              <a:r>
                <a:rPr lang="en-US" sz="2400" dirty="0">
                  <a:solidFill>
                    <a:schemeClr val="dk1"/>
                  </a:solidFill>
                  <a:latin typeface="Lato"/>
                  <a:ea typeface="Lato"/>
                  <a:cs typeface="Lato"/>
                  <a:sym typeface="Lato"/>
                </a:rPr>
                <a:t>s</a:t>
              </a:r>
              <a:r>
                <a:rPr lang="en" sz="2400" dirty="0">
                  <a:solidFill>
                    <a:schemeClr val="dk1"/>
                  </a:solidFill>
                  <a:latin typeface="Lato"/>
                  <a:ea typeface="Lato"/>
                  <a:cs typeface="Lato"/>
                  <a:sym typeface="Lato"/>
                </a:rPr>
                <a:t>afety </a:t>
              </a:r>
              <a:r>
                <a:rPr lang="en-US" sz="2400" dirty="0">
                  <a:solidFill>
                    <a:schemeClr val="dk1"/>
                  </a:solidFill>
                  <a:latin typeface="Lato"/>
                  <a:ea typeface="Lato"/>
                  <a:cs typeface="Lato"/>
                  <a:sym typeface="Lato"/>
                </a:rPr>
                <a:t>p</a:t>
              </a:r>
              <a:r>
                <a:rPr lang="en" sz="2400" dirty="0">
                  <a:solidFill>
                    <a:schemeClr val="dk1"/>
                  </a:solidFill>
                  <a:latin typeface="Lato"/>
                  <a:ea typeface="Lato"/>
                  <a:cs typeface="Lato"/>
                  <a:sym typeface="Lato"/>
                </a:rPr>
                <a:t>lan</a:t>
              </a:r>
            </a:p>
            <a:p>
              <a:pPr marL="0" marR="0" lvl="0" indent="0" algn="l" rtl="0">
                <a:lnSpc>
                  <a:spcPct val="90000"/>
                </a:lnSpc>
                <a:spcBef>
                  <a:spcPts val="0"/>
                </a:spcBef>
                <a:spcAft>
                  <a:spcPts val="0"/>
                </a:spcAft>
                <a:buClr>
                  <a:schemeClr val="dk1"/>
                </a:buClr>
                <a:buFont typeface="Lato"/>
                <a:buNone/>
              </a:pPr>
              <a:endParaRPr dirty="0"/>
            </a:p>
          </p:txBody>
        </p:sp>
        <p:sp>
          <p:nvSpPr>
            <p:cNvPr id="95" name="Shape 95"/>
            <p:cNvSpPr/>
            <p:nvPr/>
          </p:nvSpPr>
          <p:spPr>
            <a:xfrm>
              <a:off x="3024148" y="2328214"/>
              <a:ext cx="2749200" cy="1649400"/>
            </a:xfrm>
            <a:prstGeom prst="rect">
              <a:avLst/>
            </a:prstGeom>
            <a:solidFill>
              <a:srgbClr val="82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6" name="Shape 96"/>
            <p:cNvSpPr txBox="1"/>
            <p:nvPr/>
          </p:nvSpPr>
          <p:spPr>
            <a:xfrm>
              <a:off x="3024148" y="2328214"/>
              <a:ext cx="2749200" cy="16494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Font typeface="Lato"/>
                <a:buNone/>
              </a:pPr>
              <a:endParaRPr sz="2400" dirty="0">
                <a:solidFill>
                  <a:schemeClr val="dk1"/>
                </a:solidFill>
                <a:latin typeface="Lato"/>
                <a:ea typeface="Lato"/>
                <a:cs typeface="Lato"/>
                <a:sym typeface="Lato"/>
              </a:endParaRPr>
            </a:p>
            <a:p>
              <a:pPr marL="0" marR="0" lvl="0" indent="0" algn="ctr" rtl="0">
                <a:lnSpc>
                  <a:spcPct val="100000"/>
                </a:lnSpc>
                <a:spcBef>
                  <a:spcPts val="0"/>
                </a:spcBef>
                <a:spcAft>
                  <a:spcPts val="0"/>
                </a:spcAft>
                <a:buClr>
                  <a:schemeClr val="dk1"/>
                </a:buClr>
                <a:buSzPct val="25000"/>
                <a:buFont typeface="Lato"/>
                <a:buNone/>
              </a:pPr>
              <a:r>
                <a:rPr lang="en" sz="2400" b="0" i="0" u="none" strike="noStrike" cap="none" dirty="0">
                  <a:solidFill>
                    <a:schemeClr val="dk1"/>
                  </a:solidFill>
                  <a:latin typeface="Lato"/>
                  <a:ea typeface="Lato"/>
                  <a:cs typeface="Lato"/>
                  <a:sym typeface="Lato"/>
                </a:rPr>
                <a:t>5: </a:t>
              </a:r>
              <a:r>
                <a:rPr lang="en" sz="2400" dirty="0">
                  <a:solidFill>
                    <a:schemeClr val="dk1"/>
                  </a:solidFill>
                  <a:latin typeface="Lato"/>
                  <a:ea typeface="Lato"/>
                  <a:cs typeface="Lato"/>
                  <a:sym typeface="Lato"/>
                </a:rPr>
                <a:t>Reporting hate speech, hate crimes, and bullying</a:t>
              </a:r>
            </a:p>
            <a:p>
              <a:pPr marL="0" marR="0" lvl="0" indent="0" algn="ctr" rtl="0">
                <a:lnSpc>
                  <a:spcPct val="100000"/>
                </a:lnSpc>
                <a:spcBef>
                  <a:spcPts val="0"/>
                </a:spcBef>
                <a:spcAft>
                  <a:spcPts val="0"/>
                </a:spcAft>
                <a:buClr>
                  <a:schemeClr val="dk1"/>
                </a:buClr>
                <a:buFont typeface="Lato"/>
                <a:buNone/>
              </a:pPr>
              <a:endParaRPr sz="2400" dirty="0">
                <a:solidFill>
                  <a:schemeClr val="dk1"/>
                </a:solidFill>
                <a:latin typeface="Lato"/>
                <a:ea typeface="Lato"/>
                <a:cs typeface="Lato"/>
                <a:sym typeface="Lato"/>
              </a:endParaRPr>
            </a:p>
          </p:txBody>
        </p:sp>
        <p:sp>
          <p:nvSpPr>
            <p:cNvPr id="97" name="Shape 97"/>
            <p:cNvSpPr/>
            <p:nvPr/>
          </p:nvSpPr>
          <p:spPr>
            <a:xfrm>
              <a:off x="6048296" y="2328214"/>
              <a:ext cx="2749200" cy="1649400"/>
            </a:xfrm>
            <a:prstGeom prst="rect">
              <a:avLst/>
            </a:prstGeom>
            <a:solidFill>
              <a:srgbClr val="82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8" name="Shape 98"/>
            <p:cNvSpPr txBox="1"/>
            <p:nvPr/>
          </p:nvSpPr>
          <p:spPr>
            <a:xfrm>
              <a:off x="6048296" y="2328214"/>
              <a:ext cx="2749200" cy="1649400"/>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chemeClr val="dk1"/>
                </a:buClr>
                <a:buSzPct val="25000"/>
                <a:buFont typeface="Lato"/>
                <a:buNone/>
              </a:pPr>
              <a:r>
                <a:rPr lang="en" sz="2400" b="0" i="0" u="none" strike="noStrike" cap="none">
                  <a:solidFill>
                    <a:schemeClr val="dk1"/>
                  </a:solidFill>
                  <a:latin typeface="Lato"/>
                  <a:ea typeface="Lato"/>
                  <a:cs typeface="Lato"/>
                  <a:sym typeface="Lato"/>
                </a:rPr>
                <a:t>6: How to get involved</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197963" y="188536"/>
            <a:ext cx="8634337" cy="829189"/>
          </a:xfrm>
          <a:prstGeom prst="rect">
            <a:avLst/>
          </a:prstGeom>
        </p:spPr>
        <p:txBody>
          <a:bodyPr lIns="91425" tIns="91425" rIns="91425" bIns="91425" anchor="t" anchorCtr="0">
            <a:noAutofit/>
          </a:bodyPr>
          <a:lstStyle/>
          <a:p>
            <a:pPr lvl="0">
              <a:spcBef>
                <a:spcPts val="0"/>
              </a:spcBef>
              <a:buNone/>
            </a:pPr>
            <a:r>
              <a:rPr lang="en" sz="4200" dirty="0"/>
              <a:t>What Does This Mean?</a:t>
            </a:r>
          </a:p>
        </p:txBody>
      </p:sp>
      <p:sp>
        <p:nvSpPr>
          <p:cNvPr id="234" name="Shape 234"/>
          <p:cNvSpPr txBox="1">
            <a:spLocks noGrp="1"/>
          </p:cNvSpPr>
          <p:nvPr>
            <p:ph type="body" idx="1"/>
          </p:nvPr>
        </p:nvSpPr>
        <p:spPr>
          <a:xfrm>
            <a:off x="311700" y="1152475"/>
            <a:ext cx="8520600" cy="3521125"/>
          </a:xfrm>
          <a:prstGeom prst="rect">
            <a:avLst/>
          </a:prstGeom>
        </p:spPr>
        <p:txBody>
          <a:bodyPr lIns="91425" tIns="91425" rIns="91425" bIns="91425" anchor="t" anchorCtr="0">
            <a:noAutofit/>
          </a:bodyPr>
          <a:lstStyle/>
          <a:p>
            <a:pPr lvl="0" rtl="0">
              <a:spcBef>
                <a:spcPts val="1600"/>
              </a:spcBef>
              <a:spcAft>
                <a:spcPts val="0"/>
              </a:spcAft>
              <a:buNone/>
            </a:pPr>
            <a:r>
              <a:rPr lang="en" b="1" dirty="0">
                <a:solidFill>
                  <a:schemeClr val="dk1"/>
                </a:solidFill>
                <a:latin typeface="Lato"/>
                <a:ea typeface="Lato"/>
                <a:cs typeface="Lato"/>
                <a:sym typeface="Lato"/>
              </a:rPr>
              <a:t>We prepare. </a:t>
            </a:r>
          </a:p>
          <a:p>
            <a:pPr marL="514350" lvl="0" indent="-285750" rtl="0">
              <a:spcBef>
                <a:spcPts val="1600"/>
              </a:spcBef>
              <a:spcAft>
                <a:spcPts val="0"/>
              </a:spcAft>
              <a:buClr>
                <a:schemeClr val="dk1"/>
              </a:buClr>
              <a:buSzPct val="100000"/>
              <a:buFont typeface="Arial" panose="020B0604020202020204" pitchFamily="34" charset="0"/>
              <a:buChar char="•"/>
            </a:pPr>
            <a:r>
              <a:rPr lang="en" dirty="0">
                <a:solidFill>
                  <a:schemeClr val="dk1"/>
                </a:solidFill>
                <a:latin typeface="Lato"/>
                <a:ea typeface="Lato"/>
                <a:cs typeface="Lato"/>
                <a:sym typeface="Lato"/>
              </a:rPr>
              <a:t>We get and share information</a:t>
            </a:r>
          </a:p>
          <a:p>
            <a:pPr marL="514350" lvl="0" indent="-285750" rtl="0">
              <a:spcBef>
                <a:spcPts val="1600"/>
              </a:spcBef>
              <a:spcAft>
                <a:spcPts val="0"/>
              </a:spcAft>
              <a:buClr>
                <a:schemeClr val="dk1"/>
              </a:buClr>
              <a:buSzPct val="100000"/>
              <a:buFont typeface="Arial" panose="020B0604020202020204" pitchFamily="34" charset="0"/>
              <a:buChar char="•"/>
            </a:pPr>
            <a:r>
              <a:rPr lang="en" dirty="0">
                <a:solidFill>
                  <a:schemeClr val="dk1"/>
                </a:solidFill>
                <a:latin typeface="Lato"/>
                <a:ea typeface="Lato"/>
                <a:cs typeface="Lato"/>
                <a:sym typeface="Lato"/>
              </a:rPr>
              <a:t>Seek legal advice</a:t>
            </a:r>
          </a:p>
          <a:p>
            <a:pPr marL="514350" lvl="0" indent="-285750" rtl="0">
              <a:spcBef>
                <a:spcPts val="1600"/>
              </a:spcBef>
              <a:spcAft>
                <a:spcPts val="0"/>
              </a:spcAft>
              <a:buClr>
                <a:schemeClr val="dk1"/>
              </a:buClr>
              <a:buSzPct val="100000"/>
              <a:buFont typeface="Arial" panose="020B0604020202020204" pitchFamily="34" charset="0"/>
              <a:buChar char="•"/>
            </a:pPr>
            <a:r>
              <a:rPr lang="en" dirty="0">
                <a:solidFill>
                  <a:schemeClr val="dk1"/>
                </a:solidFill>
                <a:latin typeface="Lato"/>
                <a:ea typeface="Lato"/>
                <a:cs typeface="Lato"/>
                <a:sym typeface="Lato"/>
              </a:rPr>
              <a:t>Create safety plans</a:t>
            </a:r>
          </a:p>
          <a:p>
            <a:pPr marL="514350" lvl="0" indent="-285750" rtl="0">
              <a:spcBef>
                <a:spcPts val="1600"/>
              </a:spcBef>
              <a:spcAft>
                <a:spcPts val="0"/>
              </a:spcAft>
              <a:buClr>
                <a:schemeClr val="dk1"/>
              </a:buClr>
              <a:buSzPct val="100000"/>
              <a:buFont typeface="Arial" panose="020B0604020202020204" pitchFamily="34" charset="0"/>
              <a:buChar char="•"/>
            </a:pPr>
            <a:r>
              <a:rPr lang="en" dirty="0">
                <a:solidFill>
                  <a:schemeClr val="dk1"/>
                </a:solidFill>
                <a:latin typeface="Lato"/>
                <a:ea typeface="Lato"/>
                <a:cs typeface="Lato"/>
                <a:sym typeface="Lato"/>
              </a:rPr>
              <a:t>Learn and exercise our rights</a:t>
            </a:r>
          </a:p>
          <a:p>
            <a:pPr lvl="0" algn="ctr">
              <a:spcBef>
                <a:spcPts val="0"/>
              </a:spcBef>
              <a:buNone/>
            </a:pPr>
            <a:endParaRPr lang="en" sz="1600" dirty="0">
              <a:solidFill>
                <a:schemeClr val="dk1"/>
              </a:solidFill>
              <a:latin typeface="Lato"/>
              <a:ea typeface="Lato"/>
              <a:cs typeface="Lato"/>
              <a:sym typeface="Lato"/>
            </a:endParaRPr>
          </a:p>
          <a:p>
            <a:pPr lvl="0" algn="ctr">
              <a:spcBef>
                <a:spcPts val="0"/>
              </a:spcBef>
              <a:buNone/>
            </a:pPr>
            <a:r>
              <a:rPr lang="en" b="1" dirty="0">
                <a:solidFill>
                  <a:schemeClr val="accent4"/>
                </a:solidFill>
                <a:latin typeface="Lato"/>
                <a:ea typeface="Lato"/>
                <a:cs typeface="Lato"/>
                <a:sym typeface="Lato"/>
              </a:rPr>
              <a:t>We do all this for ourselves and our communities. We make it accessible. We make a commitment to organize.</a:t>
            </a:r>
          </a:p>
        </p:txBody>
      </p:sp>
      <p:pic>
        <p:nvPicPr>
          <p:cNvPr id="235" name="Shape 235"/>
          <p:cNvPicPr preferRelativeResize="0"/>
          <p:nvPr/>
        </p:nvPicPr>
        <p:blipFill rotWithShape="1">
          <a:blip r:embed="rId3">
            <a:alphaModFix/>
          </a:blip>
          <a:srcRect l="4902" t="2167" r="4676" b="3478"/>
          <a:stretch/>
        </p:blipFill>
        <p:spPr>
          <a:xfrm>
            <a:off x="4893751" y="407364"/>
            <a:ext cx="3883844" cy="28282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20000"/>
        </a:solidFill>
        <a:effectLst/>
      </p:bgPr>
    </p:bg>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265500" y="1081399"/>
            <a:ext cx="4045198" cy="2651151"/>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4800" dirty="0"/>
              <a:t>Making</a:t>
            </a:r>
            <a:r>
              <a:rPr lang="en" sz="4800" b="0" i="0" u="none" strike="noStrike" cap="none" dirty="0">
                <a:solidFill>
                  <a:schemeClr val="dk1"/>
                </a:solidFill>
                <a:latin typeface="Oswald"/>
                <a:ea typeface="Oswald"/>
                <a:cs typeface="Oswald"/>
                <a:sym typeface="Oswald"/>
              </a:rPr>
              <a:t> a </a:t>
            </a:r>
          </a:p>
          <a:p>
            <a:pPr marL="0" marR="0" lvl="0" indent="0" algn="ctr" rtl="0">
              <a:lnSpc>
                <a:spcPct val="100000"/>
              </a:lnSpc>
              <a:spcBef>
                <a:spcPts val="0"/>
              </a:spcBef>
              <a:spcAft>
                <a:spcPts val="0"/>
              </a:spcAft>
              <a:buClr>
                <a:schemeClr val="dk1"/>
              </a:buClr>
              <a:buSzPct val="25000"/>
              <a:buFont typeface="Oswald"/>
              <a:buNone/>
            </a:pPr>
            <a:r>
              <a:rPr lang="en" sz="4800" b="0" i="0" u="none" strike="noStrike" cap="none" dirty="0">
                <a:solidFill>
                  <a:schemeClr val="dk1"/>
                </a:solidFill>
                <a:latin typeface="Oswald"/>
                <a:ea typeface="Oswald"/>
                <a:cs typeface="Oswald"/>
                <a:sym typeface="Oswald"/>
              </a:rPr>
              <a:t>Safety Plan</a:t>
            </a:r>
          </a:p>
        </p:txBody>
      </p:sp>
      <p:pic>
        <p:nvPicPr>
          <p:cNvPr id="395" name="Shape 395"/>
          <p:cNvPicPr preferRelativeResize="0"/>
          <p:nvPr/>
        </p:nvPicPr>
        <p:blipFill>
          <a:blip r:embed="rId3">
            <a:alphaModFix/>
          </a:blip>
          <a:stretch>
            <a:fillRect/>
          </a:stretch>
        </p:blipFill>
        <p:spPr>
          <a:xfrm>
            <a:off x="4581428" y="0"/>
            <a:ext cx="4562572"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490249" y="526350"/>
            <a:ext cx="8451300" cy="4090800"/>
          </a:xfrm>
          <a:prstGeom prst="rect">
            <a:avLst/>
          </a:prstGeom>
        </p:spPr>
        <p:txBody>
          <a:bodyPr lIns="91425" tIns="91425" rIns="91425" bIns="91425" anchor="ctr" anchorCtr="0">
            <a:noAutofit/>
          </a:bodyPr>
          <a:lstStyle/>
          <a:p>
            <a:pPr lvl="0">
              <a:spcBef>
                <a:spcPts val="0"/>
              </a:spcBef>
              <a:buNone/>
            </a:pPr>
            <a:r>
              <a:rPr lang="en" dirty="0"/>
              <a:t>The Best Safety Plan is:</a:t>
            </a:r>
          </a:p>
          <a:p>
            <a:pPr lvl="0">
              <a:spcBef>
                <a:spcPts val="0"/>
              </a:spcBef>
              <a:buNone/>
            </a:pPr>
            <a:endParaRPr dirty="0"/>
          </a:p>
          <a:p>
            <a:pPr lvl="0" rtl="0">
              <a:spcBef>
                <a:spcPts val="0"/>
              </a:spcBef>
              <a:buNone/>
            </a:pPr>
            <a:r>
              <a:rPr lang="en" dirty="0"/>
              <a:t>_______________________________________</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764497" y="150829"/>
            <a:ext cx="7689954" cy="776953"/>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4200" b="0" i="0" u="none" strike="noStrike" cap="none" dirty="0">
                <a:solidFill>
                  <a:schemeClr val="dk1"/>
                </a:solidFill>
                <a:latin typeface="Oswald"/>
                <a:ea typeface="Oswald"/>
                <a:cs typeface="Oswald"/>
                <a:sym typeface="Oswald"/>
              </a:rPr>
              <a:t>Plan With </a:t>
            </a:r>
            <a:r>
              <a:rPr lang="en" sz="4200" dirty="0"/>
              <a:t>Y</a:t>
            </a:r>
            <a:r>
              <a:rPr lang="en" sz="4200" b="0" i="0" u="none" strike="noStrike" cap="none" dirty="0">
                <a:solidFill>
                  <a:schemeClr val="dk1"/>
                </a:solidFill>
                <a:latin typeface="Oswald"/>
                <a:ea typeface="Oswald"/>
                <a:cs typeface="Oswald"/>
                <a:sym typeface="Oswald"/>
              </a:rPr>
              <a:t>our Family and Friends</a:t>
            </a:r>
          </a:p>
        </p:txBody>
      </p:sp>
      <p:grpSp>
        <p:nvGrpSpPr>
          <p:cNvPr id="406" name="Shape 406"/>
          <p:cNvGrpSpPr/>
          <p:nvPr/>
        </p:nvGrpSpPr>
        <p:grpSpPr>
          <a:xfrm>
            <a:off x="158043" y="1095012"/>
            <a:ext cx="8745888" cy="3732603"/>
            <a:chOff x="0" y="422235"/>
            <a:chExt cx="8626838" cy="3477689"/>
          </a:xfrm>
        </p:grpSpPr>
        <p:sp>
          <p:nvSpPr>
            <p:cNvPr id="407" name="Shape 407"/>
            <p:cNvSpPr/>
            <p:nvPr/>
          </p:nvSpPr>
          <p:spPr>
            <a:xfrm>
              <a:off x="0" y="422235"/>
              <a:ext cx="8626838" cy="656369"/>
            </a:xfrm>
            <a:prstGeom prst="roundRect">
              <a:avLst>
                <a:gd name="adj" fmla="val 16667"/>
              </a:avLst>
            </a:prstGeom>
            <a:solidFill>
              <a:schemeClr val="dk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08" name="Shape 408"/>
            <p:cNvSpPr txBox="1"/>
            <p:nvPr/>
          </p:nvSpPr>
          <p:spPr>
            <a:xfrm>
              <a:off x="32041" y="454275"/>
              <a:ext cx="8562757" cy="592287"/>
            </a:xfrm>
            <a:prstGeom prst="rect">
              <a:avLst/>
            </a:prstGeom>
            <a:noFill/>
            <a:ln>
              <a:noFill/>
            </a:ln>
          </p:spPr>
          <p:txBody>
            <a:bodyPr lIns="64750" tIns="64750" rIns="64750" bIns="64750" anchor="ctr" anchorCtr="0">
              <a:noAutofit/>
            </a:bodyPr>
            <a:lstStyle/>
            <a:p>
              <a:pPr marL="0" marR="0" lvl="0" indent="0" algn="l" rtl="0">
                <a:lnSpc>
                  <a:spcPct val="90000"/>
                </a:lnSpc>
                <a:spcBef>
                  <a:spcPts val="0"/>
                </a:spcBef>
                <a:spcAft>
                  <a:spcPts val="0"/>
                </a:spcAft>
                <a:buClr>
                  <a:schemeClr val="lt1"/>
                </a:buClr>
                <a:buSzPct val="25000"/>
                <a:buFont typeface="Arial"/>
                <a:buNone/>
              </a:pPr>
              <a:r>
                <a:rPr lang="en" sz="1600" b="0" i="0" u="none" strike="noStrike" cap="none" dirty="0">
                  <a:solidFill>
                    <a:schemeClr val="lt1"/>
                  </a:solidFill>
                  <a:latin typeface="Arial"/>
                  <a:ea typeface="Arial"/>
                  <a:cs typeface="Arial"/>
                  <a:sym typeface="Arial"/>
                </a:rPr>
                <a:t>Memorize the name and phone number of a friend, family member and your attorney </a:t>
              </a:r>
              <a:r>
                <a:rPr lang="en-US" sz="1600" b="0" i="0" u="none" strike="noStrike" cap="none" dirty="0">
                  <a:solidFill>
                    <a:schemeClr val="lt1"/>
                  </a:solidFill>
                  <a:latin typeface="Arial"/>
                  <a:ea typeface="Arial"/>
                  <a:cs typeface="Arial"/>
                  <a:sym typeface="Arial"/>
                </a:rPr>
                <a:t>whom</a:t>
              </a:r>
              <a:r>
                <a:rPr lang="en" sz="1600" b="0" i="0" u="none" strike="noStrike" cap="none" dirty="0">
                  <a:solidFill>
                    <a:schemeClr val="lt1"/>
                  </a:solidFill>
                  <a:latin typeface="Arial"/>
                  <a:ea typeface="Arial"/>
                  <a:cs typeface="Arial"/>
                  <a:sym typeface="Arial"/>
                </a:rPr>
                <a:t> you can call if arrested or detained.</a:t>
              </a:r>
            </a:p>
          </p:txBody>
        </p:sp>
        <p:sp>
          <p:nvSpPr>
            <p:cNvPr id="409" name="Shape 409"/>
            <p:cNvSpPr/>
            <p:nvPr/>
          </p:nvSpPr>
          <p:spPr>
            <a:xfrm>
              <a:off x="0" y="1127565"/>
              <a:ext cx="8626838" cy="656369"/>
            </a:xfrm>
            <a:prstGeom prst="roundRect">
              <a:avLst>
                <a:gd name="adj" fmla="val 16667"/>
              </a:avLst>
            </a:prstGeom>
            <a:solidFill>
              <a:schemeClr val="dk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10" name="Shape 410"/>
            <p:cNvSpPr txBox="1"/>
            <p:nvPr/>
          </p:nvSpPr>
          <p:spPr>
            <a:xfrm>
              <a:off x="32041" y="1159604"/>
              <a:ext cx="8562757" cy="592287"/>
            </a:xfrm>
            <a:prstGeom prst="rect">
              <a:avLst/>
            </a:prstGeom>
            <a:noFill/>
            <a:ln>
              <a:noFill/>
            </a:ln>
          </p:spPr>
          <p:txBody>
            <a:bodyPr lIns="64750" tIns="64750" rIns="64750" bIns="64750" anchor="ctr" anchorCtr="0">
              <a:noAutofit/>
            </a:bodyPr>
            <a:lstStyle/>
            <a:p>
              <a:pPr marL="0" marR="0" lvl="0" indent="0" algn="l" rtl="0">
                <a:lnSpc>
                  <a:spcPct val="90000"/>
                </a:lnSpc>
                <a:spcBef>
                  <a:spcPts val="0"/>
                </a:spcBef>
                <a:spcAft>
                  <a:spcPts val="0"/>
                </a:spcAft>
                <a:buClr>
                  <a:schemeClr val="lt1"/>
                </a:buClr>
                <a:buSzPct val="25000"/>
                <a:buFont typeface="Arial"/>
                <a:buNone/>
              </a:pPr>
              <a:r>
                <a:rPr lang="en" sz="1600" b="0" i="0" u="none" strike="noStrike" cap="none" dirty="0">
                  <a:solidFill>
                    <a:schemeClr val="lt1"/>
                  </a:solidFill>
                  <a:latin typeface="Arial"/>
                  <a:ea typeface="Arial"/>
                  <a:cs typeface="Arial"/>
                  <a:sym typeface="Arial"/>
                </a:rPr>
                <a:t>If you take care of children or other people, make a plan to have them taken care of if you are detained. Specify the plan for legal custody should you be detained or deported</a:t>
              </a:r>
              <a:r>
                <a:rPr lang="en" sz="1600" dirty="0">
                  <a:solidFill>
                    <a:schemeClr val="lt1"/>
                  </a:solidFill>
                </a:rPr>
                <a:t>.</a:t>
              </a:r>
              <a:endParaRPr lang="en" sz="1600" b="0" i="0" u="none" strike="noStrike" cap="none" dirty="0">
                <a:solidFill>
                  <a:schemeClr val="lt1"/>
                </a:solidFill>
                <a:latin typeface="Arial"/>
                <a:ea typeface="Arial"/>
                <a:cs typeface="Arial"/>
                <a:sym typeface="Arial"/>
              </a:endParaRPr>
            </a:p>
          </p:txBody>
        </p:sp>
        <p:sp>
          <p:nvSpPr>
            <p:cNvPr id="411" name="Shape 411"/>
            <p:cNvSpPr/>
            <p:nvPr/>
          </p:nvSpPr>
          <p:spPr>
            <a:xfrm>
              <a:off x="0" y="1832893"/>
              <a:ext cx="8626838" cy="656369"/>
            </a:xfrm>
            <a:prstGeom prst="roundRect">
              <a:avLst>
                <a:gd name="adj" fmla="val 16667"/>
              </a:avLst>
            </a:prstGeom>
            <a:solidFill>
              <a:schemeClr val="dk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12" name="Shape 412"/>
            <p:cNvSpPr txBox="1"/>
            <p:nvPr/>
          </p:nvSpPr>
          <p:spPr>
            <a:xfrm>
              <a:off x="32041" y="1905164"/>
              <a:ext cx="8562757" cy="552058"/>
            </a:xfrm>
            <a:prstGeom prst="rect">
              <a:avLst/>
            </a:prstGeom>
            <a:noFill/>
            <a:ln>
              <a:noFill/>
            </a:ln>
          </p:spPr>
          <p:txBody>
            <a:bodyPr lIns="64750" tIns="64750" rIns="64750" bIns="64750" anchor="ctr" anchorCtr="0">
              <a:noAutofit/>
            </a:bodyPr>
            <a:lstStyle/>
            <a:p>
              <a:pPr marL="0" marR="0" lvl="0" indent="0" algn="l" rtl="0">
                <a:lnSpc>
                  <a:spcPct val="90000"/>
                </a:lnSpc>
                <a:spcBef>
                  <a:spcPts val="0"/>
                </a:spcBef>
                <a:spcAft>
                  <a:spcPts val="0"/>
                </a:spcAft>
                <a:buClr>
                  <a:schemeClr val="lt1"/>
                </a:buClr>
                <a:buSzPct val="25000"/>
                <a:buFont typeface="Arial"/>
                <a:buNone/>
              </a:pPr>
              <a:r>
                <a:rPr lang="en" sz="1600" b="0" i="0" u="none" strike="noStrike" cap="none" dirty="0">
                  <a:solidFill>
                    <a:schemeClr val="lt1"/>
                  </a:solidFill>
                  <a:latin typeface="Arial"/>
                  <a:ea typeface="Arial"/>
                  <a:cs typeface="Arial"/>
                  <a:sym typeface="Arial"/>
                </a:rPr>
                <a:t>Keep important documents such as birth certificates and immigration documents in a safe place where close friends/family know they can access them. It’s also important to have copies.</a:t>
              </a:r>
            </a:p>
          </p:txBody>
        </p:sp>
        <p:sp>
          <p:nvSpPr>
            <p:cNvPr id="413" name="Shape 413"/>
            <p:cNvSpPr/>
            <p:nvPr/>
          </p:nvSpPr>
          <p:spPr>
            <a:xfrm>
              <a:off x="0" y="2538225"/>
              <a:ext cx="8626838" cy="839557"/>
            </a:xfrm>
            <a:prstGeom prst="roundRect">
              <a:avLst>
                <a:gd name="adj" fmla="val 16667"/>
              </a:avLst>
            </a:prstGeom>
            <a:solidFill>
              <a:schemeClr val="dk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14" name="Shape 414"/>
            <p:cNvSpPr txBox="1"/>
            <p:nvPr/>
          </p:nvSpPr>
          <p:spPr>
            <a:xfrm>
              <a:off x="32041" y="2570266"/>
              <a:ext cx="8562757" cy="727418"/>
            </a:xfrm>
            <a:prstGeom prst="rect">
              <a:avLst/>
            </a:prstGeom>
            <a:noFill/>
            <a:ln>
              <a:noFill/>
            </a:ln>
          </p:spPr>
          <p:txBody>
            <a:bodyPr lIns="64750" tIns="64750" rIns="64750" bIns="64750" anchor="ctr" anchorCtr="0">
              <a:noAutofit/>
            </a:bodyPr>
            <a:lstStyle/>
            <a:p>
              <a:pPr lvl="0">
                <a:lnSpc>
                  <a:spcPct val="90000"/>
                </a:lnSpc>
                <a:buClr>
                  <a:schemeClr val="lt1"/>
                </a:buClr>
                <a:buSzPct val="25000"/>
              </a:pPr>
              <a:r>
                <a:rPr lang="en" sz="1600" b="0" i="0" u="none" strike="noStrike" cap="none" dirty="0">
                  <a:solidFill>
                    <a:schemeClr val="lt1"/>
                  </a:solidFill>
                  <a:latin typeface="Arial"/>
                  <a:ea typeface="Arial"/>
                  <a:cs typeface="Arial"/>
                  <a:sym typeface="Arial"/>
                </a:rPr>
                <a:t>Make sure your loved ones know </a:t>
              </a:r>
              <a:r>
                <a:rPr lang="en-US" sz="1600" b="0" i="0" u="none" strike="noStrike" cap="none" dirty="0">
                  <a:solidFill>
                    <a:schemeClr val="lt1"/>
                  </a:solidFill>
                  <a:latin typeface="Arial"/>
                  <a:ea typeface="Arial"/>
                  <a:cs typeface="Arial"/>
                  <a:sym typeface="Arial"/>
                </a:rPr>
                <a:t>how to </a:t>
              </a:r>
              <a:r>
                <a:rPr lang="en" sz="1600" b="0" i="0" u="none" strike="noStrike" cap="none" dirty="0">
                  <a:solidFill>
                    <a:schemeClr val="lt1"/>
                  </a:solidFill>
                  <a:latin typeface="Arial"/>
                  <a:ea typeface="Arial"/>
                  <a:cs typeface="Arial"/>
                  <a:sym typeface="Arial"/>
                </a:rPr>
                <a:t>use the ICE online detainee locator to find who is in immigration custody: </a:t>
              </a:r>
              <a:r>
                <a:rPr lang="en" sz="1600" b="0" i="0" u="none" strike="noStrike" cap="none" dirty="0">
                  <a:solidFill>
                    <a:srgbClr val="FF0000"/>
                  </a:solidFill>
                  <a:latin typeface="Arial"/>
                  <a:ea typeface="Arial"/>
                  <a:cs typeface="Arial"/>
                  <a:sym typeface="Arial"/>
                </a:rPr>
                <a:t>https://locator.ice.gov/odls/homePage.do</a:t>
              </a:r>
              <a:r>
                <a:rPr lang="en" sz="1600" dirty="0">
                  <a:solidFill>
                    <a:schemeClr val="lt1"/>
                  </a:solidFill>
                </a:rPr>
                <a:t> . Make sure someone has your </a:t>
              </a:r>
              <a:r>
                <a:rPr lang="en" sz="1600" b="1" dirty="0">
                  <a:solidFill>
                    <a:schemeClr val="lt1"/>
                  </a:solidFill>
                </a:rPr>
                <a:t>alien registration # </a:t>
              </a:r>
              <a:r>
                <a:rPr lang="en" sz="1600" dirty="0">
                  <a:solidFill>
                    <a:schemeClr val="lt1"/>
                  </a:solidFill>
                </a:rPr>
                <a:t>to look this up.</a:t>
              </a:r>
              <a:endParaRPr lang="en" sz="1600" b="0" i="0" u="none" strike="noStrike" cap="none" dirty="0">
                <a:solidFill>
                  <a:schemeClr val="lt1"/>
                </a:solidFill>
                <a:latin typeface="Arial"/>
                <a:ea typeface="Arial"/>
                <a:cs typeface="Arial"/>
                <a:sym typeface="Arial"/>
              </a:endParaRPr>
            </a:p>
          </p:txBody>
        </p:sp>
        <p:sp>
          <p:nvSpPr>
            <p:cNvPr id="415" name="Shape 415"/>
            <p:cNvSpPr/>
            <p:nvPr/>
          </p:nvSpPr>
          <p:spPr>
            <a:xfrm>
              <a:off x="0" y="3472443"/>
              <a:ext cx="8626838" cy="427481"/>
            </a:xfrm>
            <a:prstGeom prst="roundRect">
              <a:avLst>
                <a:gd name="adj" fmla="val 16667"/>
              </a:avLst>
            </a:prstGeom>
            <a:solidFill>
              <a:schemeClr val="dk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16" name="Shape 416"/>
            <p:cNvSpPr txBox="1"/>
            <p:nvPr/>
          </p:nvSpPr>
          <p:spPr>
            <a:xfrm>
              <a:off x="32041" y="3472443"/>
              <a:ext cx="8562757" cy="395440"/>
            </a:xfrm>
            <a:prstGeom prst="rect">
              <a:avLst/>
            </a:prstGeom>
            <a:noFill/>
            <a:ln>
              <a:noFill/>
            </a:ln>
          </p:spPr>
          <p:txBody>
            <a:bodyPr lIns="64750" tIns="64750" rIns="64750" bIns="64750" anchor="ctr" anchorCtr="0">
              <a:noAutofit/>
            </a:bodyPr>
            <a:lstStyle/>
            <a:p>
              <a:pPr marL="0" marR="0" lvl="0" indent="0" rtl="0">
                <a:lnSpc>
                  <a:spcPct val="90000"/>
                </a:lnSpc>
                <a:spcBef>
                  <a:spcPts val="0"/>
                </a:spcBef>
                <a:spcAft>
                  <a:spcPts val="0"/>
                </a:spcAft>
                <a:buClr>
                  <a:schemeClr val="lt1"/>
                </a:buClr>
                <a:buSzPct val="25000"/>
                <a:buFont typeface="Arial"/>
                <a:buNone/>
              </a:pPr>
              <a:r>
                <a:rPr lang="en" sz="1600" b="0" i="0" u="none" strike="noStrike" cap="none" dirty="0">
                  <a:solidFill>
                    <a:schemeClr val="lt1"/>
                  </a:solidFill>
                  <a:latin typeface="Arial"/>
                  <a:ea typeface="Arial"/>
                  <a:cs typeface="Arial"/>
                  <a:sym typeface="Arial"/>
                </a:rPr>
                <a:t>Update your child</a:t>
              </a:r>
              <a:r>
                <a:rPr lang="en-US" sz="1600" dirty="0" err="1">
                  <a:solidFill>
                    <a:schemeClr val="lt1"/>
                  </a:solidFill>
                </a:rPr>
                <a:t>ren</a:t>
              </a:r>
              <a:r>
                <a:rPr lang="en" sz="1600" b="0" i="0" u="none" strike="noStrike" cap="none" dirty="0">
                  <a:solidFill>
                    <a:schemeClr val="lt1"/>
                  </a:solidFill>
                  <a:latin typeface="Arial"/>
                  <a:ea typeface="Arial"/>
                  <a:cs typeface="Arial"/>
                  <a:sym typeface="Arial"/>
                </a:rPr>
                <a:t>’s emergency contact information at their school.</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body" idx="1"/>
          </p:nvPr>
        </p:nvSpPr>
        <p:spPr>
          <a:xfrm>
            <a:off x="242825" y="290175"/>
            <a:ext cx="8761500" cy="9345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3600" b="0" i="0" u="none" strike="noStrike" cap="none" dirty="0">
                <a:solidFill>
                  <a:schemeClr val="dk1"/>
                </a:solidFill>
                <a:latin typeface="Oswald"/>
                <a:ea typeface="Oswald"/>
                <a:cs typeface="Oswald"/>
                <a:sym typeface="Oswald"/>
              </a:rPr>
              <a:t>List of Documents to Compile in a </a:t>
            </a:r>
            <a:r>
              <a:rPr lang="en" sz="3600" dirty="0"/>
              <a:t>S</a:t>
            </a:r>
            <a:r>
              <a:rPr lang="en" sz="3600" b="0" i="0" u="none" strike="noStrike" cap="none" dirty="0">
                <a:solidFill>
                  <a:schemeClr val="dk1"/>
                </a:solidFill>
                <a:latin typeface="Oswald"/>
                <a:ea typeface="Oswald"/>
                <a:cs typeface="Oswald"/>
                <a:sym typeface="Oswald"/>
              </a:rPr>
              <a:t>afe Place</a:t>
            </a:r>
          </a:p>
        </p:txBody>
      </p:sp>
      <p:sp>
        <p:nvSpPr>
          <p:cNvPr id="422" name="Shape 422"/>
          <p:cNvSpPr txBox="1"/>
          <p:nvPr/>
        </p:nvSpPr>
        <p:spPr>
          <a:xfrm>
            <a:off x="163375" y="1452025"/>
            <a:ext cx="4563300" cy="3402300"/>
          </a:xfrm>
          <a:prstGeom prst="rect">
            <a:avLst/>
          </a:prstGeom>
          <a:noFill/>
          <a:ln>
            <a:noFill/>
          </a:ln>
        </p:spPr>
        <p:txBody>
          <a:bodyPr lIns="91425" tIns="91425" rIns="91425" bIns="91425" anchor="t" anchorCtr="0">
            <a:noAutofit/>
          </a:bodyPr>
          <a:lstStyle/>
          <a:p>
            <a:pPr marL="457200" lvl="0" indent="-342900">
              <a:lnSpc>
                <a:spcPct val="150000"/>
              </a:lnSpc>
              <a:buClr>
                <a:srgbClr val="FFFFFF"/>
              </a:buClr>
              <a:buSzPct val="100000"/>
              <a:buFont typeface="Arial" panose="020B0604020202020204" pitchFamily="34" charset="0"/>
              <a:buChar char="•"/>
            </a:pPr>
            <a:r>
              <a:rPr lang="en" sz="1800" dirty="0">
                <a:solidFill>
                  <a:srgbClr val="FFFFFF"/>
                </a:solidFill>
                <a:latin typeface="Lato"/>
                <a:ea typeface="Lato"/>
                <a:cs typeface="Lato"/>
                <a:sym typeface="Lato"/>
              </a:rPr>
              <a:t>Birth </a:t>
            </a:r>
            <a:r>
              <a:rPr lang="en-US" sz="1800" dirty="0">
                <a:solidFill>
                  <a:srgbClr val="FFFFFF"/>
                </a:solidFill>
                <a:latin typeface="Lato"/>
                <a:ea typeface="Lato"/>
                <a:cs typeface="Lato"/>
                <a:sym typeface="Lato"/>
              </a:rPr>
              <a:t>c</a:t>
            </a:r>
            <a:r>
              <a:rPr lang="en" sz="1800" dirty="0">
                <a:solidFill>
                  <a:srgbClr val="FFFFFF"/>
                </a:solidFill>
                <a:latin typeface="Lato"/>
                <a:ea typeface="Lato"/>
                <a:cs typeface="Lato"/>
                <a:sym typeface="Lato"/>
              </a:rPr>
              <a:t>ertificates and ID documents</a:t>
            </a:r>
          </a:p>
          <a:p>
            <a:pPr marL="457200" lvl="0" indent="-342900">
              <a:lnSpc>
                <a:spcPct val="150000"/>
              </a:lnSpc>
              <a:buClr>
                <a:srgbClr val="FFFFFF"/>
              </a:buClr>
              <a:buSzPct val="100000"/>
              <a:buFont typeface="Arial" panose="020B0604020202020204" pitchFamily="34" charset="0"/>
              <a:buChar char="•"/>
            </a:pPr>
            <a:r>
              <a:rPr lang="en" sz="1800" dirty="0">
                <a:solidFill>
                  <a:srgbClr val="FFFFFF"/>
                </a:solidFill>
                <a:latin typeface="Lato"/>
                <a:ea typeface="Lato"/>
                <a:cs typeface="Lato"/>
                <a:sym typeface="Lato"/>
              </a:rPr>
              <a:t>School </a:t>
            </a:r>
            <a:r>
              <a:rPr lang="en-US" sz="1800" dirty="0">
                <a:solidFill>
                  <a:srgbClr val="FFFFFF"/>
                </a:solidFill>
                <a:latin typeface="Lato"/>
                <a:ea typeface="Lato"/>
                <a:cs typeface="Lato"/>
                <a:sym typeface="Lato"/>
              </a:rPr>
              <a:t>r</a:t>
            </a:r>
            <a:r>
              <a:rPr lang="en" sz="1800" dirty="0">
                <a:solidFill>
                  <a:srgbClr val="FFFFFF"/>
                </a:solidFill>
                <a:latin typeface="Lato"/>
                <a:ea typeface="Lato"/>
                <a:cs typeface="Lato"/>
                <a:sym typeface="Lato"/>
              </a:rPr>
              <a:t>ecords</a:t>
            </a:r>
          </a:p>
          <a:p>
            <a:pPr marL="457200" lvl="0" indent="-342900">
              <a:lnSpc>
                <a:spcPct val="150000"/>
              </a:lnSpc>
              <a:buClr>
                <a:srgbClr val="FFFFFF"/>
              </a:buClr>
              <a:buSzPct val="100000"/>
              <a:buFont typeface="Arial" panose="020B0604020202020204" pitchFamily="34" charset="0"/>
              <a:buChar char="•"/>
            </a:pPr>
            <a:r>
              <a:rPr lang="en" sz="1800" dirty="0">
                <a:solidFill>
                  <a:srgbClr val="FFFFFF"/>
                </a:solidFill>
                <a:latin typeface="Lato"/>
                <a:ea typeface="Lato"/>
                <a:cs typeface="Lato"/>
                <a:sym typeface="Lato"/>
              </a:rPr>
              <a:t>Employment </a:t>
            </a:r>
            <a:r>
              <a:rPr lang="en-US" sz="1800" dirty="0">
                <a:solidFill>
                  <a:srgbClr val="FFFFFF"/>
                </a:solidFill>
                <a:latin typeface="Lato"/>
                <a:ea typeface="Lato"/>
                <a:cs typeface="Lato"/>
                <a:sym typeface="Lato"/>
              </a:rPr>
              <a:t>r</a:t>
            </a:r>
            <a:r>
              <a:rPr lang="en" sz="1800" dirty="0">
                <a:solidFill>
                  <a:srgbClr val="FFFFFF"/>
                </a:solidFill>
                <a:latin typeface="Lato"/>
                <a:ea typeface="Lato"/>
                <a:cs typeface="Lato"/>
                <a:sym typeface="Lato"/>
              </a:rPr>
              <a:t>ecords</a:t>
            </a:r>
          </a:p>
          <a:p>
            <a:pPr marL="457200" lvl="0" indent="-342900">
              <a:lnSpc>
                <a:spcPct val="150000"/>
              </a:lnSpc>
              <a:buClr>
                <a:srgbClr val="FFFFFF"/>
              </a:buClr>
              <a:buSzPct val="100000"/>
              <a:buFont typeface="Arial" panose="020B0604020202020204" pitchFamily="34" charset="0"/>
              <a:buChar char="•"/>
            </a:pPr>
            <a:r>
              <a:rPr lang="en" sz="1800" dirty="0">
                <a:solidFill>
                  <a:srgbClr val="FFFFFF"/>
                </a:solidFill>
                <a:latin typeface="Lato"/>
                <a:ea typeface="Lato"/>
                <a:cs typeface="Lato"/>
                <a:sym typeface="Lato"/>
              </a:rPr>
              <a:t>Tax </a:t>
            </a:r>
            <a:r>
              <a:rPr lang="en-US" sz="1800" dirty="0">
                <a:solidFill>
                  <a:srgbClr val="FFFFFF"/>
                </a:solidFill>
                <a:latin typeface="Lato"/>
                <a:ea typeface="Lato"/>
                <a:cs typeface="Lato"/>
                <a:sym typeface="Lato"/>
              </a:rPr>
              <a:t>r</a:t>
            </a:r>
            <a:r>
              <a:rPr lang="en" sz="1800" dirty="0">
                <a:solidFill>
                  <a:srgbClr val="FFFFFF"/>
                </a:solidFill>
                <a:latin typeface="Lato"/>
                <a:ea typeface="Lato"/>
                <a:cs typeface="Lato"/>
                <a:sym typeface="Lato"/>
              </a:rPr>
              <a:t>eturns</a:t>
            </a:r>
          </a:p>
          <a:p>
            <a:pPr marL="457200" lvl="0" indent="-342900">
              <a:lnSpc>
                <a:spcPct val="150000"/>
              </a:lnSpc>
              <a:buClr>
                <a:srgbClr val="FFFFFF"/>
              </a:buClr>
              <a:buSzPct val="100000"/>
              <a:buFont typeface="Arial" panose="020B0604020202020204" pitchFamily="34" charset="0"/>
              <a:buChar char="•"/>
            </a:pPr>
            <a:r>
              <a:rPr lang="en" sz="1800" dirty="0">
                <a:solidFill>
                  <a:srgbClr val="FFFFFF"/>
                </a:solidFill>
                <a:latin typeface="Lato"/>
                <a:ea typeface="Lato"/>
                <a:cs typeface="Lato"/>
                <a:sym typeface="Lato"/>
              </a:rPr>
              <a:t>Proof of </a:t>
            </a:r>
            <a:r>
              <a:rPr lang="en-US" sz="1800" dirty="0">
                <a:solidFill>
                  <a:srgbClr val="FFFFFF"/>
                </a:solidFill>
                <a:latin typeface="Lato"/>
                <a:ea typeface="Lato"/>
                <a:cs typeface="Lato"/>
                <a:sym typeface="Lato"/>
              </a:rPr>
              <a:t>p</a:t>
            </a:r>
            <a:r>
              <a:rPr lang="en" sz="1800" dirty="0">
                <a:solidFill>
                  <a:srgbClr val="FFFFFF"/>
                </a:solidFill>
                <a:latin typeface="Lato"/>
                <a:ea typeface="Lato"/>
                <a:cs typeface="Lato"/>
                <a:sym typeface="Lato"/>
              </a:rPr>
              <a:t>resence with </a:t>
            </a:r>
            <a:r>
              <a:rPr lang="en-US" sz="1800" dirty="0">
                <a:solidFill>
                  <a:srgbClr val="FFFFFF"/>
                </a:solidFill>
                <a:latin typeface="Lato"/>
                <a:ea typeface="Lato"/>
                <a:cs typeface="Lato"/>
                <a:sym typeface="Lato"/>
              </a:rPr>
              <a:t>a</a:t>
            </a:r>
            <a:r>
              <a:rPr lang="en" sz="1800" dirty="0">
                <a:solidFill>
                  <a:srgbClr val="FFFFFF"/>
                </a:solidFill>
                <a:latin typeface="Lato"/>
                <a:ea typeface="Lato"/>
                <a:cs typeface="Lato"/>
                <a:sym typeface="Lato"/>
              </a:rPr>
              <a:t>ddress </a:t>
            </a:r>
          </a:p>
          <a:p>
            <a:pPr marL="457200" marR="0" lvl="0" indent="-342900" algn="l" rtl="0">
              <a:lnSpc>
                <a:spcPct val="150000"/>
              </a:lnSpc>
              <a:spcBef>
                <a:spcPts val="0"/>
              </a:spcBef>
              <a:spcAft>
                <a:spcPts val="0"/>
              </a:spcAft>
              <a:buClr>
                <a:srgbClr val="FFFFFF"/>
              </a:buClr>
              <a:buSzPct val="100000"/>
              <a:buFont typeface="Arial" panose="020B0604020202020204" pitchFamily="34" charset="0"/>
              <a:buChar char="•"/>
            </a:pPr>
            <a:r>
              <a:rPr lang="en" sz="1800" dirty="0">
                <a:solidFill>
                  <a:srgbClr val="FFFFFF"/>
                </a:solidFill>
                <a:latin typeface="Lato"/>
                <a:ea typeface="Lato"/>
                <a:cs typeface="Lato"/>
                <a:sym typeface="Lato"/>
              </a:rPr>
              <a:t>E</a:t>
            </a:r>
            <a:r>
              <a:rPr lang="en" sz="1800" b="0" i="0" u="none" strike="noStrike" cap="none" dirty="0">
                <a:solidFill>
                  <a:srgbClr val="FFFFFF"/>
                </a:solidFill>
                <a:latin typeface="Lato"/>
                <a:ea typeface="Lato"/>
                <a:cs typeface="Lato"/>
                <a:sym typeface="Lato"/>
              </a:rPr>
              <a:t>vidence of </a:t>
            </a:r>
            <a:r>
              <a:rPr lang="en-US" sz="1800" b="0" i="0" u="none" strike="noStrike" cap="none" dirty="0">
                <a:solidFill>
                  <a:srgbClr val="FFFFFF"/>
                </a:solidFill>
                <a:latin typeface="Lato"/>
                <a:ea typeface="Lato"/>
                <a:cs typeface="Lato"/>
                <a:sym typeface="Lato"/>
              </a:rPr>
              <a:t>r</a:t>
            </a:r>
            <a:r>
              <a:rPr lang="en" sz="1800" b="0" i="0" u="none" strike="noStrike" cap="none" dirty="0">
                <a:solidFill>
                  <a:srgbClr val="FFFFFF"/>
                </a:solidFill>
                <a:latin typeface="Lato"/>
                <a:ea typeface="Lato"/>
                <a:cs typeface="Lato"/>
                <a:sym typeface="Lato"/>
              </a:rPr>
              <a:t>isk in </a:t>
            </a:r>
            <a:r>
              <a:rPr lang="en-US" sz="1800" b="0" i="0" u="none" strike="noStrike" cap="none" dirty="0">
                <a:solidFill>
                  <a:srgbClr val="FFFFFF"/>
                </a:solidFill>
                <a:latin typeface="Lato"/>
                <a:ea typeface="Lato"/>
                <a:cs typeface="Lato"/>
                <a:sym typeface="Lato"/>
              </a:rPr>
              <a:t>y</a:t>
            </a:r>
            <a:r>
              <a:rPr lang="en" sz="1800" b="0" i="0" u="none" strike="noStrike" cap="none" dirty="0">
                <a:solidFill>
                  <a:srgbClr val="FFFFFF"/>
                </a:solidFill>
                <a:latin typeface="Lato"/>
                <a:ea typeface="Lato"/>
                <a:cs typeface="Lato"/>
                <a:sym typeface="Lato"/>
              </a:rPr>
              <a:t>our </a:t>
            </a:r>
            <a:r>
              <a:rPr lang="en-US" sz="1800" b="0" i="0" u="none" strike="noStrike" cap="none" dirty="0">
                <a:solidFill>
                  <a:srgbClr val="FFFFFF"/>
                </a:solidFill>
                <a:latin typeface="Lato"/>
                <a:ea typeface="Lato"/>
                <a:cs typeface="Lato"/>
                <a:sym typeface="Lato"/>
              </a:rPr>
              <a:t>c</a:t>
            </a:r>
            <a:r>
              <a:rPr lang="en" sz="1800" b="0" i="0" u="none" strike="noStrike" cap="none" dirty="0">
                <a:solidFill>
                  <a:srgbClr val="FFFFFF"/>
                </a:solidFill>
                <a:latin typeface="Lato"/>
                <a:ea typeface="Lato"/>
                <a:cs typeface="Lato"/>
                <a:sym typeface="Lato"/>
              </a:rPr>
              <a:t>ountry</a:t>
            </a:r>
          </a:p>
          <a:p>
            <a:pPr marL="457200" marR="0" lvl="0" indent="-342900" algn="l" rtl="0">
              <a:lnSpc>
                <a:spcPct val="150000"/>
              </a:lnSpc>
              <a:spcBef>
                <a:spcPts val="0"/>
              </a:spcBef>
              <a:spcAft>
                <a:spcPts val="0"/>
              </a:spcAft>
              <a:buClr>
                <a:srgbClr val="FFFFFF"/>
              </a:buClr>
              <a:buSzPct val="100000"/>
              <a:buFont typeface="Arial" panose="020B0604020202020204" pitchFamily="34" charset="0"/>
              <a:buChar char="•"/>
            </a:pPr>
            <a:r>
              <a:rPr lang="en" sz="1800" b="0" i="0" u="none" strike="noStrike" cap="none" dirty="0">
                <a:solidFill>
                  <a:srgbClr val="FFFFFF"/>
                </a:solidFill>
                <a:latin typeface="Lato"/>
                <a:ea typeface="Lato"/>
                <a:cs typeface="Lato"/>
                <a:sym typeface="Lato"/>
              </a:rPr>
              <a:t>Letters of </a:t>
            </a:r>
            <a:r>
              <a:rPr lang="en-US" sz="1800" b="0" i="0" u="none" strike="noStrike" cap="none" dirty="0">
                <a:solidFill>
                  <a:srgbClr val="FFFFFF"/>
                </a:solidFill>
                <a:latin typeface="Lato"/>
                <a:ea typeface="Lato"/>
                <a:cs typeface="Lato"/>
                <a:sym typeface="Lato"/>
              </a:rPr>
              <a:t>s</a:t>
            </a:r>
            <a:r>
              <a:rPr lang="en" sz="1800" b="0" i="0" u="none" strike="noStrike" cap="none" dirty="0">
                <a:solidFill>
                  <a:srgbClr val="FFFFFF"/>
                </a:solidFill>
                <a:latin typeface="Lato"/>
                <a:ea typeface="Lato"/>
                <a:cs typeface="Lato"/>
                <a:sym typeface="Lato"/>
              </a:rPr>
              <a:t>upport</a:t>
            </a:r>
          </a:p>
          <a:p>
            <a:pPr marL="457200" marR="0" lvl="0" indent="-342900" algn="l" rtl="0">
              <a:lnSpc>
                <a:spcPct val="150000"/>
              </a:lnSpc>
              <a:spcBef>
                <a:spcPts val="0"/>
              </a:spcBef>
              <a:spcAft>
                <a:spcPts val="0"/>
              </a:spcAft>
              <a:buClr>
                <a:srgbClr val="FFFFFF"/>
              </a:buClr>
              <a:buSzPct val="100000"/>
              <a:buFont typeface="Arial" panose="020B0604020202020204" pitchFamily="34" charset="0"/>
              <a:buChar char="•"/>
            </a:pPr>
            <a:r>
              <a:rPr lang="en" sz="1800" dirty="0">
                <a:solidFill>
                  <a:srgbClr val="FFFFFF"/>
                </a:solidFill>
                <a:latin typeface="Lato"/>
                <a:ea typeface="Lato"/>
                <a:cs typeface="Lato"/>
                <a:sym typeface="Lato"/>
              </a:rPr>
              <a:t>C</a:t>
            </a:r>
            <a:r>
              <a:rPr lang="en" sz="1800" b="0" i="0" u="none" strike="noStrike" cap="none" dirty="0">
                <a:solidFill>
                  <a:srgbClr val="FFFFFF"/>
                </a:solidFill>
                <a:latin typeface="Lato"/>
                <a:ea typeface="Lato"/>
                <a:cs typeface="Lato"/>
                <a:sym typeface="Lato"/>
              </a:rPr>
              <a:t>riminal </a:t>
            </a:r>
            <a:r>
              <a:rPr lang="en" sz="1800" dirty="0">
                <a:solidFill>
                  <a:srgbClr val="FFFFFF"/>
                </a:solidFill>
                <a:latin typeface="Lato"/>
                <a:ea typeface="Lato"/>
                <a:cs typeface="Lato"/>
                <a:sym typeface="Lato"/>
              </a:rPr>
              <a:t>/ </a:t>
            </a:r>
            <a:r>
              <a:rPr lang="en-US" sz="1800" dirty="0">
                <a:solidFill>
                  <a:srgbClr val="FFFFFF"/>
                </a:solidFill>
                <a:latin typeface="Lato"/>
                <a:ea typeface="Lato"/>
                <a:cs typeface="Lato"/>
                <a:sym typeface="Lato"/>
              </a:rPr>
              <a:t>c</a:t>
            </a:r>
            <a:r>
              <a:rPr lang="en" sz="1800" b="0" i="0" u="none" strike="noStrike" cap="none" dirty="0">
                <a:solidFill>
                  <a:srgbClr val="FFFFFF"/>
                </a:solidFill>
                <a:latin typeface="Lato"/>
                <a:ea typeface="Lato"/>
                <a:cs typeface="Lato"/>
                <a:sym typeface="Lato"/>
              </a:rPr>
              <a:t>ourt </a:t>
            </a:r>
            <a:r>
              <a:rPr lang="en-US" sz="1800" b="0" i="0" u="none" strike="noStrike" cap="none" dirty="0">
                <a:solidFill>
                  <a:srgbClr val="FFFFFF"/>
                </a:solidFill>
                <a:latin typeface="Lato"/>
                <a:ea typeface="Lato"/>
                <a:cs typeface="Lato"/>
                <a:sym typeface="Lato"/>
              </a:rPr>
              <a:t>r</a:t>
            </a:r>
            <a:r>
              <a:rPr lang="en" sz="1800" b="0" i="0" u="none" strike="noStrike" cap="none" dirty="0">
                <a:solidFill>
                  <a:srgbClr val="FFFFFF"/>
                </a:solidFill>
                <a:latin typeface="Lato"/>
                <a:ea typeface="Lato"/>
                <a:cs typeface="Lato"/>
                <a:sym typeface="Lato"/>
              </a:rPr>
              <a:t>ecords </a:t>
            </a:r>
          </a:p>
        </p:txBody>
      </p:sp>
      <p:pic>
        <p:nvPicPr>
          <p:cNvPr id="423" name="Shape 423"/>
          <p:cNvPicPr preferRelativeResize="0"/>
          <p:nvPr/>
        </p:nvPicPr>
        <p:blipFill rotWithShape="1">
          <a:blip r:embed="rId3">
            <a:alphaModFix/>
          </a:blip>
          <a:srcRect/>
          <a:stretch/>
        </p:blipFill>
        <p:spPr>
          <a:xfrm>
            <a:off x="4726673" y="1642973"/>
            <a:ext cx="4086299" cy="30203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Shape 435"/>
          <p:cNvSpPr txBox="1">
            <a:spLocks noGrp="1"/>
          </p:cNvSpPr>
          <p:nvPr>
            <p:ph type="title"/>
          </p:nvPr>
        </p:nvSpPr>
        <p:spPr>
          <a:xfrm>
            <a:off x="2766657" y="564668"/>
            <a:ext cx="4466999" cy="9701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Oswald"/>
              <a:buNone/>
            </a:pPr>
            <a:r>
              <a:rPr lang="en" sz="4800" b="0" i="0" u="none" strike="noStrike" cap="none" dirty="0">
                <a:solidFill>
                  <a:schemeClr val="dk1"/>
                </a:solidFill>
                <a:latin typeface="Oswald"/>
                <a:ea typeface="Oswald"/>
                <a:cs typeface="Oswald"/>
                <a:sym typeface="Oswald"/>
              </a:rPr>
              <a:t>Find Legal Help</a:t>
            </a:r>
          </a:p>
        </p:txBody>
      </p:sp>
      <p:grpSp>
        <p:nvGrpSpPr>
          <p:cNvPr id="436" name="Shape 436"/>
          <p:cNvGrpSpPr/>
          <p:nvPr/>
        </p:nvGrpSpPr>
        <p:grpSpPr>
          <a:xfrm>
            <a:off x="688735" y="1534875"/>
            <a:ext cx="7943127" cy="3416400"/>
            <a:chOff x="288735" y="0"/>
            <a:chExt cx="7943127" cy="3416400"/>
          </a:xfrm>
        </p:grpSpPr>
        <p:sp>
          <p:nvSpPr>
            <p:cNvPr id="437" name="Shape 437"/>
            <p:cNvSpPr/>
            <p:nvPr/>
          </p:nvSpPr>
          <p:spPr>
            <a:xfrm>
              <a:off x="639043" y="0"/>
              <a:ext cx="7242510" cy="3416400"/>
            </a:xfrm>
            <a:prstGeom prst="rightArrow">
              <a:avLst>
                <a:gd name="adj1" fmla="val 50000"/>
                <a:gd name="adj2" fmla="val 50000"/>
              </a:avLst>
            </a:prstGeom>
            <a:solidFill>
              <a:srgbClr val="820000"/>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38" name="Shape 438"/>
            <p:cNvSpPr/>
            <p:nvPr/>
          </p:nvSpPr>
          <p:spPr>
            <a:xfrm>
              <a:off x="288735" y="1024920"/>
              <a:ext cx="2556180" cy="1366560"/>
            </a:xfrm>
            <a:prstGeom prst="roundRect">
              <a:avLst>
                <a:gd name="adj" fmla="val 16667"/>
              </a:avLst>
            </a:prstGeom>
            <a:solidFill>
              <a:schemeClr val="dk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39" name="Shape 439"/>
            <p:cNvSpPr txBox="1"/>
            <p:nvPr/>
          </p:nvSpPr>
          <p:spPr>
            <a:xfrm>
              <a:off x="639043" y="1091629"/>
              <a:ext cx="1992856" cy="1233138"/>
            </a:xfrm>
            <a:prstGeom prst="rect">
              <a:avLst/>
            </a:prstGeom>
            <a:noFill/>
            <a:ln>
              <a:noFill/>
            </a:ln>
          </p:spPr>
          <p:txBody>
            <a:bodyPr lIns="60950" tIns="60950" rIns="60950" bIns="60950" anchor="ctr" anchorCtr="0">
              <a:noAutofit/>
            </a:bodyPr>
            <a:lstStyle/>
            <a:p>
              <a:pPr marL="0" marR="0" lvl="0" indent="0" rtl="0">
                <a:lnSpc>
                  <a:spcPct val="90000"/>
                </a:lnSpc>
                <a:spcBef>
                  <a:spcPts val="0"/>
                </a:spcBef>
                <a:spcAft>
                  <a:spcPts val="0"/>
                </a:spcAft>
                <a:buClr>
                  <a:schemeClr val="lt1"/>
                </a:buClr>
                <a:buSzPct val="25000"/>
                <a:buFont typeface="Arial"/>
                <a:buNone/>
              </a:pPr>
              <a:r>
                <a:rPr lang="en" sz="1600" b="0" i="0" u="none" strike="noStrike" cap="none" dirty="0">
                  <a:solidFill>
                    <a:schemeClr val="lt1"/>
                  </a:solidFill>
                  <a:latin typeface="Arial"/>
                  <a:ea typeface="Arial"/>
                  <a:cs typeface="Arial"/>
                  <a:sym typeface="Arial"/>
                </a:rPr>
                <a:t>ALWAYS consult an attorney.</a:t>
              </a:r>
            </a:p>
          </p:txBody>
        </p:sp>
        <p:sp>
          <p:nvSpPr>
            <p:cNvPr id="440" name="Shape 440"/>
            <p:cNvSpPr/>
            <p:nvPr/>
          </p:nvSpPr>
          <p:spPr>
            <a:xfrm>
              <a:off x="2982208" y="1024920"/>
              <a:ext cx="2556180" cy="1366560"/>
            </a:xfrm>
            <a:prstGeom prst="roundRect">
              <a:avLst>
                <a:gd name="adj" fmla="val 16667"/>
              </a:avLst>
            </a:prstGeom>
            <a:solidFill>
              <a:schemeClr val="dk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41" name="Shape 441"/>
            <p:cNvSpPr txBox="1"/>
            <p:nvPr/>
          </p:nvSpPr>
          <p:spPr>
            <a:xfrm>
              <a:off x="3116922" y="1091629"/>
              <a:ext cx="2306420" cy="1233138"/>
            </a:xfrm>
            <a:prstGeom prst="rect">
              <a:avLst/>
            </a:prstGeom>
            <a:noFill/>
            <a:ln>
              <a:noFill/>
            </a:ln>
          </p:spPr>
          <p:txBody>
            <a:bodyPr lIns="60950" tIns="60950" rIns="60950" bIns="60950" anchor="ctr" anchorCtr="0">
              <a:noAutofit/>
            </a:bodyPr>
            <a:lstStyle/>
            <a:p>
              <a:pPr marL="0" marR="0" lvl="0" indent="0" rtl="0">
                <a:lnSpc>
                  <a:spcPct val="90000"/>
                </a:lnSpc>
                <a:spcBef>
                  <a:spcPts val="0"/>
                </a:spcBef>
                <a:spcAft>
                  <a:spcPts val="0"/>
                </a:spcAft>
                <a:buClr>
                  <a:schemeClr val="lt1"/>
                </a:buClr>
                <a:buSzPct val="25000"/>
                <a:buFont typeface="Arial"/>
                <a:buNone/>
              </a:pPr>
              <a:r>
                <a:rPr lang="en" sz="1600" b="0" i="0" u="none" strike="noStrike" cap="none" dirty="0">
                  <a:solidFill>
                    <a:schemeClr val="lt1"/>
                  </a:solidFill>
                  <a:latin typeface="Arial"/>
                  <a:ea typeface="Arial"/>
                  <a:cs typeface="Arial"/>
                  <a:sym typeface="Arial"/>
                </a:rPr>
                <a:t>We have a list of trusted attorneys and web sites to search for free and low-cost attorneys.</a:t>
              </a:r>
            </a:p>
          </p:txBody>
        </p:sp>
        <p:sp>
          <p:nvSpPr>
            <p:cNvPr id="442" name="Shape 442"/>
            <p:cNvSpPr/>
            <p:nvPr/>
          </p:nvSpPr>
          <p:spPr>
            <a:xfrm>
              <a:off x="5675682" y="1024920"/>
              <a:ext cx="2556180" cy="1366560"/>
            </a:xfrm>
            <a:prstGeom prst="roundRect">
              <a:avLst>
                <a:gd name="adj" fmla="val 16667"/>
              </a:avLst>
            </a:prstGeom>
            <a:solidFill>
              <a:schemeClr val="dk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43" name="Shape 443"/>
            <p:cNvSpPr txBox="1"/>
            <p:nvPr/>
          </p:nvSpPr>
          <p:spPr>
            <a:xfrm>
              <a:off x="5836174" y="1091629"/>
              <a:ext cx="2139159" cy="1233138"/>
            </a:xfrm>
            <a:prstGeom prst="rect">
              <a:avLst/>
            </a:prstGeom>
            <a:noFill/>
            <a:ln>
              <a:noFill/>
            </a:ln>
          </p:spPr>
          <p:txBody>
            <a:bodyPr lIns="60950" tIns="60950" rIns="60950" bIns="60950" anchor="ctr" anchorCtr="0">
              <a:noAutofit/>
            </a:bodyPr>
            <a:lstStyle/>
            <a:p>
              <a:pPr lvl="0">
                <a:lnSpc>
                  <a:spcPct val="90000"/>
                </a:lnSpc>
                <a:buClr>
                  <a:schemeClr val="lt1"/>
                </a:buClr>
                <a:buSzPct val="25000"/>
              </a:pPr>
              <a:r>
                <a:rPr lang="en" sz="1600" b="0" i="0" u="none" strike="noStrike" cap="none" dirty="0">
                  <a:solidFill>
                    <a:schemeClr val="lt1"/>
                  </a:solidFill>
                  <a:latin typeface="Arial"/>
                  <a:ea typeface="Arial"/>
                  <a:cs typeface="Arial"/>
                  <a:sym typeface="Arial"/>
                </a:rPr>
                <a:t>Be careful to </a:t>
              </a:r>
              <a:r>
                <a:rPr lang="en" sz="1600" dirty="0">
                  <a:solidFill>
                    <a:schemeClr val="lt1"/>
                  </a:solidFill>
                </a:rPr>
                <a:t>use only trusted </a:t>
              </a:r>
              <a:r>
                <a:rPr lang="en" sz="1600" b="0" i="0" u="none" strike="noStrike" cap="none" dirty="0">
                  <a:solidFill>
                    <a:schemeClr val="lt1"/>
                  </a:solidFill>
                  <a:latin typeface="Arial"/>
                  <a:ea typeface="Arial"/>
                  <a:cs typeface="Arial"/>
                  <a:sym typeface="Arial"/>
                </a:rPr>
                <a:t>attorneys, and ask how fees are set.</a:t>
              </a:r>
            </a:p>
          </p:txBody>
        </p:sp>
      </p:grpSp>
      <p:pic>
        <p:nvPicPr>
          <p:cNvPr id="444" name="Shape 444"/>
          <p:cNvPicPr preferRelativeResize="0"/>
          <p:nvPr/>
        </p:nvPicPr>
        <p:blipFill rotWithShape="1">
          <a:blip r:embed="rId3">
            <a:alphaModFix/>
          </a:blip>
          <a:srcRect/>
          <a:stretch/>
        </p:blipFill>
        <p:spPr>
          <a:xfrm>
            <a:off x="165550" y="119575"/>
            <a:ext cx="2218550" cy="1996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301658" y="147521"/>
            <a:ext cx="8521831" cy="117604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4400" b="0" i="0" u="none" strike="noStrike" cap="none" dirty="0">
                <a:solidFill>
                  <a:schemeClr val="dk1"/>
                </a:solidFill>
                <a:latin typeface="Oswald"/>
                <a:ea typeface="Oswald"/>
                <a:cs typeface="Oswald"/>
                <a:sym typeface="Oswald"/>
              </a:rPr>
              <a:t>Create a Financial Plan</a:t>
            </a:r>
          </a:p>
        </p:txBody>
      </p:sp>
      <p:grpSp>
        <p:nvGrpSpPr>
          <p:cNvPr id="450" name="Shape 450"/>
          <p:cNvGrpSpPr/>
          <p:nvPr/>
        </p:nvGrpSpPr>
        <p:grpSpPr>
          <a:xfrm>
            <a:off x="599027" y="1036235"/>
            <a:ext cx="4346542" cy="3991674"/>
            <a:chOff x="1158954" y="142136"/>
            <a:chExt cx="4317690" cy="4075262"/>
          </a:xfrm>
        </p:grpSpPr>
        <p:sp>
          <p:nvSpPr>
            <p:cNvPr id="451" name="Shape 451"/>
            <p:cNvSpPr/>
            <p:nvPr/>
          </p:nvSpPr>
          <p:spPr>
            <a:xfrm>
              <a:off x="1158954" y="142136"/>
              <a:ext cx="4317690" cy="4075262"/>
            </a:xfrm>
            <a:prstGeom prst="diamond">
              <a:avLst/>
            </a:prstGeom>
            <a:solidFill>
              <a:srgbClr val="820000"/>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2" name="Shape 452"/>
            <p:cNvSpPr/>
            <p:nvPr/>
          </p:nvSpPr>
          <p:spPr>
            <a:xfrm>
              <a:off x="1543729" y="409385"/>
              <a:ext cx="1680633" cy="1680633"/>
            </a:xfrm>
            <a:prstGeom prst="roundRect">
              <a:avLst>
                <a:gd name="adj" fmla="val 16667"/>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3" name="Shape 453"/>
            <p:cNvSpPr txBox="1"/>
            <p:nvPr/>
          </p:nvSpPr>
          <p:spPr>
            <a:xfrm>
              <a:off x="1610446" y="491427"/>
              <a:ext cx="1578452" cy="1516549"/>
            </a:xfrm>
            <a:prstGeom prst="rect">
              <a:avLst/>
            </a:prstGeom>
            <a:noFill/>
            <a:ln>
              <a:noFill/>
            </a:ln>
          </p:spPr>
          <p:txBody>
            <a:bodyPr lIns="72375" tIns="72375" rIns="72375" bIns="72375"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1900" b="0" i="0" u="none" strike="noStrike" cap="none" dirty="0">
                  <a:solidFill>
                    <a:schemeClr val="dk1"/>
                  </a:solidFill>
                  <a:latin typeface="Arial"/>
                  <a:ea typeface="Arial"/>
                  <a:cs typeface="Arial"/>
                  <a:sym typeface="Arial"/>
                </a:rPr>
                <a:t>Save money.</a:t>
              </a:r>
            </a:p>
          </p:txBody>
        </p:sp>
        <p:sp>
          <p:nvSpPr>
            <p:cNvPr id="454" name="Shape 454"/>
            <p:cNvSpPr/>
            <p:nvPr/>
          </p:nvSpPr>
          <p:spPr>
            <a:xfrm>
              <a:off x="3353641" y="409385"/>
              <a:ext cx="1680633" cy="1680633"/>
            </a:xfrm>
            <a:prstGeom prst="roundRect">
              <a:avLst>
                <a:gd name="adj" fmla="val 16667"/>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5" name="Shape 455"/>
            <p:cNvSpPr txBox="1"/>
            <p:nvPr/>
          </p:nvSpPr>
          <p:spPr>
            <a:xfrm>
              <a:off x="3411573" y="409385"/>
              <a:ext cx="1516549" cy="1516549"/>
            </a:xfrm>
            <a:prstGeom prst="rect">
              <a:avLst/>
            </a:prstGeom>
            <a:noFill/>
            <a:ln>
              <a:noFill/>
            </a:ln>
          </p:spPr>
          <p:txBody>
            <a:bodyPr lIns="72375" tIns="72375" rIns="72375" bIns="72375"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1900" b="0" i="0" u="none" strike="noStrike" cap="none" dirty="0">
                  <a:solidFill>
                    <a:schemeClr val="dk1"/>
                  </a:solidFill>
                  <a:latin typeface="Arial"/>
                  <a:ea typeface="Arial"/>
                  <a:cs typeface="Arial"/>
                  <a:sym typeface="Arial"/>
                </a:rPr>
                <a:t>Confirm who has access to your bank account.</a:t>
              </a:r>
            </a:p>
          </p:txBody>
        </p:sp>
        <p:sp>
          <p:nvSpPr>
            <p:cNvPr id="456" name="Shape 456"/>
            <p:cNvSpPr/>
            <p:nvPr/>
          </p:nvSpPr>
          <p:spPr>
            <a:xfrm>
              <a:off x="1563866" y="2326622"/>
              <a:ext cx="1680599" cy="1680599"/>
            </a:xfrm>
            <a:prstGeom prst="roundRect">
              <a:avLst>
                <a:gd name="adj" fmla="val 16667"/>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7" name="Shape 457"/>
            <p:cNvSpPr txBox="1"/>
            <p:nvPr/>
          </p:nvSpPr>
          <p:spPr>
            <a:xfrm>
              <a:off x="1633735" y="2408689"/>
              <a:ext cx="1551985" cy="1516500"/>
            </a:xfrm>
            <a:prstGeom prst="rect">
              <a:avLst/>
            </a:prstGeom>
            <a:noFill/>
            <a:ln>
              <a:noFill/>
            </a:ln>
          </p:spPr>
          <p:txBody>
            <a:bodyPr lIns="72375" tIns="72375" rIns="72375" bIns="72375"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1900" b="0" i="0" u="none" strike="noStrike" cap="none" dirty="0">
                  <a:solidFill>
                    <a:schemeClr val="dk1"/>
                  </a:solidFill>
                  <a:latin typeface="Arial"/>
                  <a:ea typeface="Arial"/>
                  <a:cs typeface="Arial"/>
                  <a:sym typeface="Arial"/>
                </a:rPr>
                <a:t>Confirm who would be in charge of selling your possessions.</a:t>
              </a:r>
            </a:p>
          </p:txBody>
        </p:sp>
      </p:grpSp>
      <p:pic>
        <p:nvPicPr>
          <p:cNvPr id="458" name="Shape 458"/>
          <p:cNvPicPr preferRelativeResize="0"/>
          <p:nvPr/>
        </p:nvPicPr>
        <p:blipFill rotWithShape="1">
          <a:blip r:embed="rId3">
            <a:alphaModFix/>
          </a:blip>
          <a:srcRect/>
          <a:stretch/>
        </p:blipFill>
        <p:spPr>
          <a:xfrm>
            <a:off x="5390894" y="1323559"/>
            <a:ext cx="3141130" cy="3428263"/>
          </a:xfrm>
          <a:prstGeom prst="rect">
            <a:avLst/>
          </a:prstGeom>
          <a:noFill/>
          <a:ln>
            <a:noFill/>
          </a:ln>
        </p:spPr>
      </p:pic>
      <p:sp>
        <p:nvSpPr>
          <p:cNvPr id="459" name="Shape 459"/>
          <p:cNvSpPr/>
          <p:nvPr/>
        </p:nvSpPr>
        <p:spPr>
          <a:xfrm>
            <a:off x="2819610" y="3158662"/>
            <a:ext cx="1680633" cy="1680633"/>
          </a:xfrm>
          <a:prstGeom prst="roundRect">
            <a:avLst>
              <a:gd name="adj" fmla="val 16667"/>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60" name="Shape 460"/>
          <p:cNvSpPr txBox="1"/>
          <p:nvPr/>
        </p:nvSpPr>
        <p:spPr>
          <a:xfrm>
            <a:off x="2893483" y="3240728"/>
            <a:ext cx="1606760" cy="1516500"/>
          </a:xfrm>
          <a:prstGeom prst="rect">
            <a:avLst/>
          </a:prstGeom>
          <a:noFill/>
          <a:ln>
            <a:noFill/>
          </a:ln>
        </p:spPr>
        <p:txBody>
          <a:bodyPr lIns="72375" tIns="72375" rIns="72375" bIns="72375"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1900" b="0" i="0" u="none" strike="noStrike" cap="none" dirty="0">
                <a:solidFill>
                  <a:schemeClr val="dk1"/>
                </a:solidFill>
                <a:latin typeface="Arial"/>
                <a:ea typeface="Arial"/>
                <a:cs typeface="Arial"/>
                <a:sym typeface="Arial"/>
              </a:rPr>
              <a:t>Confirm who knows your </a:t>
            </a:r>
            <a:r>
              <a:rPr lang="en-US" sz="1900" b="0" i="0" u="none" strike="noStrike" cap="none" dirty="0">
                <a:solidFill>
                  <a:schemeClr val="dk1"/>
                </a:solidFill>
                <a:latin typeface="Arial"/>
                <a:ea typeface="Arial"/>
                <a:cs typeface="Arial"/>
                <a:sym typeface="Arial"/>
              </a:rPr>
              <a:t>S</a:t>
            </a:r>
            <a:r>
              <a:rPr lang="en" sz="1900" b="0" i="0" u="none" strike="noStrike" cap="none" dirty="0">
                <a:solidFill>
                  <a:schemeClr val="dk1"/>
                </a:solidFill>
                <a:latin typeface="Arial"/>
                <a:ea typeface="Arial"/>
                <a:cs typeface="Arial"/>
                <a:sym typeface="Arial"/>
              </a:rPr>
              <a:t>ocial </a:t>
            </a:r>
            <a:r>
              <a:rPr lang="en-US" sz="1900" b="0" i="0" u="none" strike="noStrike" cap="none" dirty="0">
                <a:solidFill>
                  <a:schemeClr val="dk1"/>
                </a:solidFill>
                <a:latin typeface="Arial"/>
                <a:ea typeface="Arial"/>
                <a:cs typeface="Arial"/>
                <a:sym typeface="Arial"/>
              </a:rPr>
              <a:t>S</a:t>
            </a:r>
            <a:r>
              <a:rPr lang="en" sz="1900" b="0" i="0" u="none" strike="noStrike" cap="none" dirty="0">
                <a:solidFill>
                  <a:schemeClr val="dk1"/>
                </a:solidFill>
                <a:latin typeface="Arial"/>
                <a:ea typeface="Arial"/>
                <a:cs typeface="Arial"/>
                <a:sym typeface="Arial"/>
              </a:rPr>
              <a:t>ecurity or ITIN number.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Shape 465"/>
          <p:cNvSpPr txBox="1">
            <a:spLocks noGrp="1"/>
          </p:cNvSpPr>
          <p:nvPr>
            <p:ph type="title"/>
          </p:nvPr>
        </p:nvSpPr>
        <p:spPr>
          <a:xfrm>
            <a:off x="179025" y="170454"/>
            <a:ext cx="8719199" cy="91422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4200" b="0" i="0" u="none" strike="noStrike" cap="none" dirty="0">
                <a:solidFill>
                  <a:schemeClr val="dk1"/>
                </a:solidFill>
                <a:latin typeface="Oswald"/>
                <a:ea typeface="Oswald"/>
                <a:cs typeface="Oswald"/>
                <a:sym typeface="Oswald"/>
              </a:rPr>
              <a:t>Report and Document Raids and Arrests</a:t>
            </a:r>
          </a:p>
        </p:txBody>
      </p:sp>
      <p:sp>
        <p:nvSpPr>
          <p:cNvPr id="466" name="Shape 466"/>
          <p:cNvSpPr txBox="1">
            <a:spLocks noGrp="1"/>
          </p:cNvSpPr>
          <p:nvPr>
            <p:ph type="body" idx="1"/>
          </p:nvPr>
        </p:nvSpPr>
        <p:spPr>
          <a:xfrm>
            <a:off x="179025" y="1084675"/>
            <a:ext cx="4440109" cy="3704141"/>
          </a:xfrm>
          <a:prstGeom prst="rect">
            <a:avLst/>
          </a:prstGeom>
          <a:noFill/>
          <a:ln>
            <a:noFill/>
          </a:ln>
        </p:spPr>
        <p:txBody>
          <a:bodyPr lIns="91425" tIns="91425" rIns="91425" bIns="91425" anchor="t" anchorCtr="0">
            <a:noAutofit/>
          </a:bodyPr>
          <a:lstStyle/>
          <a:p>
            <a:pPr marL="342900" marR="0" lvl="0" indent="-342900" algn="l" rtl="0">
              <a:lnSpc>
                <a:spcPct val="150000"/>
              </a:lnSpc>
              <a:spcBef>
                <a:spcPts val="0"/>
              </a:spcBef>
              <a:spcAft>
                <a:spcPts val="0"/>
              </a:spcAft>
              <a:buClr>
                <a:srgbClr val="FFFFFF"/>
              </a:buClr>
              <a:buSzPct val="100000"/>
              <a:buFont typeface="Arial" panose="020B0604020202020204" pitchFamily="34" charset="0"/>
              <a:buChar char="•"/>
            </a:pPr>
            <a:r>
              <a:rPr lang="en" sz="2000" dirty="0">
                <a:solidFill>
                  <a:srgbClr val="FFFFFF"/>
                </a:solidFill>
                <a:latin typeface="Lato"/>
                <a:ea typeface="Lato"/>
                <a:cs typeface="Lato"/>
                <a:sym typeface="Lato"/>
              </a:rPr>
              <a:t>Record and Document </a:t>
            </a:r>
          </a:p>
          <a:p>
            <a:pPr marL="342900" marR="0" lvl="0" indent="-342900" algn="l" rtl="0">
              <a:lnSpc>
                <a:spcPct val="150000"/>
              </a:lnSpc>
              <a:spcBef>
                <a:spcPts val="0"/>
              </a:spcBef>
              <a:spcAft>
                <a:spcPts val="0"/>
              </a:spcAft>
              <a:buClr>
                <a:srgbClr val="FFFFFF"/>
              </a:buClr>
              <a:buSzPct val="100000"/>
              <a:buFont typeface="Arial" panose="020B0604020202020204" pitchFamily="34" charset="0"/>
              <a:buChar char="•"/>
            </a:pPr>
            <a:r>
              <a:rPr lang="en" sz="2000" dirty="0" smtClean="0">
                <a:solidFill>
                  <a:srgbClr val="FFFFFF"/>
                </a:solidFill>
                <a:latin typeface="Lato"/>
                <a:ea typeface="Lato"/>
                <a:cs typeface="Lato"/>
                <a:sym typeface="Lato"/>
              </a:rPr>
              <a:t>Get </a:t>
            </a:r>
            <a:r>
              <a:rPr lang="en" sz="2000" dirty="0">
                <a:solidFill>
                  <a:srgbClr val="FFFFFF"/>
                </a:solidFill>
                <a:latin typeface="Lato"/>
                <a:ea typeface="Lato"/>
                <a:cs typeface="Lato"/>
                <a:sym typeface="Lato"/>
              </a:rPr>
              <a:t>i</a:t>
            </a:r>
            <a:r>
              <a:rPr lang="en" sz="2000" dirty="0" smtClean="0">
                <a:solidFill>
                  <a:srgbClr val="FFFFFF"/>
                </a:solidFill>
                <a:latin typeface="Lato"/>
                <a:ea typeface="Lato"/>
                <a:cs typeface="Lato"/>
                <a:sym typeface="Lato"/>
              </a:rPr>
              <a:t>nformation on: Who, </a:t>
            </a:r>
            <a:r>
              <a:rPr lang="en" sz="2000" dirty="0">
                <a:solidFill>
                  <a:srgbClr val="FFFFFF"/>
                </a:solidFill>
                <a:latin typeface="Lato"/>
                <a:ea typeface="Lato"/>
                <a:cs typeface="Lato"/>
                <a:sym typeface="Lato"/>
              </a:rPr>
              <a:t>W</a:t>
            </a:r>
            <a:r>
              <a:rPr lang="en" sz="2000" b="0" i="0" u="none" strike="noStrike" cap="none" dirty="0" smtClean="0">
                <a:solidFill>
                  <a:srgbClr val="FFFFFF"/>
                </a:solidFill>
                <a:latin typeface="Lato"/>
                <a:ea typeface="Lato"/>
                <a:cs typeface="Lato"/>
                <a:sym typeface="Lato"/>
              </a:rPr>
              <a:t>hat,</a:t>
            </a:r>
            <a:r>
              <a:rPr lang="en" sz="2000" dirty="0" smtClean="0">
                <a:solidFill>
                  <a:srgbClr val="FFFFFF"/>
                </a:solidFill>
                <a:latin typeface="Lato"/>
                <a:ea typeface="Lato"/>
                <a:cs typeface="Lato"/>
                <a:sym typeface="Lato"/>
              </a:rPr>
              <a:t> </a:t>
            </a:r>
            <a:r>
              <a:rPr lang="en" sz="2000" dirty="0">
                <a:solidFill>
                  <a:srgbClr val="FFFFFF"/>
                </a:solidFill>
                <a:latin typeface="Lato"/>
                <a:ea typeface="Lato"/>
                <a:cs typeface="Lato"/>
                <a:sym typeface="Lato"/>
              </a:rPr>
              <a:t>W</a:t>
            </a:r>
            <a:r>
              <a:rPr lang="en" sz="2000" b="0" i="0" u="none" strike="noStrike" cap="none" dirty="0" smtClean="0">
                <a:solidFill>
                  <a:srgbClr val="FFFFFF"/>
                </a:solidFill>
                <a:latin typeface="Lato"/>
                <a:ea typeface="Lato"/>
                <a:cs typeface="Lato"/>
                <a:sym typeface="Lato"/>
              </a:rPr>
              <a:t>hen, Where.</a:t>
            </a:r>
          </a:p>
          <a:p>
            <a:pPr marL="342900" marR="0" lvl="0" indent="-342900" algn="l" rtl="0">
              <a:lnSpc>
                <a:spcPct val="150000"/>
              </a:lnSpc>
              <a:spcBef>
                <a:spcPts val="0"/>
              </a:spcBef>
              <a:spcAft>
                <a:spcPts val="0"/>
              </a:spcAft>
              <a:buClr>
                <a:srgbClr val="FFFFFF"/>
              </a:buClr>
              <a:buSzPct val="100000"/>
              <a:buFont typeface="Arial" panose="020B0604020202020204" pitchFamily="34" charset="0"/>
              <a:buChar char="•"/>
            </a:pPr>
            <a:r>
              <a:rPr lang="en" sz="2000" dirty="0" smtClean="0">
                <a:solidFill>
                  <a:srgbClr val="FFFFFF"/>
                </a:solidFill>
                <a:latin typeface="Lato"/>
                <a:ea typeface="Lato"/>
                <a:cs typeface="Lato"/>
                <a:sym typeface="Lato"/>
              </a:rPr>
              <a:t>REPORT</a:t>
            </a:r>
            <a:endParaRPr lang="en" sz="2000" dirty="0">
              <a:solidFill>
                <a:srgbClr val="FFFFFF"/>
              </a:solidFill>
              <a:latin typeface="Lato"/>
              <a:ea typeface="Lato"/>
              <a:cs typeface="Lato"/>
              <a:sym typeface="Lato"/>
            </a:endParaRPr>
          </a:p>
          <a:p>
            <a:pPr marL="342900" marR="0" lvl="0" indent="-342900" algn="l" rtl="0">
              <a:lnSpc>
                <a:spcPct val="150000"/>
              </a:lnSpc>
              <a:spcBef>
                <a:spcPts val="0"/>
              </a:spcBef>
              <a:spcAft>
                <a:spcPts val="0"/>
              </a:spcAft>
              <a:buClr>
                <a:srgbClr val="FFFFFF"/>
              </a:buClr>
              <a:buSzPct val="100000"/>
              <a:buFont typeface="Arial" panose="020B0604020202020204" pitchFamily="34" charset="0"/>
              <a:buChar char="•"/>
            </a:pPr>
            <a:endParaRPr lang="en" sz="1050" b="0" i="0" u="none" strike="noStrike" cap="none" dirty="0" smtClean="0">
              <a:solidFill>
                <a:srgbClr val="FFFFFF"/>
              </a:solidFill>
              <a:latin typeface="Lato"/>
              <a:ea typeface="Lato"/>
              <a:cs typeface="Lato"/>
              <a:sym typeface="Lato"/>
            </a:endParaRPr>
          </a:p>
          <a:p>
            <a:pPr marR="0" lvl="0" algn="ctr" rtl="0">
              <a:lnSpc>
                <a:spcPct val="150000"/>
              </a:lnSpc>
              <a:spcBef>
                <a:spcPts val="0"/>
              </a:spcBef>
              <a:spcAft>
                <a:spcPts val="0"/>
              </a:spcAft>
              <a:buClr>
                <a:srgbClr val="FFFFFF"/>
              </a:buClr>
              <a:buSzPct val="100000"/>
            </a:pPr>
            <a:r>
              <a:rPr lang="en" sz="2000" b="0" i="0" u="none" strike="noStrike" cap="none" dirty="0" smtClean="0">
                <a:solidFill>
                  <a:srgbClr val="FFFFFF"/>
                </a:solidFill>
                <a:latin typeface="Lato"/>
                <a:ea typeface="Lato"/>
                <a:cs typeface="Lato"/>
                <a:sym typeface="Lato"/>
              </a:rPr>
              <a:t>To report immigration activity in Washington: Dial 1-844-RAID-REP </a:t>
            </a:r>
          </a:p>
          <a:p>
            <a:pPr marR="0" lvl="0" algn="ctr" rtl="0">
              <a:lnSpc>
                <a:spcPct val="150000"/>
              </a:lnSpc>
              <a:spcBef>
                <a:spcPts val="0"/>
              </a:spcBef>
              <a:spcAft>
                <a:spcPts val="0"/>
              </a:spcAft>
              <a:buClr>
                <a:srgbClr val="FFFFFF"/>
              </a:buClr>
              <a:buSzPct val="100000"/>
            </a:pPr>
            <a:r>
              <a:rPr lang="en" sz="2000" b="0" i="0" u="none" strike="noStrike" cap="none" dirty="0" smtClean="0">
                <a:solidFill>
                  <a:srgbClr val="FFFFFF"/>
                </a:solidFill>
                <a:latin typeface="Lato"/>
                <a:ea typeface="Lato"/>
                <a:cs typeface="Lato"/>
                <a:sym typeface="Lato"/>
              </a:rPr>
              <a:t>(1-844-724-3737)</a:t>
            </a:r>
          </a:p>
        </p:txBody>
      </p:sp>
      <p:pic>
        <p:nvPicPr>
          <p:cNvPr id="467" name="Shape 467"/>
          <p:cNvPicPr preferRelativeResize="0"/>
          <p:nvPr/>
        </p:nvPicPr>
        <p:blipFill rotWithShape="1">
          <a:blip r:embed="rId3">
            <a:alphaModFix/>
          </a:blip>
          <a:srcRect/>
          <a:stretch/>
        </p:blipFill>
        <p:spPr>
          <a:xfrm>
            <a:off x="4769625" y="1334097"/>
            <a:ext cx="4128599" cy="2752500"/>
          </a:xfrm>
          <a:prstGeom prst="rect">
            <a:avLst/>
          </a:prstGeom>
          <a:noFill/>
          <a:ln>
            <a:noFill/>
          </a:ln>
        </p:spPr>
      </p:pic>
    </p:spTree>
    <p:extLst>
      <p:ext uri="{BB962C8B-B14F-4D97-AF65-F5344CB8AC3E}">
        <p14:creationId xmlns:p14="http://schemas.microsoft.com/office/powerpoint/2010/main" val="4137427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820000"/>
        </a:solidFill>
        <a:effectLst/>
      </p:bgPr>
    </p:bg>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255320" y="1504836"/>
            <a:ext cx="4045200" cy="21927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4800" b="0" i="0" u="none" strike="noStrike" cap="none" dirty="0">
                <a:solidFill>
                  <a:schemeClr val="dk1"/>
                </a:solidFill>
                <a:sym typeface="Oswald"/>
              </a:rPr>
              <a:t>Hate Crimes</a:t>
            </a:r>
            <a:r>
              <a:rPr lang="en" sz="4800" dirty="0"/>
              <a:t>, </a:t>
            </a:r>
          </a:p>
          <a:p>
            <a:pPr marL="0" marR="0" lvl="0" indent="0" algn="ctr" rtl="0">
              <a:lnSpc>
                <a:spcPct val="100000"/>
              </a:lnSpc>
              <a:spcBef>
                <a:spcPts val="0"/>
              </a:spcBef>
              <a:spcAft>
                <a:spcPts val="0"/>
              </a:spcAft>
              <a:buClr>
                <a:schemeClr val="dk1"/>
              </a:buClr>
              <a:buSzPct val="25000"/>
              <a:buFont typeface="Oswald"/>
              <a:buNone/>
            </a:pPr>
            <a:r>
              <a:rPr lang="en" sz="4800" dirty="0"/>
              <a:t>Hate Speech, </a:t>
            </a:r>
            <a:r>
              <a:rPr lang="en" sz="4800" b="0" i="0" u="none" strike="noStrike" cap="none" dirty="0">
                <a:solidFill>
                  <a:schemeClr val="dk1"/>
                </a:solidFill>
                <a:sym typeface="Oswald"/>
              </a:rPr>
              <a:t>and Bullying</a:t>
            </a:r>
          </a:p>
        </p:txBody>
      </p:sp>
      <p:pic>
        <p:nvPicPr>
          <p:cNvPr id="492" name="Shape 492"/>
          <p:cNvPicPr preferRelativeResize="0"/>
          <p:nvPr/>
        </p:nvPicPr>
        <p:blipFill rotWithShape="1">
          <a:blip r:embed="rId3">
            <a:alphaModFix/>
          </a:blip>
          <a:srcRect/>
          <a:stretch/>
        </p:blipFill>
        <p:spPr>
          <a:xfrm>
            <a:off x="4644428" y="887238"/>
            <a:ext cx="4409100" cy="3132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677816" y="526350"/>
            <a:ext cx="8187300" cy="4090800"/>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Clr>
                <a:schemeClr val="lt1"/>
              </a:buClr>
              <a:buSzPct val="25000"/>
              <a:buFont typeface="Oswald"/>
              <a:buNone/>
            </a:pPr>
            <a:r>
              <a:rPr lang="en" sz="4000" b="0" i="0" u="none" strike="noStrike" cap="none" dirty="0">
                <a:solidFill>
                  <a:srgbClr val="FFFFFF"/>
                </a:solidFill>
                <a:sym typeface="Oswald"/>
              </a:rPr>
              <a:t>Given the current political climate, there has been an increase in </a:t>
            </a:r>
            <a:r>
              <a:rPr lang="en" sz="4000" b="0" i="0" u="none" strike="noStrike" cap="none" dirty="0">
                <a:solidFill>
                  <a:schemeClr val="accent4"/>
                </a:solidFill>
                <a:sym typeface="Oswald"/>
              </a:rPr>
              <a:t>hate crimes </a:t>
            </a:r>
            <a:r>
              <a:rPr lang="en" sz="4000" b="0" i="0" u="none" strike="noStrike" cap="none" dirty="0">
                <a:solidFill>
                  <a:srgbClr val="FFFFFF"/>
                </a:solidFill>
                <a:sym typeface="Oswald"/>
              </a:rPr>
              <a:t>and </a:t>
            </a:r>
            <a:r>
              <a:rPr lang="en" sz="4000" b="0" i="0" u="none" strike="noStrike" cap="none" dirty="0">
                <a:solidFill>
                  <a:schemeClr val="accent4"/>
                </a:solidFill>
                <a:sym typeface="Oswald"/>
              </a:rPr>
              <a:t>hate speech </a:t>
            </a:r>
            <a:r>
              <a:rPr lang="en" sz="4000" b="0" i="0" u="none" strike="noStrike" cap="none" dirty="0">
                <a:solidFill>
                  <a:srgbClr val="FFFFFF"/>
                </a:solidFill>
                <a:sym typeface="Oswald"/>
              </a:rPr>
              <a:t>against immigrants, Muslims, Sikhs, Middle Easterners, </a:t>
            </a:r>
            <a:r>
              <a:rPr lang="en" sz="4000" dirty="0"/>
              <a:t>people of color, </a:t>
            </a:r>
            <a:r>
              <a:rPr lang="en" sz="4000" b="0" i="0" u="none" strike="noStrike" cap="none" dirty="0">
                <a:solidFill>
                  <a:srgbClr val="FFFFFF"/>
                </a:solidFill>
                <a:sym typeface="Oswald"/>
              </a:rPr>
              <a:t>LGBTQ individuals, and others.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671250" y="2141249"/>
            <a:ext cx="7852199" cy="1936074"/>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6000" b="0" i="0" u="none" strike="noStrike" cap="none" dirty="0">
                <a:solidFill>
                  <a:schemeClr val="dk1"/>
                </a:solidFill>
                <a:latin typeface="Oswald"/>
                <a:ea typeface="Oswald"/>
                <a:cs typeface="Oswald"/>
                <a:sym typeface="Oswald"/>
              </a:rPr>
              <a:t>Introductions</a:t>
            </a:r>
            <a:r>
              <a:rPr lang="en" sz="3600" b="0" i="0" u="none" strike="noStrike" cap="none" dirty="0">
                <a:solidFill>
                  <a:schemeClr val="dk1"/>
                </a:solidFill>
                <a:latin typeface="Oswald"/>
                <a:ea typeface="Oswald"/>
                <a:cs typeface="Oswald"/>
                <a:sym typeface="Oswald"/>
              </a:rPr>
              <a:t> </a:t>
            </a:r>
            <a:br>
              <a:rPr lang="en" sz="3600" b="0" i="0" u="none" strike="noStrike" cap="none" dirty="0">
                <a:solidFill>
                  <a:schemeClr val="dk1"/>
                </a:solidFill>
                <a:latin typeface="Oswald"/>
                <a:ea typeface="Oswald"/>
                <a:cs typeface="Oswald"/>
                <a:sym typeface="Oswald"/>
              </a:rPr>
            </a:br>
            <a:r>
              <a:rPr lang="en" sz="3600" b="0" i="0" u="none" strike="noStrike" cap="none" dirty="0">
                <a:solidFill>
                  <a:schemeClr val="dk1"/>
                </a:solidFill>
                <a:latin typeface="Oswald"/>
                <a:ea typeface="Oswald"/>
                <a:cs typeface="Oswald"/>
                <a:sym typeface="Oswald"/>
              </a:rPr>
              <a:t/>
            </a:r>
            <a:br>
              <a:rPr lang="en" sz="3600" b="0" i="0" u="none" strike="noStrike" cap="none" dirty="0">
                <a:solidFill>
                  <a:schemeClr val="dk1"/>
                </a:solidFill>
                <a:latin typeface="Oswald"/>
                <a:ea typeface="Oswald"/>
                <a:cs typeface="Oswald"/>
                <a:sym typeface="Oswald"/>
              </a:rPr>
            </a:br>
            <a:r>
              <a:rPr lang="en" sz="3600" b="0" i="0" u="none" strike="noStrike" cap="none" dirty="0">
                <a:solidFill>
                  <a:schemeClr val="dk1"/>
                </a:solidFill>
                <a:latin typeface="Oswald"/>
                <a:ea typeface="Oswald"/>
                <a:cs typeface="Oswald"/>
                <a:sym typeface="Oswald"/>
              </a:rPr>
              <a:t>What are you hoping to learn today?</a:t>
            </a:r>
            <a:br>
              <a:rPr lang="en" sz="3600" b="0" i="0" u="none" strike="noStrike" cap="none" dirty="0">
                <a:solidFill>
                  <a:schemeClr val="dk1"/>
                </a:solidFill>
                <a:latin typeface="Oswald"/>
                <a:ea typeface="Oswald"/>
                <a:cs typeface="Oswald"/>
                <a:sym typeface="Oswald"/>
              </a:rPr>
            </a:br>
            <a:r>
              <a:rPr lang="en" sz="3600" b="0" i="0" u="none" strike="noStrike" cap="none" dirty="0">
                <a:solidFill>
                  <a:schemeClr val="dk1"/>
                </a:solidFill>
                <a:latin typeface="Oswald"/>
                <a:ea typeface="Oswald"/>
                <a:cs typeface="Oswald"/>
                <a:sym typeface="Oswald"/>
              </a:rPr>
              <a:t/>
            </a:r>
            <a:br>
              <a:rPr lang="en" sz="3600" b="0" i="0" u="none" strike="noStrike" cap="none" dirty="0">
                <a:solidFill>
                  <a:schemeClr val="dk1"/>
                </a:solidFill>
                <a:latin typeface="Oswald"/>
                <a:ea typeface="Oswald"/>
                <a:cs typeface="Oswald"/>
                <a:sym typeface="Oswald"/>
              </a:rPr>
            </a:br>
            <a:endParaRPr lang="en" sz="3600" b="0" i="0" u="none" strike="noStrike" cap="none" dirty="0">
              <a:solidFill>
                <a:schemeClr val="dk1"/>
              </a:solidFill>
              <a:latin typeface="Oswald"/>
              <a:ea typeface="Oswald"/>
              <a:cs typeface="Oswald"/>
              <a:sym typeface="Oswa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Shape 502"/>
          <p:cNvSpPr txBox="1">
            <a:spLocks noGrp="1"/>
          </p:cNvSpPr>
          <p:nvPr>
            <p:ph type="title"/>
          </p:nvPr>
        </p:nvSpPr>
        <p:spPr>
          <a:xfrm>
            <a:off x="306950" y="249200"/>
            <a:ext cx="8520600" cy="5727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3600" b="0" i="0" u="none" strike="noStrike" cap="none" dirty="0">
                <a:solidFill>
                  <a:schemeClr val="dk1"/>
                </a:solidFill>
                <a:sym typeface="Oswald"/>
              </a:rPr>
              <a:t>What </a:t>
            </a:r>
            <a:r>
              <a:rPr lang="en" sz="3600" dirty="0"/>
              <a:t>are </a:t>
            </a:r>
            <a:r>
              <a:rPr lang="en-US" sz="3600" dirty="0"/>
              <a:t>hate crimes, hate speech, and bullying</a:t>
            </a:r>
            <a:r>
              <a:rPr lang="en" sz="3600" dirty="0"/>
              <a:t>?</a:t>
            </a:r>
          </a:p>
        </p:txBody>
      </p:sp>
      <p:sp>
        <p:nvSpPr>
          <p:cNvPr id="503" name="Shape 503"/>
          <p:cNvSpPr txBox="1">
            <a:spLocks noGrp="1"/>
          </p:cNvSpPr>
          <p:nvPr>
            <p:ph type="body" idx="1"/>
          </p:nvPr>
        </p:nvSpPr>
        <p:spPr>
          <a:xfrm>
            <a:off x="1924450" y="1923250"/>
            <a:ext cx="1482300" cy="5727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accent3"/>
              </a:buClr>
              <a:buSzPct val="25000"/>
              <a:buFont typeface="Average"/>
              <a:buNone/>
            </a:pPr>
            <a:endParaRPr/>
          </a:p>
          <a:p>
            <a:pPr marL="0" marR="0" lvl="0" indent="0" algn="l" rtl="0">
              <a:lnSpc>
                <a:spcPct val="115000"/>
              </a:lnSpc>
              <a:spcBef>
                <a:spcPts val="0"/>
              </a:spcBef>
              <a:spcAft>
                <a:spcPts val="0"/>
              </a:spcAft>
              <a:buClr>
                <a:schemeClr val="accent3"/>
              </a:buClr>
              <a:buSzPct val="25000"/>
              <a:buFont typeface="Average"/>
              <a:buNone/>
            </a:pPr>
            <a:endParaRPr sz="1400" b="0" i="0" u="none" strike="noStrike" cap="none">
              <a:solidFill>
                <a:schemeClr val="accent3"/>
              </a:solidFill>
              <a:latin typeface="Average"/>
              <a:ea typeface="Average"/>
              <a:cs typeface="Average"/>
              <a:sym typeface="Average"/>
            </a:endParaRPr>
          </a:p>
        </p:txBody>
      </p:sp>
      <p:sp>
        <p:nvSpPr>
          <p:cNvPr id="504" name="Shape 504"/>
          <p:cNvSpPr txBox="1">
            <a:spLocks noGrp="1"/>
          </p:cNvSpPr>
          <p:nvPr>
            <p:ph type="body" idx="2"/>
          </p:nvPr>
        </p:nvSpPr>
        <p:spPr>
          <a:xfrm>
            <a:off x="198275" y="943897"/>
            <a:ext cx="8782500" cy="4117653"/>
          </a:xfrm>
          <a:prstGeom prst="rect">
            <a:avLst/>
          </a:prstGeom>
          <a:noFill/>
          <a:ln>
            <a:noFill/>
          </a:ln>
        </p:spPr>
        <p:txBody>
          <a:bodyPr lIns="91425" tIns="91425" rIns="91425" bIns="91425" anchor="t" anchorCtr="0">
            <a:noAutofit/>
          </a:bodyPr>
          <a:lstStyle/>
          <a:p>
            <a:pPr marL="0" lvl="0" indent="0" rtl="0">
              <a:lnSpc>
                <a:spcPct val="122727"/>
              </a:lnSpc>
              <a:spcBef>
                <a:spcPts val="0"/>
              </a:spcBef>
              <a:spcAft>
                <a:spcPts val="0"/>
              </a:spcAft>
              <a:buClr>
                <a:schemeClr val="dk1"/>
              </a:buClr>
              <a:buSzPct val="25000"/>
              <a:buFont typeface="Average"/>
              <a:buNone/>
            </a:pPr>
            <a:r>
              <a:rPr lang="en" sz="1800" b="1" u="sng" dirty="0">
                <a:solidFill>
                  <a:schemeClr val="accent4"/>
                </a:solidFill>
                <a:latin typeface="Lato"/>
                <a:ea typeface="Lato"/>
                <a:cs typeface="Lato"/>
                <a:sym typeface="Lato"/>
              </a:rPr>
              <a:t>Hate Crime</a:t>
            </a:r>
          </a:p>
          <a:p>
            <a:pPr marL="0" lvl="0" indent="0" rtl="0">
              <a:lnSpc>
                <a:spcPct val="122727"/>
              </a:lnSpc>
              <a:spcBef>
                <a:spcPts val="0"/>
              </a:spcBef>
              <a:spcAft>
                <a:spcPts val="0"/>
              </a:spcAft>
              <a:buClr>
                <a:schemeClr val="dk1"/>
              </a:buClr>
              <a:buSzPct val="25000"/>
              <a:buFont typeface="Average"/>
              <a:buNone/>
            </a:pPr>
            <a:r>
              <a:rPr lang="en" sz="1800" dirty="0">
                <a:solidFill>
                  <a:schemeClr val="dk1"/>
                </a:solidFill>
                <a:latin typeface="Lato"/>
                <a:ea typeface="Lato"/>
                <a:cs typeface="Lato"/>
                <a:sym typeface="Lato"/>
              </a:rPr>
              <a:t>Violence of intolerance and bigotry, intended to hurt and intimidate someone because of their race, ethnicity, national origin, religion, sexual orientation, or disability (</a:t>
            </a:r>
            <a:r>
              <a:rPr lang="en-US" sz="1800" dirty="0">
                <a:solidFill>
                  <a:schemeClr val="dk1"/>
                </a:solidFill>
                <a:latin typeface="Lato"/>
                <a:ea typeface="Lato"/>
                <a:cs typeface="Lato"/>
                <a:sym typeface="Lato"/>
              </a:rPr>
              <a:t>according to the U.S. Justice Department)</a:t>
            </a:r>
          </a:p>
          <a:p>
            <a:pPr marL="0" lvl="0" indent="0" rtl="0">
              <a:lnSpc>
                <a:spcPct val="122727"/>
              </a:lnSpc>
              <a:spcBef>
                <a:spcPts val="0"/>
              </a:spcBef>
              <a:spcAft>
                <a:spcPts val="0"/>
              </a:spcAft>
              <a:buClr>
                <a:schemeClr val="dk1"/>
              </a:buClr>
              <a:buSzPct val="25000"/>
              <a:buFont typeface="Average"/>
              <a:buNone/>
            </a:pPr>
            <a:endParaRPr sz="800" dirty="0">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FFFFFF"/>
              </a:buClr>
              <a:buSzPct val="25000"/>
              <a:buFont typeface="Average"/>
              <a:buNone/>
            </a:pPr>
            <a:r>
              <a:rPr lang="en" sz="1800" b="1" i="0" u="sng" strike="noStrike" cap="none" dirty="0">
                <a:solidFill>
                  <a:schemeClr val="accent4"/>
                </a:solidFill>
                <a:latin typeface="Lato"/>
                <a:ea typeface="Lato"/>
                <a:cs typeface="Lato"/>
                <a:sym typeface="Lato"/>
              </a:rPr>
              <a:t>Hate Speech</a:t>
            </a:r>
          </a:p>
          <a:p>
            <a:pPr marL="0" marR="0" lvl="0" indent="0" algn="l" rtl="0">
              <a:lnSpc>
                <a:spcPct val="115000"/>
              </a:lnSpc>
              <a:spcBef>
                <a:spcPts val="0"/>
              </a:spcBef>
              <a:spcAft>
                <a:spcPts val="0"/>
              </a:spcAft>
              <a:buClr>
                <a:srgbClr val="FFFFFF"/>
              </a:buClr>
              <a:buSzPct val="25000"/>
              <a:buFont typeface="Average"/>
              <a:buNone/>
            </a:pPr>
            <a:r>
              <a:rPr lang="en" sz="1800" b="0" i="0" u="none" strike="noStrike" cap="none" dirty="0">
                <a:solidFill>
                  <a:srgbClr val="FFFFFF"/>
                </a:solidFill>
                <a:latin typeface="Lato"/>
                <a:ea typeface="Lato"/>
                <a:cs typeface="Lato"/>
                <a:sym typeface="Lato"/>
              </a:rPr>
              <a:t>Speech that offends, threatens, or insults groups based on race, color, religion, national origin, sexual orientation, disability, or other traits (</a:t>
            </a:r>
            <a:r>
              <a:rPr lang="en-US" sz="1800" b="0" i="0" u="none" strike="noStrike" cap="none" dirty="0">
                <a:solidFill>
                  <a:srgbClr val="FFFFFF"/>
                </a:solidFill>
                <a:latin typeface="Lato"/>
                <a:ea typeface="Lato"/>
                <a:cs typeface="Lato"/>
                <a:sym typeface="Lato"/>
              </a:rPr>
              <a:t>according the </a:t>
            </a:r>
            <a:r>
              <a:rPr lang="en-US" sz="1800" b="0" i="0" u="none" strike="noStrike" cap="none" dirty="0" err="1">
                <a:solidFill>
                  <a:srgbClr val="FFFFFF"/>
                </a:solidFill>
                <a:latin typeface="Lato"/>
                <a:ea typeface="Lato"/>
                <a:cs typeface="Lato"/>
                <a:sym typeface="Lato"/>
              </a:rPr>
              <a:t>the</a:t>
            </a:r>
            <a:r>
              <a:rPr lang="en-US" sz="1800" b="0" i="0" u="none" strike="noStrike" cap="none" dirty="0">
                <a:solidFill>
                  <a:srgbClr val="FFFFFF"/>
                </a:solidFill>
                <a:latin typeface="Lato"/>
                <a:ea typeface="Lato"/>
                <a:cs typeface="Lato"/>
                <a:sym typeface="Lato"/>
              </a:rPr>
              <a:t> American Bar Association</a:t>
            </a:r>
            <a:r>
              <a:rPr lang="en" sz="1800" b="0" i="0" u="none" strike="noStrike" cap="none" dirty="0">
                <a:solidFill>
                  <a:srgbClr val="FFFFFF"/>
                </a:solidFill>
                <a:latin typeface="Lato"/>
                <a:ea typeface="Lato"/>
                <a:cs typeface="Lato"/>
                <a:sym typeface="Lato"/>
              </a:rPr>
              <a:t>)</a:t>
            </a:r>
          </a:p>
          <a:p>
            <a:pPr marL="0" marR="0" lvl="0" indent="0" algn="l" rtl="0">
              <a:lnSpc>
                <a:spcPct val="115000"/>
              </a:lnSpc>
              <a:spcBef>
                <a:spcPts val="0"/>
              </a:spcBef>
              <a:spcAft>
                <a:spcPts val="0"/>
              </a:spcAft>
              <a:buClr>
                <a:srgbClr val="FFFFFF"/>
              </a:buClr>
              <a:buSzPct val="25000"/>
              <a:buFont typeface="Average"/>
              <a:buNone/>
            </a:pPr>
            <a:endParaRPr sz="800" b="1" u="sng" dirty="0">
              <a:solidFill>
                <a:srgbClr val="FFFFFF"/>
              </a:solidFill>
              <a:latin typeface="Lato"/>
              <a:ea typeface="Lato"/>
              <a:cs typeface="Lato"/>
              <a:sym typeface="Lato"/>
            </a:endParaRPr>
          </a:p>
          <a:p>
            <a:pPr marL="0" marR="0" lvl="0" indent="0" algn="l" rtl="0">
              <a:lnSpc>
                <a:spcPct val="115000"/>
              </a:lnSpc>
              <a:spcBef>
                <a:spcPts val="0"/>
              </a:spcBef>
              <a:spcAft>
                <a:spcPts val="0"/>
              </a:spcAft>
              <a:buClr>
                <a:srgbClr val="FFFFFF"/>
              </a:buClr>
              <a:buSzPct val="25000"/>
              <a:buFont typeface="Average"/>
              <a:buNone/>
            </a:pPr>
            <a:r>
              <a:rPr lang="en" sz="1800" b="1" u="sng" dirty="0">
                <a:solidFill>
                  <a:schemeClr val="accent4"/>
                </a:solidFill>
                <a:latin typeface="Lato"/>
                <a:ea typeface="Lato"/>
                <a:cs typeface="Lato"/>
                <a:sym typeface="Lato"/>
              </a:rPr>
              <a:t>Bullying</a:t>
            </a:r>
          </a:p>
          <a:p>
            <a:pPr lvl="0" rtl="0">
              <a:spcBef>
                <a:spcPts val="0"/>
              </a:spcBef>
              <a:spcAft>
                <a:spcPts val="0"/>
              </a:spcAft>
              <a:buNone/>
            </a:pPr>
            <a:r>
              <a:rPr lang="en" sz="1800" dirty="0">
                <a:solidFill>
                  <a:srgbClr val="FFFFFF"/>
                </a:solidFill>
                <a:latin typeface="Lato"/>
                <a:ea typeface="Lato"/>
                <a:cs typeface="Lato"/>
                <a:sym typeface="Lato"/>
              </a:rPr>
              <a:t>Unwanted, repeated aggression where a person who has more power, or thinks they have more power, attacks another person .  Often this happens in schools to youth.</a:t>
            </a:r>
          </a:p>
          <a:p>
            <a:pPr marL="0" marR="0" lvl="0" indent="0" algn="l" rtl="0">
              <a:lnSpc>
                <a:spcPct val="115000"/>
              </a:lnSpc>
              <a:spcBef>
                <a:spcPts val="0"/>
              </a:spcBef>
              <a:spcAft>
                <a:spcPts val="0"/>
              </a:spcAft>
              <a:buClr>
                <a:schemeClr val="accent3"/>
              </a:buClr>
              <a:buSzPct val="25000"/>
              <a:buFont typeface="Average"/>
              <a:buNone/>
            </a:pPr>
            <a:endParaRPr sz="1800" b="0" i="0" u="none" strike="noStrike" cap="none" dirty="0">
              <a:solidFill>
                <a:schemeClr val="accent3"/>
              </a:solidFill>
              <a:latin typeface="Lato"/>
              <a:ea typeface="Lato"/>
              <a:cs typeface="Lato"/>
              <a:sym typeface="Lato"/>
            </a:endParaRPr>
          </a:p>
          <a:p>
            <a:pPr marL="0" marR="0" lvl="0" indent="0" algn="l" rtl="0">
              <a:lnSpc>
                <a:spcPct val="115000"/>
              </a:lnSpc>
              <a:spcBef>
                <a:spcPts val="0"/>
              </a:spcBef>
              <a:spcAft>
                <a:spcPts val="0"/>
              </a:spcAft>
              <a:buClr>
                <a:schemeClr val="accent3"/>
              </a:buClr>
              <a:buSzPct val="25000"/>
              <a:buFont typeface="Average"/>
              <a:buNone/>
            </a:pPr>
            <a:endParaRPr sz="1400" b="0" i="0" u="none" strike="noStrike" cap="none" dirty="0">
              <a:solidFill>
                <a:srgbClr val="FFFFFF"/>
              </a:solidFill>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236225" y="168100"/>
            <a:ext cx="8520600" cy="810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4000" b="0" i="0" u="none" strike="noStrike" cap="none" dirty="0">
                <a:solidFill>
                  <a:schemeClr val="dk1"/>
                </a:solidFill>
                <a:sym typeface="Oswald"/>
              </a:rPr>
              <a:t>How do I know if </a:t>
            </a:r>
            <a:r>
              <a:rPr lang="en" sz="4000" dirty="0"/>
              <a:t>it is </a:t>
            </a:r>
            <a:r>
              <a:rPr lang="en" sz="4000" dirty="0" smtClean="0"/>
              <a:t>happening</a:t>
            </a:r>
            <a:r>
              <a:rPr lang="en" sz="4000" b="0" i="0" u="none" strike="noStrike" cap="none" dirty="0" smtClean="0">
                <a:solidFill>
                  <a:schemeClr val="dk1"/>
                </a:solidFill>
                <a:sym typeface="Oswald"/>
              </a:rPr>
              <a:t>?</a:t>
            </a:r>
            <a:endParaRPr lang="en" sz="4000" b="0" i="0" u="none" strike="noStrike" cap="none" dirty="0">
              <a:solidFill>
                <a:schemeClr val="dk1"/>
              </a:solidFill>
              <a:sym typeface="Oswald"/>
            </a:endParaRPr>
          </a:p>
        </p:txBody>
      </p:sp>
      <p:sp>
        <p:nvSpPr>
          <p:cNvPr id="510" name="Shape 510"/>
          <p:cNvSpPr txBox="1">
            <a:spLocks noGrp="1"/>
          </p:cNvSpPr>
          <p:nvPr>
            <p:ph type="body" idx="1"/>
          </p:nvPr>
        </p:nvSpPr>
        <p:spPr>
          <a:xfrm>
            <a:off x="236225" y="1198565"/>
            <a:ext cx="4101120" cy="2327738"/>
          </a:xfrm>
          <a:prstGeom prst="rect">
            <a:avLst/>
          </a:prstGeom>
          <a:noFill/>
          <a:ln>
            <a:noFill/>
          </a:ln>
        </p:spPr>
        <p:txBody>
          <a:bodyPr lIns="91425" tIns="91425" rIns="91425" bIns="91425" anchor="t" anchorCtr="0">
            <a:noAutofit/>
          </a:bodyPr>
          <a:lstStyle/>
          <a:p>
            <a:pPr marR="0" lvl="0" algn="l" rtl="0">
              <a:lnSpc>
                <a:spcPct val="115000"/>
              </a:lnSpc>
              <a:spcBef>
                <a:spcPts val="0"/>
              </a:spcBef>
              <a:spcAft>
                <a:spcPts val="0"/>
              </a:spcAft>
              <a:buNone/>
            </a:pPr>
            <a:r>
              <a:rPr lang="en" sz="2000" b="1" i="1" dirty="0">
                <a:solidFill>
                  <a:schemeClr val="accent4"/>
                </a:solidFill>
                <a:latin typeface="Lato"/>
                <a:ea typeface="Lato"/>
                <a:cs typeface="Lato"/>
                <a:sym typeface="Lato"/>
              </a:rPr>
              <a:t>Where does it happen?</a:t>
            </a:r>
          </a:p>
          <a:p>
            <a:pPr marL="857250" lvl="1" indent="-285750">
              <a:lnSpc>
                <a:spcPct val="100000"/>
              </a:lnSpc>
              <a:spcBef>
                <a:spcPts val="600"/>
              </a:spcBef>
              <a:spcAft>
                <a:spcPts val="0"/>
              </a:spcAft>
              <a:buClr>
                <a:srgbClr val="FFFFFF"/>
              </a:buClr>
              <a:buSzPct val="100000"/>
              <a:buFont typeface="Arial" panose="020B0604020202020204" pitchFamily="34" charset="0"/>
              <a:buChar char="•"/>
            </a:pPr>
            <a:r>
              <a:rPr lang="en-US" sz="2000" dirty="0">
                <a:solidFill>
                  <a:srgbClr val="FFFFFF"/>
                </a:solidFill>
                <a:latin typeface="Lato"/>
                <a:ea typeface="Lato"/>
                <a:cs typeface="Lato"/>
                <a:sym typeface="Lato"/>
              </a:rPr>
              <a:t>At work</a:t>
            </a:r>
            <a:endParaRPr lang="en" sz="2000" dirty="0">
              <a:solidFill>
                <a:srgbClr val="FFFFFF"/>
              </a:solidFill>
              <a:latin typeface="Lato"/>
              <a:ea typeface="Lato"/>
              <a:cs typeface="Lato"/>
              <a:sym typeface="Lato"/>
            </a:endParaRPr>
          </a:p>
          <a:p>
            <a:pPr marL="857250" lvl="1" indent="-285750">
              <a:lnSpc>
                <a:spcPct val="100000"/>
              </a:lnSpc>
              <a:spcBef>
                <a:spcPts val="600"/>
              </a:spcBef>
              <a:spcAft>
                <a:spcPts val="0"/>
              </a:spcAft>
              <a:buClr>
                <a:srgbClr val="FFFFFF"/>
              </a:buClr>
              <a:buSzPct val="100000"/>
              <a:buFont typeface="Arial" panose="020B0604020202020204" pitchFamily="34" charset="0"/>
              <a:buChar char="•"/>
            </a:pPr>
            <a:r>
              <a:rPr lang="en" sz="2000" dirty="0">
                <a:solidFill>
                  <a:srgbClr val="FFFFFF"/>
                </a:solidFill>
                <a:latin typeface="Lato"/>
                <a:ea typeface="Lato"/>
                <a:cs typeface="Lato"/>
                <a:sym typeface="Lato"/>
              </a:rPr>
              <a:t>At school</a:t>
            </a:r>
          </a:p>
          <a:p>
            <a:pPr marL="857250" lvl="1" indent="-285750">
              <a:lnSpc>
                <a:spcPct val="100000"/>
              </a:lnSpc>
              <a:spcBef>
                <a:spcPts val="600"/>
              </a:spcBef>
              <a:spcAft>
                <a:spcPts val="0"/>
              </a:spcAft>
              <a:buClr>
                <a:srgbClr val="FFFFFF"/>
              </a:buClr>
              <a:buSzPct val="100000"/>
              <a:buFont typeface="Arial" panose="020B0604020202020204" pitchFamily="34" charset="0"/>
              <a:buChar char="•"/>
            </a:pPr>
            <a:r>
              <a:rPr lang="en-US" sz="2000" dirty="0">
                <a:solidFill>
                  <a:srgbClr val="FFFFFF"/>
                </a:solidFill>
                <a:latin typeface="Lato"/>
                <a:ea typeface="Lato"/>
                <a:cs typeface="Lato"/>
                <a:sym typeface="Lato"/>
              </a:rPr>
              <a:t>I</a:t>
            </a:r>
            <a:r>
              <a:rPr lang="en" sz="2000" dirty="0">
                <a:solidFill>
                  <a:srgbClr val="FFFFFF"/>
                </a:solidFill>
                <a:latin typeface="Lato"/>
                <a:ea typeface="Lato"/>
                <a:cs typeface="Lato"/>
                <a:sym typeface="Lato"/>
              </a:rPr>
              <a:t>n the street</a:t>
            </a:r>
          </a:p>
          <a:p>
            <a:pPr marL="857250" lvl="1" indent="-285750">
              <a:lnSpc>
                <a:spcPct val="100000"/>
              </a:lnSpc>
              <a:spcBef>
                <a:spcPts val="600"/>
              </a:spcBef>
              <a:spcAft>
                <a:spcPts val="0"/>
              </a:spcAft>
              <a:buClr>
                <a:srgbClr val="FFFFFF"/>
              </a:buClr>
              <a:buSzPct val="100000"/>
              <a:buFont typeface="Arial" panose="020B0604020202020204" pitchFamily="34" charset="0"/>
              <a:buChar char="•"/>
            </a:pPr>
            <a:r>
              <a:rPr lang="en-US" sz="2000" dirty="0">
                <a:solidFill>
                  <a:srgbClr val="FFFFFF"/>
                </a:solidFill>
                <a:latin typeface="Lato"/>
                <a:ea typeface="Lato"/>
                <a:cs typeface="Lato"/>
                <a:sym typeface="Lato"/>
              </a:rPr>
              <a:t>O</a:t>
            </a:r>
            <a:r>
              <a:rPr lang="en" sz="2000" dirty="0">
                <a:solidFill>
                  <a:srgbClr val="FFFFFF"/>
                </a:solidFill>
                <a:latin typeface="Lato"/>
                <a:ea typeface="Lato"/>
                <a:cs typeface="Lato"/>
                <a:sym typeface="Lato"/>
              </a:rPr>
              <a:t>n public transportation</a:t>
            </a:r>
          </a:p>
          <a:p>
            <a:pPr marL="857250" lvl="1" indent="-285750">
              <a:lnSpc>
                <a:spcPct val="100000"/>
              </a:lnSpc>
              <a:spcBef>
                <a:spcPts val="600"/>
              </a:spcBef>
              <a:spcAft>
                <a:spcPts val="0"/>
              </a:spcAft>
              <a:buClr>
                <a:srgbClr val="FFFFFF"/>
              </a:buClr>
              <a:buSzPct val="100000"/>
              <a:buFont typeface="Arial" panose="020B0604020202020204" pitchFamily="34" charset="0"/>
              <a:buChar char="•"/>
            </a:pPr>
            <a:r>
              <a:rPr lang="en" sz="2000" dirty="0">
                <a:solidFill>
                  <a:srgbClr val="FFFFFF"/>
                </a:solidFill>
                <a:latin typeface="Lato"/>
                <a:ea typeface="Lato"/>
                <a:cs typeface="Lato"/>
                <a:sym typeface="Lato"/>
              </a:rPr>
              <a:t>On your property (for example, graffiti or damage</a:t>
            </a:r>
          </a:p>
          <a:p>
            <a:pPr marR="0" lvl="0" algn="l" rtl="0">
              <a:lnSpc>
                <a:spcPct val="115000"/>
              </a:lnSpc>
              <a:spcBef>
                <a:spcPts val="0"/>
              </a:spcBef>
              <a:spcAft>
                <a:spcPts val="0"/>
              </a:spcAft>
              <a:buNone/>
            </a:pPr>
            <a:endParaRPr dirty="0"/>
          </a:p>
        </p:txBody>
      </p:sp>
      <p:sp>
        <p:nvSpPr>
          <p:cNvPr id="511" name="Shape 511"/>
          <p:cNvSpPr txBox="1">
            <a:spLocks noGrp="1"/>
          </p:cNvSpPr>
          <p:nvPr>
            <p:ph type="body" idx="2"/>
          </p:nvPr>
        </p:nvSpPr>
        <p:spPr>
          <a:xfrm>
            <a:off x="4337345" y="1198565"/>
            <a:ext cx="4726019" cy="2533570"/>
          </a:xfrm>
          <a:prstGeom prst="rect">
            <a:avLst/>
          </a:prstGeom>
          <a:noFill/>
          <a:ln>
            <a:noFill/>
          </a:ln>
        </p:spPr>
        <p:txBody>
          <a:bodyPr lIns="91425" tIns="91425" rIns="91425" bIns="91425" anchor="t" anchorCtr="0">
            <a:noAutofit/>
          </a:bodyPr>
          <a:lstStyle/>
          <a:p>
            <a:pPr marR="0" lvl="0" algn="l" rtl="0">
              <a:lnSpc>
                <a:spcPct val="100000"/>
              </a:lnSpc>
              <a:spcBef>
                <a:spcPts val="0"/>
              </a:spcBef>
              <a:spcAft>
                <a:spcPts val="0"/>
              </a:spcAft>
              <a:buNone/>
            </a:pPr>
            <a:r>
              <a:rPr lang="en" sz="2000" b="1" i="1" dirty="0">
                <a:solidFill>
                  <a:schemeClr val="accent4"/>
                </a:solidFill>
                <a:latin typeface="Lato"/>
                <a:ea typeface="Lato"/>
                <a:cs typeface="Lato"/>
                <a:sym typeface="Lato"/>
              </a:rPr>
              <a:t>How do I know </a:t>
            </a:r>
            <a:r>
              <a:rPr lang="en" sz="2000" b="1" i="1" dirty="0" smtClean="0">
                <a:solidFill>
                  <a:schemeClr val="accent4"/>
                </a:solidFill>
                <a:latin typeface="Lato"/>
                <a:ea typeface="Lato"/>
                <a:cs typeface="Lato"/>
                <a:sym typeface="Lato"/>
              </a:rPr>
              <a:t>if someone is </a:t>
            </a:r>
            <a:r>
              <a:rPr lang="en" sz="2000" b="1" i="1" dirty="0">
                <a:solidFill>
                  <a:schemeClr val="accent4"/>
                </a:solidFill>
                <a:latin typeface="Lato"/>
                <a:ea typeface="Lato"/>
                <a:cs typeface="Lato"/>
                <a:sym typeface="Lato"/>
              </a:rPr>
              <a:t>impacted?</a:t>
            </a:r>
          </a:p>
          <a:p>
            <a:pPr marL="857250" marR="0" lvl="1" indent="-285750" algn="l" rtl="0">
              <a:lnSpc>
                <a:spcPct val="100000"/>
              </a:lnSpc>
              <a:spcBef>
                <a:spcPts val="600"/>
              </a:spcBef>
              <a:spcAft>
                <a:spcPts val="0"/>
              </a:spcAft>
              <a:buClr>
                <a:srgbClr val="FFFFFF"/>
              </a:buClr>
              <a:buSzPct val="100000"/>
              <a:buFont typeface="Arial" panose="020B0604020202020204" pitchFamily="34" charset="0"/>
              <a:buChar char="•"/>
            </a:pPr>
            <a:r>
              <a:rPr lang="en-US" sz="2000" b="0" i="0" u="none" strike="noStrike" cap="none" dirty="0">
                <a:solidFill>
                  <a:srgbClr val="FFFFFF"/>
                </a:solidFill>
                <a:latin typeface="Lato"/>
                <a:ea typeface="Lato"/>
                <a:cs typeface="Lato"/>
                <a:sym typeface="Lato"/>
              </a:rPr>
              <a:t>U</a:t>
            </a:r>
            <a:r>
              <a:rPr lang="en" sz="2000" b="0" i="0" u="none" strike="noStrike" cap="none" dirty="0">
                <a:solidFill>
                  <a:srgbClr val="FFFFFF"/>
                </a:solidFill>
                <a:latin typeface="Lato"/>
                <a:ea typeface="Lato"/>
                <a:cs typeface="Lato"/>
                <a:sym typeface="Lato"/>
              </a:rPr>
              <a:t>nexplained injuries, </a:t>
            </a:r>
            <a:r>
              <a:rPr lang="en-US" sz="2000" b="0" i="0" u="none" strike="noStrike" cap="none" dirty="0">
                <a:solidFill>
                  <a:srgbClr val="FFFFFF"/>
                </a:solidFill>
                <a:latin typeface="Lato"/>
                <a:ea typeface="Lato"/>
                <a:cs typeface="Lato"/>
                <a:sym typeface="Lato"/>
              </a:rPr>
              <a:t>headaches or stomachaches</a:t>
            </a:r>
            <a:endParaRPr lang="en" sz="2000" b="0" i="0" u="none" strike="noStrike" cap="none" dirty="0">
              <a:solidFill>
                <a:srgbClr val="FFFFFF"/>
              </a:solidFill>
              <a:latin typeface="Lato"/>
              <a:ea typeface="Lato"/>
              <a:cs typeface="Lato"/>
              <a:sym typeface="Lato"/>
            </a:endParaRPr>
          </a:p>
          <a:p>
            <a:pPr marL="857250" marR="0" lvl="1" indent="-285750" algn="l" rtl="0">
              <a:lnSpc>
                <a:spcPct val="100000"/>
              </a:lnSpc>
              <a:spcBef>
                <a:spcPts val="600"/>
              </a:spcBef>
              <a:spcAft>
                <a:spcPts val="0"/>
              </a:spcAft>
              <a:buClr>
                <a:srgbClr val="FFFFFF"/>
              </a:buClr>
              <a:buSzPct val="100000"/>
              <a:buFont typeface="Arial" panose="020B0604020202020204" pitchFamily="34" charset="0"/>
              <a:buChar char="•"/>
            </a:pPr>
            <a:r>
              <a:rPr lang="en" sz="2000" b="0" i="0" u="none" strike="noStrike" cap="none" dirty="0">
                <a:solidFill>
                  <a:srgbClr val="FFFFFF"/>
                </a:solidFill>
                <a:latin typeface="Lato"/>
                <a:ea typeface="Lato"/>
                <a:cs typeface="Lato"/>
                <a:sym typeface="Lato"/>
              </a:rPr>
              <a:t>Change </a:t>
            </a:r>
            <a:r>
              <a:rPr lang="en" sz="2000" dirty="0">
                <a:solidFill>
                  <a:srgbClr val="FFFFFF"/>
                </a:solidFill>
                <a:latin typeface="Lato"/>
                <a:ea typeface="Lato"/>
                <a:cs typeface="Lato"/>
                <a:sym typeface="Lato"/>
              </a:rPr>
              <a:t>of </a:t>
            </a:r>
            <a:r>
              <a:rPr lang="en" sz="2000" b="0" i="0" u="none" strike="noStrike" cap="none" dirty="0">
                <a:solidFill>
                  <a:srgbClr val="FFFFFF"/>
                </a:solidFill>
                <a:latin typeface="Lato"/>
                <a:ea typeface="Lato"/>
                <a:cs typeface="Lato"/>
                <a:sym typeface="Lato"/>
              </a:rPr>
              <a:t>eating or sleeping habits</a:t>
            </a:r>
          </a:p>
          <a:p>
            <a:pPr marL="857250" marR="0" lvl="1" indent="-285750" algn="l" rtl="0">
              <a:lnSpc>
                <a:spcPct val="100000"/>
              </a:lnSpc>
              <a:spcBef>
                <a:spcPts val="600"/>
              </a:spcBef>
              <a:spcAft>
                <a:spcPts val="0"/>
              </a:spcAft>
              <a:buClr>
                <a:srgbClr val="FFFFFF"/>
              </a:buClr>
              <a:buSzPct val="100000"/>
              <a:buFont typeface="Arial" panose="020B0604020202020204" pitchFamily="34" charset="0"/>
              <a:buChar char="•"/>
            </a:pPr>
            <a:r>
              <a:rPr lang="en" sz="2000" b="0" i="0" u="none" strike="noStrike" cap="none" dirty="0">
                <a:solidFill>
                  <a:srgbClr val="FFFFFF"/>
                </a:solidFill>
                <a:latin typeface="Lato"/>
                <a:ea typeface="Lato"/>
                <a:cs typeface="Lato"/>
                <a:sym typeface="Lato"/>
              </a:rPr>
              <a:t>Feel</a:t>
            </a:r>
            <a:r>
              <a:rPr lang="en-US" sz="2000" b="0" i="0" u="none" strike="noStrike" cap="none" dirty="0" err="1">
                <a:solidFill>
                  <a:srgbClr val="FFFFFF"/>
                </a:solidFill>
                <a:latin typeface="Lato"/>
                <a:ea typeface="Lato"/>
                <a:cs typeface="Lato"/>
                <a:sym typeface="Lato"/>
              </a:rPr>
              <a:t>ing</a:t>
            </a:r>
            <a:r>
              <a:rPr lang="en" sz="2000" b="0" i="0" u="none" strike="noStrike" cap="none" dirty="0">
                <a:solidFill>
                  <a:srgbClr val="FFFFFF"/>
                </a:solidFill>
                <a:latin typeface="Lato"/>
                <a:ea typeface="Lato"/>
                <a:cs typeface="Lato"/>
                <a:sym typeface="Lato"/>
              </a:rPr>
              <a:t> hopeless </a:t>
            </a:r>
          </a:p>
          <a:p>
            <a:pPr marL="857250" marR="0" lvl="1" indent="-285750" algn="l" rtl="0">
              <a:lnSpc>
                <a:spcPct val="100000"/>
              </a:lnSpc>
              <a:spcBef>
                <a:spcPts val="600"/>
              </a:spcBef>
              <a:spcAft>
                <a:spcPts val="0"/>
              </a:spcAft>
              <a:buClr>
                <a:srgbClr val="FFFFFF"/>
              </a:buClr>
              <a:buSzPct val="100000"/>
              <a:buFont typeface="Arial" panose="020B0604020202020204" pitchFamily="34" charset="0"/>
              <a:buChar char="•"/>
            </a:pPr>
            <a:r>
              <a:rPr lang="en" sz="2000" b="0" i="0" u="none" strike="noStrike" cap="none" dirty="0">
                <a:solidFill>
                  <a:srgbClr val="FFFFFF"/>
                </a:solidFill>
                <a:latin typeface="Lato"/>
                <a:ea typeface="Lato"/>
                <a:cs typeface="Lato"/>
                <a:sym typeface="Lato"/>
              </a:rPr>
              <a:t>Avoid</a:t>
            </a:r>
            <a:r>
              <a:rPr lang="en-US" sz="2000" b="0" i="0" u="none" strike="noStrike" cap="none" dirty="0" err="1">
                <a:solidFill>
                  <a:srgbClr val="FFFFFF"/>
                </a:solidFill>
                <a:latin typeface="Lato"/>
                <a:ea typeface="Lato"/>
                <a:cs typeface="Lato"/>
                <a:sym typeface="Lato"/>
              </a:rPr>
              <a:t>ing</a:t>
            </a:r>
            <a:r>
              <a:rPr lang="en" sz="2000" b="0" i="0" u="none" strike="noStrike" cap="none" dirty="0">
                <a:solidFill>
                  <a:srgbClr val="FFFFFF"/>
                </a:solidFill>
                <a:latin typeface="Lato"/>
                <a:ea typeface="Lato"/>
                <a:cs typeface="Lato"/>
                <a:sym typeface="Lato"/>
              </a:rPr>
              <a:t> social situations</a:t>
            </a:r>
          </a:p>
          <a:p>
            <a:pPr marL="857250" marR="0" lvl="1" indent="-285750" algn="l" rtl="0">
              <a:lnSpc>
                <a:spcPct val="100000"/>
              </a:lnSpc>
              <a:spcBef>
                <a:spcPts val="600"/>
              </a:spcBef>
              <a:spcAft>
                <a:spcPts val="0"/>
              </a:spcAft>
              <a:buClr>
                <a:srgbClr val="FFFFFF"/>
              </a:buClr>
              <a:buSzPct val="100000"/>
              <a:buFont typeface="Arial" panose="020B0604020202020204" pitchFamily="34" charset="0"/>
              <a:buChar char="•"/>
            </a:pPr>
            <a:r>
              <a:rPr lang="en" sz="2000" b="0" i="0" u="none" strike="noStrike" cap="none" dirty="0">
                <a:solidFill>
                  <a:srgbClr val="FFFFFF"/>
                </a:solidFill>
                <a:latin typeface="Lato"/>
                <a:ea typeface="Lato"/>
                <a:cs typeface="Lato"/>
                <a:sym typeface="Lato"/>
              </a:rPr>
              <a:t>Practic</a:t>
            </a:r>
            <a:r>
              <a:rPr lang="en-US" sz="2000" b="0" i="0" u="none" strike="noStrike" cap="none" dirty="0" err="1">
                <a:solidFill>
                  <a:srgbClr val="FFFFFF"/>
                </a:solidFill>
                <a:latin typeface="Lato"/>
                <a:ea typeface="Lato"/>
                <a:cs typeface="Lato"/>
                <a:sym typeface="Lato"/>
              </a:rPr>
              <a:t>ing</a:t>
            </a:r>
            <a:r>
              <a:rPr lang="en" sz="2000" b="0" i="0" u="none" strike="noStrike" cap="none" dirty="0">
                <a:solidFill>
                  <a:srgbClr val="FFFFFF"/>
                </a:solidFill>
                <a:latin typeface="Lato"/>
                <a:ea typeface="Lato"/>
                <a:cs typeface="Lato"/>
                <a:sym typeface="Lato"/>
              </a:rPr>
              <a:t> self-harm, run</a:t>
            </a:r>
            <a:r>
              <a:rPr lang="en-US" sz="2000" b="0" i="0" u="none" strike="noStrike" cap="none" dirty="0" err="1">
                <a:solidFill>
                  <a:srgbClr val="FFFFFF"/>
                </a:solidFill>
                <a:latin typeface="Lato"/>
                <a:ea typeface="Lato"/>
                <a:cs typeface="Lato"/>
                <a:sym typeface="Lato"/>
              </a:rPr>
              <a:t>ning</a:t>
            </a:r>
            <a:r>
              <a:rPr lang="en" sz="2000" b="0" i="0" u="none" strike="noStrike" cap="none" dirty="0">
                <a:solidFill>
                  <a:srgbClr val="FFFFFF"/>
                </a:solidFill>
                <a:latin typeface="Lato"/>
                <a:ea typeface="Lato"/>
                <a:cs typeface="Lato"/>
                <a:sym typeface="Lato"/>
              </a:rPr>
              <a:t> away, or other self-destructive behavior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Shape 517"/>
          <p:cNvSpPr txBox="1">
            <a:spLocks noGrp="1"/>
          </p:cNvSpPr>
          <p:nvPr>
            <p:ph type="title"/>
          </p:nvPr>
        </p:nvSpPr>
        <p:spPr>
          <a:xfrm>
            <a:off x="128975" y="101920"/>
            <a:ext cx="5174545" cy="80452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4000" dirty="0" smtClean="0"/>
              <a:t>How to report a hate crime</a:t>
            </a:r>
            <a:endParaRPr lang="en" sz="4000" dirty="0"/>
          </a:p>
        </p:txBody>
      </p:sp>
      <p:sp>
        <p:nvSpPr>
          <p:cNvPr id="518" name="Shape 518"/>
          <p:cNvSpPr txBox="1">
            <a:spLocks noGrp="1"/>
          </p:cNvSpPr>
          <p:nvPr>
            <p:ph type="body" idx="1"/>
          </p:nvPr>
        </p:nvSpPr>
        <p:spPr>
          <a:xfrm>
            <a:off x="128975" y="978009"/>
            <a:ext cx="8793799" cy="3935892"/>
          </a:xfrm>
          <a:prstGeom prst="rect">
            <a:avLst/>
          </a:prstGeom>
          <a:noFill/>
          <a:ln>
            <a:noFill/>
          </a:ln>
        </p:spPr>
        <p:txBody>
          <a:bodyPr lIns="91425" tIns="91425" rIns="91425" bIns="91425" anchor="t" anchorCtr="0">
            <a:noAutofit/>
          </a:bodyPr>
          <a:lstStyle/>
          <a:p>
            <a:pPr marR="0" lvl="0" algn="l" rtl="0">
              <a:lnSpc>
                <a:spcPct val="100000"/>
              </a:lnSpc>
              <a:spcBef>
                <a:spcPts val="600"/>
              </a:spcBef>
              <a:spcAft>
                <a:spcPts val="0"/>
              </a:spcAft>
              <a:buNone/>
            </a:pPr>
            <a:r>
              <a:rPr lang="en" sz="2000" b="1" dirty="0">
                <a:solidFill>
                  <a:schemeClr val="accent4"/>
                </a:solidFill>
                <a:latin typeface="Lato" panose="020B0604020202020204" charset="0"/>
                <a:ea typeface="Arial"/>
                <a:cs typeface="Arial"/>
                <a:sym typeface="Arial"/>
              </a:rPr>
              <a:t>Document and </a:t>
            </a:r>
            <a:r>
              <a:rPr lang="en-US" sz="2000" b="1" dirty="0">
                <a:solidFill>
                  <a:schemeClr val="accent4"/>
                </a:solidFill>
                <a:latin typeface="Lato" panose="020B0604020202020204" charset="0"/>
                <a:ea typeface="Arial"/>
                <a:cs typeface="Arial"/>
                <a:sym typeface="Arial"/>
              </a:rPr>
              <a:t>R</a:t>
            </a:r>
            <a:r>
              <a:rPr lang="en" sz="2000" b="1" dirty="0" smtClean="0">
                <a:solidFill>
                  <a:schemeClr val="accent4"/>
                </a:solidFill>
                <a:latin typeface="Lato" panose="020B0604020202020204" charset="0"/>
                <a:ea typeface="Arial"/>
                <a:cs typeface="Arial"/>
                <a:sym typeface="Arial"/>
              </a:rPr>
              <a:t>ecord</a:t>
            </a:r>
            <a:endParaRPr lang="en" sz="2000" b="1" dirty="0">
              <a:solidFill>
                <a:schemeClr val="accent4"/>
              </a:solidFill>
              <a:latin typeface="Lato" panose="020B0604020202020204" charset="0"/>
              <a:ea typeface="Arial"/>
              <a:cs typeface="Arial"/>
              <a:sym typeface="Arial"/>
            </a:endParaRPr>
          </a:p>
          <a:p>
            <a:pPr marL="285750" indent="-285750">
              <a:lnSpc>
                <a:spcPct val="100000"/>
              </a:lnSpc>
              <a:spcBef>
                <a:spcPts val="600"/>
              </a:spcBef>
              <a:spcAft>
                <a:spcPts val="0"/>
              </a:spcAft>
              <a:buFont typeface="Arial" panose="020B0604020202020204" pitchFamily="34" charset="0"/>
              <a:buChar char="•"/>
            </a:pPr>
            <a:r>
              <a:rPr lang="en-US" sz="1600" dirty="0">
                <a:solidFill>
                  <a:schemeClr val="tx1"/>
                </a:solidFill>
                <a:latin typeface="Lato" panose="020B0604020202020204" charset="0"/>
                <a:ea typeface="Arial"/>
                <a:cs typeface="Arial"/>
                <a:sym typeface="Arial"/>
              </a:rPr>
              <a:t>Take p</a:t>
            </a:r>
            <a:r>
              <a:rPr lang="en" sz="1600" dirty="0">
                <a:solidFill>
                  <a:schemeClr val="tx1"/>
                </a:solidFill>
                <a:latin typeface="Lato" panose="020B0604020202020204" charset="0"/>
                <a:ea typeface="Arial"/>
                <a:cs typeface="Arial"/>
                <a:sym typeface="Arial"/>
              </a:rPr>
              <a:t>hotos </a:t>
            </a:r>
            <a:r>
              <a:rPr lang="en-US" sz="1600" dirty="0">
                <a:solidFill>
                  <a:schemeClr val="tx1"/>
                </a:solidFill>
                <a:latin typeface="Lato" panose="020B0604020202020204" charset="0"/>
                <a:ea typeface="Arial"/>
                <a:cs typeface="Arial"/>
                <a:sym typeface="Arial"/>
              </a:rPr>
              <a:t>and</a:t>
            </a:r>
            <a:r>
              <a:rPr lang="en" sz="1600" dirty="0">
                <a:solidFill>
                  <a:schemeClr val="tx1"/>
                </a:solidFill>
                <a:latin typeface="Lato" panose="020B0604020202020204" charset="0"/>
                <a:ea typeface="Arial"/>
                <a:cs typeface="Arial"/>
                <a:sym typeface="Arial"/>
              </a:rPr>
              <a:t> </a:t>
            </a:r>
            <a:r>
              <a:rPr lang="en-US" sz="1600" dirty="0">
                <a:solidFill>
                  <a:schemeClr val="tx1"/>
                </a:solidFill>
                <a:latin typeface="Lato" panose="020B0604020202020204" charset="0"/>
                <a:ea typeface="Arial"/>
                <a:cs typeface="Arial"/>
                <a:sym typeface="Arial"/>
              </a:rPr>
              <a:t>v</a:t>
            </a:r>
            <a:r>
              <a:rPr lang="en" sz="1600" dirty="0">
                <a:solidFill>
                  <a:schemeClr val="tx1"/>
                </a:solidFill>
                <a:latin typeface="Lato" panose="020B0604020202020204" charset="0"/>
                <a:ea typeface="Arial"/>
                <a:cs typeface="Arial"/>
                <a:sym typeface="Arial"/>
              </a:rPr>
              <a:t>ideo.</a:t>
            </a:r>
          </a:p>
          <a:p>
            <a:pPr marL="285750" indent="-285750">
              <a:lnSpc>
                <a:spcPct val="100000"/>
              </a:lnSpc>
              <a:spcBef>
                <a:spcPts val="600"/>
              </a:spcBef>
              <a:spcAft>
                <a:spcPts val="0"/>
              </a:spcAft>
              <a:buFont typeface="Arial" panose="020B0604020202020204" pitchFamily="34" charset="0"/>
              <a:buChar char="•"/>
            </a:pPr>
            <a:r>
              <a:rPr lang="en-US" sz="1600" dirty="0" smtClean="0">
                <a:solidFill>
                  <a:schemeClr val="tx1"/>
                </a:solidFill>
                <a:latin typeface="Lato" panose="020B0604020202020204" charset="0"/>
                <a:ea typeface="Arial"/>
                <a:cs typeface="Arial"/>
                <a:sym typeface="Arial"/>
              </a:rPr>
              <a:t>Document: </a:t>
            </a:r>
            <a:r>
              <a:rPr lang="en-US" sz="1600" dirty="0">
                <a:solidFill>
                  <a:schemeClr val="tx1"/>
                </a:solidFill>
                <a:latin typeface="Lato" panose="020B0604020202020204" charset="0"/>
                <a:ea typeface="Arial"/>
                <a:cs typeface="Arial"/>
                <a:sym typeface="Arial"/>
              </a:rPr>
              <a:t>w</a:t>
            </a:r>
            <a:r>
              <a:rPr lang="en" sz="1600" dirty="0">
                <a:solidFill>
                  <a:schemeClr val="tx1"/>
                </a:solidFill>
                <a:latin typeface="Lato" panose="020B0604020202020204" charset="0"/>
                <a:ea typeface="Arial"/>
                <a:cs typeface="Arial"/>
                <a:sym typeface="Arial"/>
              </a:rPr>
              <a:t>ho, </a:t>
            </a:r>
            <a:r>
              <a:rPr lang="en-US" sz="1600" dirty="0">
                <a:solidFill>
                  <a:schemeClr val="tx1"/>
                </a:solidFill>
                <a:latin typeface="Lato" panose="020B0604020202020204" charset="0"/>
                <a:ea typeface="Arial"/>
                <a:cs typeface="Arial"/>
                <a:sym typeface="Arial"/>
              </a:rPr>
              <a:t>w</a:t>
            </a:r>
            <a:r>
              <a:rPr lang="en" sz="1600" dirty="0">
                <a:solidFill>
                  <a:schemeClr val="tx1"/>
                </a:solidFill>
                <a:latin typeface="Lato" panose="020B0604020202020204" charset="0"/>
                <a:ea typeface="Arial"/>
                <a:cs typeface="Arial"/>
                <a:sym typeface="Arial"/>
              </a:rPr>
              <a:t>hat, </a:t>
            </a:r>
            <a:r>
              <a:rPr lang="en-US" sz="1600" dirty="0">
                <a:solidFill>
                  <a:schemeClr val="tx1"/>
                </a:solidFill>
                <a:latin typeface="Lato" panose="020B0604020202020204" charset="0"/>
                <a:ea typeface="Arial"/>
                <a:cs typeface="Arial"/>
                <a:sym typeface="Arial"/>
              </a:rPr>
              <a:t>w</a:t>
            </a:r>
            <a:r>
              <a:rPr lang="en" sz="1600" dirty="0">
                <a:solidFill>
                  <a:schemeClr val="tx1"/>
                </a:solidFill>
                <a:latin typeface="Lato" panose="020B0604020202020204" charset="0"/>
                <a:ea typeface="Arial"/>
                <a:cs typeface="Arial"/>
                <a:sym typeface="Arial"/>
              </a:rPr>
              <a:t>hen, </a:t>
            </a:r>
            <a:r>
              <a:rPr lang="en-US" sz="1600" dirty="0">
                <a:solidFill>
                  <a:schemeClr val="tx1"/>
                </a:solidFill>
                <a:latin typeface="Lato" panose="020B0604020202020204" charset="0"/>
                <a:ea typeface="Arial"/>
                <a:cs typeface="Arial"/>
                <a:sym typeface="Arial"/>
              </a:rPr>
              <a:t>w</a:t>
            </a:r>
            <a:r>
              <a:rPr lang="en" sz="1600" dirty="0">
                <a:solidFill>
                  <a:schemeClr val="tx1"/>
                </a:solidFill>
                <a:latin typeface="Lato" panose="020B0604020202020204" charset="0"/>
                <a:ea typeface="Arial"/>
                <a:cs typeface="Arial"/>
                <a:sym typeface="Arial"/>
              </a:rPr>
              <a:t>here, </a:t>
            </a:r>
            <a:r>
              <a:rPr lang="en-US" sz="1600" dirty="0">
                <a:solidFill>
                  <a:schemeClr val="tx1"/>
                </a:solidFill>
                <a:latin typeface="Lato" panose="020B0604020202020204" charset="0"/>
                <a:ea typeface="Arial"/>
                <a:cs typeface="Arial"/>
                <a:sym typeface="Arial"/>
              </a:rPr>
              <a:t>and</a:t>
            </a:r>
            <a:r>
              <a:rPr lang="en" sz="1600" dirty="0">
                <a:solidFill>
                  <a:schemeClr val="tx1"/>
                </a:solidFill>
                <a:latin typeface="Lato" panose="020B0604020202020204" charset="0"/>
                <a:ea typeface="Arial"/>
                <a:cs typeface="Arial"/>
                <a:sym typeface="Arial"/>
              </a:rPr>
              <a:t> </a:t>
            </a:r>
            <a:r>
              <a:rPr lang="en-US" sz="1600" dirty="0">
                <a:solidFill>
                  <a:schemeClr val="tx1"/>
                </a:solidFill>
                <a:latin typeface="Lato" panose="020B0604020202020204" charset="0"/>
                <a:ea typeface="Arial"/>
                <a:cs typeface="Arial"/>
                <a:sym typeface="Arial"/>
              </a:rPr>
              <a:t>how.</a:t>
            </a:r>
          </a:p>
          <a:p>
            <a:pPr marL="285750" indent="-285750">
              <a:lnSpc>
                <a:spcPct val="100000"/>
              </a:lnSpc>
              <a:spcBef>
                <a:spcPts val="600"/>
              </a:spcBef>
              <a:spcAft>
                <a:spcPts val="0"/>
              </a:spcAft>
              <a:buFont typeface="Arial" panose="020B0604020202020204" pitchFamily="34" charset="0"/>
              <a:buChar char="•"/>
            </a:pPr>
            <a:r>
              <a:rPr lang="en-US" sz="1600" dirty="0">
                <a:solidFill>
                  <a:schemeClr val="tx1"/>
                </a:solidFill>
                <a:latin typeface="Lato" panose="020B0604020202020204" charset="0"/>
                <a:ea typeface="Arial"/>
                <a:cs typeface="Arial"/>
                <a:sym typeface="Arial"/>
              </a:rPr>
              <a:t>Get contact information of witnesses.</a:t>
            </a:r>
            <a:endParaRPr lang="en" sz="1600" dirty="0">
              <a:solidFill>
                <a:schemeClr val="tx1"/>
              </a:solidFill>
              <a:latin typeface="Lato" panose="020B0604020202020204" charset="0"/>
              <a:ea typeface="Arial"/>
              <a:cs typeface="Arial"/>
              <a:sym typeface="Arial"/>
            </a:endParaRPr>
          </a:p>
          <a:p>
            <a:pPr marL="0" marR="0" lvl="0" indent="0" algn="l" rtl="0">
              <a:lnSpc>
                <a:spcPct val="100000"/>
              </a:lnSpc>
              <a:spcBef>
                <a:spcPts val="600"/>
              </a:spcBef>
              <a:spcAft>
                <a:spcPts val="0"/>
              </a:spcAft>
              <a:buNone/>
            </a:pPr>
            <a:r>
              <a:rPr lang="en" sz="2000" b="1" dirty="0">
                <a:solidFill>
                  <a:schemeClr val="accent4"/>
                </a:solidFill>
                <a:latin typeface="Lato" panose="020B0604020202020204" charset="0"/>
                <a:ea typeface="Arial"/>
                <a:cs typeface="Arial"/>
                <a:sym typeface="Arial"/>
              </a:rPr>
              <a:t>Report</a:t>
            </a:r>
          </a:p>
          <a:p>
            <a:pPr marL="285750" indent="-285750">
              <a:lnSpc>
                <a:spcPct val="100000"/>
              </a:lnSpc>
              <a:spcBef>
                <a:spcPts val="600"/>
              </a:spcBef>
              <a:spcAft>
                <a:spcPts val="0"/>
              </a:spcAft>
              <a:buFont typeface="Arial" panose="020B0604020202020204" pitchFamily="34" charset="0"/>
              <a:buChar char="•"/>
            </a:pPr>
            <a:r>
              <a:rPr lang="en" sz="1600" dirty="0">
                <a:solidFill>
                  <a:srgbClr val="FFFFFF"/>
                </a:solidFill>
                <a:latin typeface="Lato" panose="020B0604020202020204" charset="0"/>
                <a:ea typeface="Arial"/>
                <a:cs typeface="Arial"/>
                <a:sym typeface="Arial"/>
              </a:rPr>
              <a:t>If </a:t>
            </a:r>
            <a:r>
              <a:rPr lang="en-US" sz="1600" dirty="0">
                <a:solidFill>
                  <a:srgbClr val="FFFFFF"/>
                </a:solidFill>
                <a:latin typeface="Lato" panose="020B0604020202020204" charset="0"/>
                <a:ea typeface="Arial"/>
                <a:cs typeface="Arial"/>
                <a:sym typeface="Arial"/>
              </a:rPr>
              <a:t>there was </a:t>
            </a:r>
            <a:r>
              <a:rPr lang="en" sz="1600" dirty="0">
                <a:solidFill>
                  <a:srgbClr val="FFFFFF"/>
                </a:solidFill>
                <a:latin typeface="Lato" panose="020B0604020202020204" charset="0"/>
                <a:ea typeface="Arial"/>
                <a:cs typeface="Arial"/>
                <a:sym typeface="Arial"/>
              </a:rPr>
              <a:t>violence, call 911 (</a:t>
            </a:r>
            <a:r>
              <a:rPr lang="en-US" sz="1600" dirty="0">
                <a:solidFill>
                  <a:srgbClr val="FFFFFF"/>
                </a:solidFill>
                <a:latin typeface="Lato" panose="020B0604020202020204" charset="0"/>
                <a:ea typeface="Arial"/>
                <a:cs typeface="Arial"/>
                <a:sym typeface="Arial"/>
              </a:rPr>
              <a:t>local police)</a:t>
            </a:r>
            <a:r>
              <a:rPr lang="en" sz="1600" dirty="0">
                <a:solidFill>
                  <a:srgbClr val="FFFFFF"/>
                </a:solidFill>
                <a:latin typeface="Lato" panose="020B0604020202020204" charset="0"/>
                <a:ea typeface="Arial"/>
                <a:cs typeface="Arial"/>
                <a:sym typeface="Arial"/>
              </a:rPr>
              <a:t>.</a:t>
            </a:r>
          </a:p>
          <a:p>
            <a:pPr marL="285750" indent="-285750">
              <a:lnSpc>
                <a:spcPct val="100000"/>
              </a:lnSpc>
              <a:spcBef>
                <a:spcPts val="600"/>
              </a:spcBef>
              <a:spcAft>
                <a:spcPts val="0"/>
              </a:spcAft>
              <a:buFont typeface="Arial" panose="020B0604020202020204" pitchFamily="34" charset="0"/>
              <a:buChar char="•"/>
            </a:pPr>
            <a:r>
              <a:rPr lang="en" sz="1600" dirty="0">
                <a:solidFill>
                  <a:srgbClr val="FFFFFF"/>
                </a:solidFill>
                <a:latin typeface="Lato" panose="020B0604020202020204" charset="0"/>
                <a:ea typeface="Arial"/>
                <a:cs typeface="Arial"/>
                <a:sym typeface="Arial"/>
              </a:rPr>
              <a:t>Hate crime / hate speech : </a:t>
            </a:r>
            <a:r>
              <a:rPr lang="en" sz="1600" dirty="0">
                <a:solidFill>
                  <a:schemeClr val="dk1"/>
                </a:solidFill>
                <a:latin typeface="Lato" panose="020B0604020202020204" charset="0"/>
                <a:ea typeface="Arial"/>
                <a:cs typeface="Arial"/>
                <a:sym typeface="Arial"/>
              </a:rPr>
              <a:t>Southern Poverty Law Center </a:t>
            </a:r>
            <a:r>
              <a:rPr lang="en" sz="1600" u="sng" dirty="0">
                <a:solidFill>
                  <a:schemeClr val="accent5"/>
                </a:solidFill>
                <a:latin typeface="Lato" panose="020B0604020202020204" charset="0"/>
                <a:ea typeface="Arial"/>
                <a:cs typeface="Arial"/>
                <a:sym typeface="Arial"/>
                <a:hlinkClick r:id="rId3"/>
              </a:rPr>
              <a:t>https://www.splcenter.org/contact-us</a:t>
            </a:r>
            <a:endParaRPr lang="en" sz="1600" u="sng" dirty="0">
              <a:solidFill>
                <a:schemeClr val="accent5"/>
              </a:solidFill>
              <a:latin typeface="Lato" panose="020B0604020202020204" charset="0"/>
              <a:ea typeface="Arial"/>
              <a:cs typeface="Arial"/>
              <a:sym typeface="Arial"/>
            </a:endParaRPr>
          </a:p>
          <a:p>
            <a:pPr marL="285750" indent="-285750">
              <a:lnSpc>
                <a:spcPct val="100000"/>
              </a:lnSpc>
              <a:spcBef>
                <a:spcPts val="600"/>
              </a:spcBef>
              <a:spcAft>
                <a:spcPts val="0"/>
              </a:spcAft>
              <a:buFont typeface="Arial" panose="020B0604020202020204" pitchFamily="34" charset="0"/>
              <a:buChar char="•"/>
            </a:pPr>
            <a:r>
              <a:rPr lang="en" sz="1600" dirty="0">
                <a:solidFill>
                  <a:srgbClr val="FFFFFF"/>
                </a:solidFill>
                <a:latin typeface="Lato" panose="020B0604020202020204" charset="0"/>
                <a:ea typeface="Arial"/>
                <a:cs typeface="Arial"/>
                <a:sym typeface="Arial"/>
              </a:rPr>
              <a:t>Hate speech / hate crime against Muslims : </a:t>
            </a:r>
            <a:r>
              <a:rPr lang="en" sz="1600" i="0" u="none" strike="noStrike" cap="none" dirty="0">
                <a:solidFill>
                  <a:srgbClr val="FFFFFF"/>
                </a:solidFill>
                <a:latin typeface="Lato" panose="020B0604020202020204" charset="0"/>
                <a:ea typeface="Arial"/>
                <a:cs typeface="Arial"/>
                <a:sym typeface="Arial"/>
              </a:rPr>
              <a:t>Council on American-Islamic Relations  (CAIR)  206-367-4081 or </a:t>
            </a:r>
            <a:r>
              <a:rPr lang="en" sz="1600" u="sng" dirty="0">
                <a:solidFill>
                  <a:schemeClr val="hlink"/>
                </a:solidFill>
                <a:latin typeface="Lato" panose="020B0604020202020204" charset="0"/>
                <a:ea typeface="Arial"/>
                <a:cs typeface="Arial"/>
                <a:sym typeface="Arial"/>
                <a:hlinkClick r:id="rId4"/>
              </a:rPr>
              <a:t>http://cairseattle.org/get-help</a:t>
            </a:r>
            <a:endParaRPr lang="en" sz="1600" u="sng" dirty="0">
              <a:solidFill>
                <a:schemeClr val="hlink"/>
              </a:solidFill>
              <a:latin typeface="Lato" panose="020B0604020202020204" charset="0"/>
              <a:ea typeface="Arial"/>
              <a:cs typeface="Arial"/>
              <a:sym typeface="Arial"/>
            </a:endParaRPr>
          </a:p>
          <a:p>
            <a:pPr marL="285750" indent="-285750">
              <a:lnSpc>
                <a:spcPct val="100000"/>
              </a:lnSpc>
              <a:spcBef>
                <a:spcPts val="600"/>
              </a:spcBef>
              <a:spcAft>
                <a:spcPts val="0"/>
              </a:spcAft>
              <a:buFont typeface="Arial" panose="020B0604020202020204" pitchFamily="34" charset="0"/>
              <a:buChar char="•"/>
            </a:pPr>
            <a:r>
              <a:rPr lang="en-US" sz="1600" dirty="0">
                <a:solidFill>
                  <a:srgbClr val="FFFFFF"/>
                </a:solidFill>
                <a:latin typeface="Lato" panose="020B0604020202020204" charset="0"/>
                <a:ea typeface="Arial"/>
                <a:cs typeface="Arial"/>
                <a:sym typeface="Arial"/>
              </a:rPr>
              <a:t>In a school: report it to the school or to the ACLU, 206-624-2184.</a:t>
            </a:r>
            <a:endParaRPr lang="en" sz="1600" u="sng" dirty="0">
              <a:solidFill>
                <a:schemeClr val="hlink"/>
              </a:solidFill>
              <a:latin typeface="Lato" panose="020B0604020202020204" charset="0"/>
              <a:ea typeface="Arial"/>
              <a:cs typeface="Arial"/>
              <a:sym typeface="Arial"/>
            </a:endParaRPr>
          </a:p>
        </p:txBody>
      </p:sp>
      <p:pic>
        <p:nvPicPr>
          <p:cNvPr id="519" name="Shape 519" descr="m,xlkasdbclkec.jpg"/>
          <p:cNvPicPr preferRelativeResize="0"/>
          <p:nvPr/>
        </p:nvPicPr>
        <p:blipFill>
          <a:blip r:embed="rId5">
            <a:alphaModFix/>
          </a:blip>
          <a:stretch>
            <a:fillRect/>
          </a:stretch>
        </p:blipFill>
        <p:spPr>
          <a:xfrm>
            <a:off x="5564554" y="403965"/>
            <a:ext cx="3164520" cy="23777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225698" y="422026"/>
            <a:ext cx="4045200" cy="4196862"/>
          </a:xfrm>
          <a:prstGeom prst="rect">
            <a:avLst/>
          </a:prstGeom>
          <a:noFill/>
          <a:ln>
            <a:noFill/>
          </a:ln>
        </p:spPr>
        <p:txBody>
          <a:bodyPr lIns="91425" tIns="91425" rIns="91425" bIns="91425" anchor="b" anchorCtr="0">
            <a:noAutofit/>
          </a:bodyPr>
          <a:lstStyle/>
          <a:p>
            <a:pPr lvl="0">
              <a:buSzPct val="25000"/>
            </a:pPr>
            <a:r>
              <a:rPr lang="en" sz="4400" b="0" i="0" u="none" strike="noStrike" cap="none" dirty="0">
                <a:solidFill>
                  <a:schemeClr val="dk1"/>
                </a:solidFill>
                <a:sym typeface="Oswald"/>
              </a:rPr>
              <a:t>How </a:t>
            </a:r>
            <a:r>
              <a:rPr lang="en" sz="4400" dirty="0"/>
              <a:t>Do </a:t>
            </a:r>
            <a:r>
              <a:rPr lang="en" sz="4400" b="0" i="0" u="none" strike="noStrike" cap="none" dirty="0">
                <a:solidFill>
                  <a:schemeClr val="dk1"/>
                </a:solidFill>
                <a:sym typeface="Oswald"/>
              </a:rPr>
              <a:t>I </a:t>
            </a:r>
            <a:r>
              <a:rPr lang="en" sz="4400" dirty="0"/>
              <a:t>Support Someone </a:t>
            </a:r>
            <a:r>
              <a:rPr lang="en-US" sz="4400" b="0" i="0" u="none" strike="noStrike" cap="none" dirty="0">
                <a:solidFill>
                  <a:schemeClr val="dk1"/>
                </a:solidFill>
                <a:sym typeface="Oswald"/>
              </a:rPr>
              <a:t>Who Has Experienced a Hate Crime, Hate Speech or  Bullying</a:t>
            </a:r>
            <a:r>
              <a:rPr lang="en" sz="4400" dirty="0"/>
              <a:t>?</a:t>
            </a:r>
            <a:endParaRPr lang="en" sz="4400" b="0" i="0" u="none" strike="noStrike" cap="none" dirty="0">
              <a:solidFill>
                <a:schemeClr val="dk1"/>
              </a:solidFill>
              <a:sym typeface="Oswald"/>
            </a:endParaRPr>
          </a:p>
        </p:txBody>
      </p:sp>
      <p:sp>
        <p:nvSpPr>
          <p:cNvPr id="531" name="Shape 531"/>
          <p:cNvSpPr txBox="1">
            <a:spLocks noGrp="1"/>
          </p:cNvSpPr>
          <p:nvPr>
            <p:ph type="body" idx="2"/>
          </p:nvPr>
        </p:nvSpPr>
        <p:spPr>
          <a:xfrm>
            <a:off x="4572000" y="640865"/>
            <a:ext cx="4571999" cy="3824369"/>
          </a:xfrm>
          <a:prstGeom prst="rect">
            <a:avLst/>
          </a:prstGeom>
          <a:noFill/>
          <a:ln>
            <a:noFill/>
          </a:ln>
        </p:spPr>
        <p:txBody>
          <a:bodyPr lIns="91425" tIns="91425" rIns="91425" bIns="91425" anchor="ctr" anchorCtr="0">
            <a:noAutofit/>
          </a:bodyPr>
          <a:lstStyle/>
          <a:p>
            <a:pPr marL="400050" marR="0" lvl="0" indent="-285750" algn="l" rtl="0">
              <a:lnSpc>
                <a:spcPct val="150000"/>
              </a:lnSpc>
              <a:spcBef>
                <a:spcPts val="0"/>
              </a:spcBef>
              <a:spcAft>
                <a:spcPts val="0"/>
              </a:spcAft>
              <a:buClr>
                <a:schemeClr val="lt1"/>
              </a:buClr>
              <a:buSzPct val="100000"/>
              <a:buFont typeface="Arial" panose="020B0604020202020204" pitchFamily="34" charset="0"/>
              <a:buChar char="•"/>
            </a:pPr>
            <a:r>
              <a:rPr lang="en-US" dirty="0">
                <a:latin typeface="Lato"/>
                <a:ea typeface="Lato"/>
                <a:cs typeface="Lato"/>
                <a:sym typeface="Lato"/>
              </a:rPr>
              <a:t>Be present with them.</a:t>
            </a:r>
            <a:endParaRPr lang="en" dirty="0">
              <a:latin typeface="Lato"/>
              <a:ea typeface="Lato"/>
              <a:cs typeface="Lato"/>
              <a:sym typeface="Lato"/>
            </a:endParaRPr>
          </a:p>
          <a:p>
            <a:pPr marL="400050" marR="0" lvl="0" indent="-285750" algn="l" rtl="0">
              <a:lnSpc>
                <a:spcPct val="150000"/>
              </a:lnSpc>
              <a:spcBef>
                <a:spcPts val="0"/>
              </a:spcBef>
              <a:spcAft>
                <a:spcPts val="0"/>
              </a:spcAft>
              <a:buClr>
                <a:schemeClr val="lt1"/>
              </a:buClr>
              <a:buSzPct val="100000"/>
              <a:buFont typeface="Arial" panose="020B0604020202020204" pitchFamily="34" charset="0"/>
              <a:buChar char="•"/>
            </a:pPr>
            <a:r>
              <a:rPr lang="en-US" sz="1800" b="0" i="0" u="none" strike="noStrike" cap="none" dirty="0">
                <a:solidFill>
                  <a:schemeClr val="lt1"/>
                </a:solidFill>
                <a:latin typeface="Lato"/>
                <a:ea typeface="Lato"/>
                <a:cs typeface="Lato"/>
                <a:sym typeface="Lato"/>
              </a:rPr>
              <a:t>Ask and l</a:t>
            </a:r>
            <a:r>
              <a:rPr lang="en" sz="1800" b="0" i="0" u="none" strike="noStrike" cap="none" dirty="0">
                <a:solidFill>
                  <a:schemeClr val="lt1"/>
                </a:solidFill>
                <a:latin typeface="Lato"/>
                <a:ea typeface="Lato"/>
                <a:cs typeface="Lato"/>
                <a:sym typeface="Lato"/>
              </a:rPr>
              <a:t>isten .</a:t>
            </a:r>
          </a:p>
          <a:p>
            <a:pPr marL="400050" marR="0" lvl="0" indent="-285750" algn="l" rtl="0">
              <a:lnSpc>
                <a:spcPct val="150000"/>
              </a:lnSpc>
              <a:spcBef>
                <a:spcPts val="0"/>
              </a:spcBef>
              <a:spcAft>
                <a:spcPts val="0"/>
              </a:spcAft>
              <a:buClr>
                <a:schemeClr val="lt1"/>
              </a:buClr>
              <a:buSzPct val="100000"/>
              <a:buFont typeface="Arial" panose="020B0604020202020204" pitchFamily="34" charset="0"/>
              <a:buChar char="•"/>
            </a:pPr>
            <a:r>
              <a:rPr lang="en" dirty="0">
                <a:latin typeface="Lato"/>
                <a:ea typeface="Lato"/>
                <a:cs typeface="Lato"/>
                <a:sym typeface="Lato"/>
              </a:rPr>
              <a:t>Re</a:t>
            </a:r>
            <a:r>
              <a:rPr lang="en-US" dirty="0">
                <a:latin typeface="Lato"/>
                <a:ea typeface="Lato"/>
                <a:cs typeface="Lato"/>
                <a:sym typeface="Lato"/>
              </a:rPr>
              <a:t>a</a:t>
            </a:r>
            <a:r>
              <a:rPr lang="en" dirty="0">
                <a:latin typeface="Lato"/>
                <a:ea typeface="Lato"/>
                <a:cs typeface="Lato"/>
                <a:sym typeface="Lato"/>
              </a:rPr>
              <a:t>ssure.</a:t>
            </a:r>
          </a:p>
          <a:p>
            <a:pPr marL="400050" marR="0" lvl="0" indent="-285750" algn="l" rtl="0">
              <a:lnSpc>
                <a:spcPct val="150000"/>
              </a:lnSpc>
              <a:spcBef>
                <a:spcPts val="0"/>
              </a:spcBef>
              <a:spcAft>
                <a:spcPts val="0"/>
              </a:spcAft>
              <a:buClr>
                <a:schemeClr val="lt1"/>
              </a:buClr>
              <a:buSzPct val="100000"/>
              <a:buFont typeface="Arial" panose="020B0604020202020204" pitchFamily="34" charset="0"/>
              <a:buChar char="•"/>
            </a:pPr>
            <a:r>
              <a:rPr lang="en" dirty="0">
                <a:latin typeface="Lato"/>
                <a:ea typeface="Lato"/>
                <a:cs typeface="Lato"/>
                <a:sym typeface="Lato"/>
              </a:rPr>
              <a:t>Show your support.</a:t>
            </a:r>
          </a:p>
          <a:p>
            <a:pPr marL="400050" marR="0" lvl="0" indent="-285750" algn="l" rtl="0">
              <a:lnSpc>
                <a:spcPct val="150000"/>
              </a:lnSpc>
              <a:spcBef>
                <a:spcPts val="0"/>
              </a:spcBef>
              <a:spcAft>
                <a:spcPts val="0"/>
              </a:spcAft>
              <a:buClr>
                <a:schemeClr val="lt1"/>
              </a:buClr>
              <a:buSzPct val="100000"/>
              <a:buFont typeface="Arial" panose="020B0604020202020204" pitchFamily="34" charset="0"/>
              <a:buChar char="•"/>
            </a:pPr>
            <a:r>
              <a:rPr lang="en" dirty="0">
                <a:latin typeface="Lato"/>
                <a:ea typeface="Lato"/>
                <a:cs typeface="Lato"/>
                <a:sym typeface="Lato"/>
              </a:rPr>
              <a:t>Tell them that the violence that they experi</a:t>
            </a:r>
            <a:r>
              <a:rPr lang="en-US" dirty="0" err="1">
                <a:latin typeface="Lato"/>
                <a:ea typeface="Lato"/>
                <a:cs typeface="Lato"/>
                <a:sym typeface="Lato"/>
              </a:rPr>
              <a:t>enced</a:t>
            </a:r>
            <a:r>
              <a:rPr lang="en-US" dirty="0">
                <a:latin typeface="Lato"/>
                <a:ea typeface="Lato"/>
                <a:cs typeface="Lato"/>
                <a:sym typeface="Lato"/>
              </a:rPr>
              <a:t> was not their fault.</a:t>
            </a:r>
            <a:endParaRPr lang="en" dirty="0">
              <a:latin typeface="Lato"/>
              <a:ea typeface="Lato"/>
              <a:cs typeface="Lato"/>
              <a:sym typeface="Lato"/>
            </a:endParaRPr>
          </a:p>
          <a:p>
            <a:pPr marL="400050" marR="0" lvl="0" indent="-285750" algn="l" rtl="0">
              <a:lnSpc>
                <a:spcPct val="150000"/>
              </a:lnSpc>
              <a:spcBef>
                <a:spcPts val="0"/>
              </a:spcBef>
              <a:spcAft>
                <a:spcPts val="0"/>
              </a:spcAft>
              <a:buClr>
                <a:schemeClr val="lt1"/>
              </a:buClr>
              <a:buSzPct val="100000"/>
              <a:buFont typeface="Arial" panose="020B0604020202020204" pitchFamily="34" charset="0"/>
              <a:buChar char="•"/>
            </a:pPr>
            <a:r>
              <a:rPr lang="en-US" dirty="0">
                <a:latin typeface="Lato"/>
                <a:ea typeface="Lato"/>
                <a:cs typeface="Lato"/>
                <a:sym typeface="Lato"/>
              </a:rPr>
              <a:t>If they want</a:t>
            </a:r>
            <a:r>
              <a:rPr lang="en" dirty="0">
                <a:latin typeface="Lato"/>
                <a:ea typeface="Lato"/>
                <a:cs typeface="Lato"/>
                <a:sym typeface="Lato"/>
              </a:rPr>
              <a:t>,  </a:t>
            </a:r>
            <a:r>
              <a:rPr lang="en-US" dirty="0">
                <a:latin typeface="Lato"/>
                <a:ea typeface="Lato"/>
                <a:cs typeface="Lato"/>
                <a:sym typeface="Lato"/>
              </a:rPr>
              <a:t>help them r</a:t>
            </a:r>
            <a:r>
              <a:rPr lang="en" dirty="0">
                <a:latin typeface="Lato"/>
                <a:ea typeface="Lato"/>
                <a:cs typeface="Lato"/>
                <a:sym typeface="Lato"/>
              </a:rPr>
              <a:t>eport </a:t>
            </a:r>
            <a:r>
              <a:rPr lang="en-US" dirty="0">
                <a:latin typeface="Lato"/>
                <a:ea typeface="Lato"/>
                <a:cs typeface="Lato"/>
                <a:sym typeface="Lato"/>
              </a:rPr>
              <a:t>the incident, get medical care, talk with a counselor, </a:t>
            </a:r>
            <a:r>
              <a:rPr lang="en" dirty="0">
                <a:latin typeface="Lato"/>
                <a:ea typeface="Lato"/>
                <a:cs typeface="Lato"/>
                <a:sym typeface="Lato"/>
              </a:rPr>
              <a:t>and </a:t>
            </a:r>
            <a:r>
              <a:rPr lang="en-US" dirty="0">
                <a:latin typeface="Lato"/>
                <a:ea typeface="Lato"/>
                <a:cs typeface="Lato"/>
                <a:sym typeface="Lato"/>
              </a:rPr>
              <a:t>f</a:t>
            </a:r>
            <a:r>
              <a:rPr lang="en" dirty="0">
                <a:latin typeface="Lato"/>
                <a:ea typeface="Lato"/>
                <a:cs typeface="Lato"/>
                <a:sym typeface="Lato"/>
              </a:rPr>
              <a:t>ind </a:t>
            </a:r>
            <a:r>
              <a:rPr lang="en-US" dirty="0">
                <a:latin typeface="Lato"/>
                <a:ea typeface="Lato"/>
                <a:cs typeface="Lato"/>
                <a:sym typeface="Lato"/>
              </a:rPr>
              <a:t>r</a:t>
            </a:r>
            <a:r>
              <a:rPr lang="en" dirty="0">
                <a:latin typeface="Lato"/>
                <a:ea typeface="Lato"/>
                <a:cs typeface="Lato"/>
                <a:sym typeface="Lato"/>
              </a:rPr>
              <a:t>esources.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311700" y="132735"/>
            <a:ext cx="8520600" cy="929149"/>
          </a:xfrm>
          <a:prstGeom prst="rect">
            <a:avLst/>
          </a:prstGeom>
        </p:spPr>
        <p:txBody>
          <a:bodyPr lIns="91425" tIns="91425" rIns="91425" bIns="91425" anchor="t" anchorCtr="0">
            <a:noAutofit/>
          </a:bodyPr>
          <a:lstStyle/>
          <a:p>
            <a:pPr lvl="0">
              <a:spcBef>
                <a:spcPts val="0"/>
              </a:spcBef>
              <a:buNone/>
            </a:pPr>
            <a:r>
              <a:rPr lang="en" sz="4200" dirty="0"/>
              <a:t>Let's Review</a:t>
            </a:r>
          </a:p>
        </p:txBody>
      </p:sp>
      <p:pic>
        <p:nvPicPr>
          <p:cNvPr id="486" name="Shape 486" descr="IMG_3367.JPG"/>
          <p:cNvPicPr preferRelativeResize="0"/>
          <p:nvPr/>
        </p:nvPicPr>
        <p:blipFill rotWithShape="1">
          <a:blip r:embed="rId3">
            <a:alphaModFix/>
          </a:blip>
          <a:srcRect l="6880" t="65734" r="53821"/>
          <a:stretch/>
        </p:blipFill>
        <p:spPr>
          <a:xfrm>
            <a:off x="5528425" y="353874"/>
            <a:ext cx="3242348" cy="4105724"/>
          </a:xfrm>
          <a:prstGeom prst="rect">
            <a:avLst/>
          </a:prstGeom>
          <a:noFill/>
          <a:ln>
            <a:noFill/>
          </a:ln>
        </p:spPr>
      </p:pic>
      <p:sp>
        <p:nvSpPr>
          <p:cNvPr id="6" name="Shape 485"/>
          <p:cNvSpPr txBox="1">
            <a:spLocks noGrp="1"/>
          </p:cNvSpPr>
          <p:nvPr>
            <p:ph type="body" idx="1"/>
          </p:nvPr>
        </p:nvSpPr>
        <p:spPr>
          <a:xfrm>
            <a:off x="311700" y="943896"/>
            <a:ext cx="8520599" cy="4003241"/>
          </a:xfrm>
          <a:prstGeom prst="rect">
            <a:avLst/>
          </a:prstGeom>
        </p:spPr>
        <p:txBody>
          <a:bodyPr lIns="91425" tIns="91425" rIns="91425" bIns="91425" anchor="t" anchorCtr="0">
            <a:noAutofit/>
          </a:bodyPr>
          <a:lstStyle/>
          <a:p>
            <a:pPr lvl="0"/>
            <a:r>
              <a:rPr lang="en" dirty="0">
                <a:latin typeface="Lato" panose="020B0604020202020204" charset="0"/>
              </a:rPr>
              <a:t>If ICE is at your d</a:t>
            </a:r>
            <a:r>
              <a:rPr lang="en-US" dirty="0">
                <a:latin typeface="Lato" panose="020B0604020202020204" charset="0"/>
              </a:rPr>
              <a:t>o</a:t>
            </a:r>
            <a:r>
              <a:rPr lang="en" dirty="0">
                <a:latin typeface="Lato" panose="020B0604020202020204" charset="0"/>
              </a:rPr>
              <a:t>or, you . . .</a:t>
            </a:r>
          </a:p>
          <a:p>
            <a:pPr lvl="0"/>
            <a:r>
              <a:rPr lang="en" dirty="0">
                <a:latin typeface="Lato" panose="020B0604020202020204" charset="0"/>
              </a:rPr>
              <a:t>If you are detained by ICE, you have the right to … </a:t>
            </a:r>
          </a:p>
          <a:p>
            <a:pPr marL="457200" lvl="0" indent="-228600">
              <a:lnSpc>
                <a:spcPct val="100000"/>
              </a:lnSpc>
              <a:buClr>
                <a:srgbClr val="FF0000"/>
              </a:buClr>
              <a:buAutoNum type="arabicPeriod"/>
            </a:pPr>
            <a:r>
              <a:rPr lang="en" dirty="0">
                <a:solidFill>
                  <a:srgbClr val="FF0000"/>
                </a:solidFill>
                <a:latin typeface="Lato" panose="020B0604020202020204" charset="0"/>
              </a:rPr>
              <a:t>Remain _____________. </a:t>
            </a:r>
          </a:p>
          <a:p>
            <a:pPr marL="457200" lvl="0" indent="-228600">
              <a:lnSpc>
                <a:spcPct val="100000"/>
              </a:lnSpc>
              <a:buClr>
                <a:srgbClr val="FF0000"/>
              </a:buClr>
              <a:buAutoNum type="arabicPeriod"/>
            </a:pPr>
            <a:r>
              <a:rPr lang="en-US" dirty="0">
                <a:solidFill>
                  <a:srgbClr val="FF0000"/>
                </a:solidFill>
                <a:latin typeface="Lato" panose="020B0604020202020204" charset="0"/>
              </a:rPr>
              <a:t>Talk to an </a:t>
            </a:r>
            <a:r>
              <a:rPr lang="en" dirty="0">
                <a:solidFill>
                  <a:srgbClr val="FF0000"/>
                </a:solidFill>
                <a:latin typeface="Lato" panose="020B0604020202020204" charset="0"/>
              </a:rPr>
              <a:t>________________.</a:t>
            </a:r>
          </a:p>
          <a:p>
            <a:pPr marL="457200" lvl="0" indent="-228600">
              <a:lnSpc>
                <a:spcPct val="100000"/>
              </a:lnSpc>
              <a:buClr>
                <a:srgbClr val="FF0000"/>
              </a:buClr>
              <a:buAutoNum type="arabicPeriod"/>
            </a:pPr>
            <a:r>
              <a:rPr lang="en" dirty="0">
                <a:solidFill>
                  <a:srgbClr val="FF0000"/>
                </a:solidFill>
                <a:latin typeface="Lato" panose="020B0604020202020204" charset="0"/>
              </a:rPr>
              <a:t>__________ sign anything.</a:t>
            </a:r>
          </a:p>
          <a:p>
            <a:pPr lvl="0"/>
            <a:r>
              <a:rPr lang="en" dirty="0">
                <a:latin typeface="Lato" panose="020B0604020202020204" charset="0"/>
              </a:rPr>
              <a:t>The best safety plan is: _____________________.</a:t>
            </a:r>
          </a:p>
          <a:p>
            <a:pPr lvl="0"/>
            <a:r>
              <a:rPr lang="en" dirty="0">
                <a:latin typeface="Lato" panose="020B0604020202020204" charset="0"/>
              </a:rPr>
              <a:t>Raid / </a:t>
            </a:r>
            <a:r>
              <a:rPr lang="en-US" dirty="0">
                <a:latin typeface="Lato" panose="020B0604020202020204" charset="0"/>
              </a:rPr>
              <a:t>h</a:t>
            </a:r>
            <a:r>
              <a:rPr lang="en" dirty="0">
                <a:latin typeface="Lato" panose="020B0604020202020204" charset="0"/>
              </a:rPr>
              <a:t>ate </a:t>
            </a:r>
            <a:r>
              <a:rPr lang="en-US" dirty="0">
                <a:latin typeface="Lato" panose="020B0604020202020204" charset="0"/>
              </a:rPr>
              <a:t>c</a:t>
            </a:r>
            <a:r>
              <a:rPr lang="en" dirty="0">
                <a:latin typeface="Lato" panose="020B0604020202020204" charset="0"/>
              </a:rPr>
              <a:t>rime, I: ___________________________ .</a:t>
            </a:r>
          </a:p>
          <a:p>
            <a:pPr lvl="0"/>
            <a:r>
              <a:rPr lang="en" dirty="0">
                <a:latin typeface="Lato" panose="020B0604020202020204" charset="0"/>
              </a:rPr>
              <a:t>With my kids, I will: _____________________________________________________.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820000"/>
        </a:solidFill>
        <a:effectLst/>
      </p:bgPr>
    </p:bg>
    <p:spTree>
      <p:nvGrpSpPr>
        <p:cNvPr id="1" name="Shape 536"/>
        <p:cNvGrpSpPr/>
        <p:nvPr/>
      </p:nvGrpSpPr>
      <p:grpSpPr>
        <a:xfrm>
          <a:off x="0" y="0"/>
          <a:ext cx="0" cy="0"/>
          <a:chOff x="0" y="0"/>
          <a:chExt cx="0" cy="0"/>
        </a:xfrm>
      </p:grpSpPr>
      <p:sp>
        <p:nvSpPr>
          <p:cNvPr id="537" name="Shape 537"/>
          <p:cNvSpPr txBox="1">
            <a:spLocks noGrp="1"/>
          </p:cNvSpPr>
          <p:nvPr>
            <p:ph type="title"/>
          </p:nvPr>
        </p:nvSpPr>
        <p:spPr>
          <a:xfrm>
            <a:off x="265500" y="286741"/>
            <a:ext cx="4045198" cy="17103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4400" b="0" i="0" u="none" strike="noStrike" cap="none" dirty="0">
                <a:solidFill>
                  <a:schemeClr val="dk1"/>
                </a:solidFill>
                <a:latin typeface="Oswald"/>
                <a:ea typeface="Oswald"/>
                <a:cs typeface="Oswald"/>
                <a:sym typeface="Oswald"/>
              </a:rPr>
              <a:t>How To Get Involved</a:t>
            </a:r>
          </a:p>
        </p:txBody>
      </p:sp>
      <p:sp>
        <p:nvSpPr>
          <p:cNvPr id="538" name="Shape 538"/>
          <p:cNvSpPr txBox="1">
            <a:spLocks noGrp="1"/>
          </p:cNvSpPr>
          <p:nvPr>
            <p:ph type="body" idx="2"/>
          </p:nvPr>
        </p:nvSpPr>
        <p:spPr>
          <a:xfrm>
            <a:off x="4939500" y="286749"/>
            <a:ext cx="3837000" cy="4132500"/>
          </a:xfrm>
          <a:prstGeom prst="rect">
            <a:avLst/>
          </a:prstGeom>
          <a:noFill/>
          <a:ln>
            <a:noFill/>
          </a:ln>
        </p:spPr>
        <p:txBody>
          <a:bodyPr lIns="91425" tIns="91425" rIns="91425" bIns="91425" anchor="ctr" anchorCtr="0">
            <a:noAutofit/>
          </a:bodyPr>
          <a:lstStyle/>
          <a:p>
            <a:pPr marL="285750" marR="0" lvl="0" indent="-285750" algn="l" rtl="0">
              <a:lnSpc>
                <a:spcPct val="115000"/>
              </a:lnSpc>
              <a:spcBef>
                <a:spcPts val="0"/>
              </a:spcBef>
              <a:spcAft>
                <a:spcPts val="0"/>
              </a:spcAft>
              <a:buClr>
                <a:schemeClr val="lt1"/>
              </a:buClr>
              <a:buSzPct val="100000"/>
              <a:buFont typeface="Arial" panose="020B0604020202020204" pitchFamily="34" charset="0"/>
              <a:buChar char="•"/>
            </a:pPr>
            <a:r>
              <a:rPr lang="en" sz="1800" b="0" i="0" u="none" strike="noStrike" cap="none" dirty="0">
                <a:solidFill>
                  <a:schemeClr val="lt1"/>
                </a:solidFill>
                <a:latin typeface="Lato"/>
                <a:ea typeface="Lato"/>
                <a:cs typeface="Lato"/>
                <a:sym typeface="Lato"/>
              </a:rPr>
              <a:t>Come to a OneAmerica base group meeting to build your leadership and join the movement for justice.</a:t>
            </a:r>
          </a:p>
          <a:p>
            <a:pPr marL="285750" marR="0" lvl="0" indent="-285750" algn="l" rtl="0">
              <a:lnSpc>
                <a:spcPct val="115000"/>
              </a:lnSpc>
              <a:spcBef>
                <a:spcPts val="0"/>
              </a:spcBef>
              <a:spcAft>
                <a:spcPts val="0"/>
              </a:spcAft>
              <a:buClr>
                <a:schemeClr val="lt1"/>
              </a:buClr>
              <a:buSzPct val="100000"/>
              <a:buFont typeface="Arial" panose="020B0604020202020204" pitchFamily="34" charset="0"/>
              <a:buChar char="•"/>
            </a:pPr>
            <a:r>
              <a:rPr lang="en" sz="1800" b="0" i="0" u="none" strike="noStrike" cap="none" dirty="0">
                <a:solidFill>
                  <a:schemeClr val="lt1"/>
                </a:solidFill>
                <a:latin typeface="Lato"/>
                <a:ea typeface="Lato"/>
                <a:cs typeface="Lato"/>
                <a:sym typeface="Lato"/>
              </a:rPr>
              <a:t>Get trained in how to facilitate these sessions for your community.</a:t>
            </a:r>
          </a:p>
          <a:p>
            <a:pPr marL="285750" indent="-285750">
              <a:spcAft>
                <a:spcPts val="0"/>
              </a:spcAft>
              <a:buSzPct val="100000"/>
              <a:buFont typeface="Arial" panose="020B0604020202020204" pitchFamily="34" charset="0"/>
              <a:buChar char="•"/>
            </a:pPr>
            <a:r>
              <a:rPr lang="en" dirty="0">
                <a:latin typeface="Lato"/>
                <a:ea typeface="Lato"/>
                <a:cs typeface="Lato"/>
                <a:sym typeface="Lato"/>
              </a:rPr>
              <a:t>Advocate to keep Washington and your county, city, and school district welcoming for immigrants, refugees, and other communities.</a:t>
            </a:r>
          </a:p>
        </p:txBody>
      </p:sp>
      <p:pic>
        <p:nvPicPr>
          <p:cNvPr id="540" name="Shape 540" descr="M:\PHOTOS\2013\2013_2_6 Lobby day\Jack Storms\dsc_0414.jpg"/>
          <p:cNvPicPr preferRelativeResize="0"/>
          <p:nvPr/>
        </p:nvPicPr>
        <p:blipFill rotWithShape="1">
          <a:blip r:embed="rId3">
            <a:alphaModFix/>
          </a:blip>
          <a:srcRect/>
          <a:stretch/>
        </p:blipFill>
        <p:spPr>
          <a:xfrm>
            <a:off x="0" y="2388975"/>
            <a:ext cx="4556370" cy="2754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20000"/>
        </a:solidFill>
        <a:effectLst/>
      </p:bgPr>
    </p:bg>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348725" y="373950"/>
            <a:ext cx="8293830" cy="4380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Oswald"/>
              <a:buNone/>
            </a:pPr>
            <a:r>
              <a:rPr lang="en-US" sz="5400" i="0" u="sng" strike="noStrike" cap="none" dirty="0">
                <a:solidFill>
                  <a:schemeClr val="dk1"/>
                </a:solidFill>
                <a:latin typeface="Oswald"/>
                <a:ea typeface="Oswald"/>
                <a:cs typeface="Oswald"/>
                <a:sym typeface="Oswald"/>
              </a:rPr>
              <a:t>IN </a:t>
            </a:r>
            <a:r>
              <a:rPr lang="en" sz="5400" i="0" u="sng" strike="noStrike" cap="none" dirty="0">
                <a:solidFill>
                  <a:schemeClr val="dk1"/>
                </a:solidFill>
                <a:latin typeface="Oswald"/>
                <a:ea typeface="Oswald"/>
                <a:cs typeface="Oswald"/>
                <a:sym typeface="Oswald"/>
              </a:rPr>
              <a:t>CLOSING:</a:t>
            </a:r>
            <a:r>
              <a:rPr lang="en" sz="4800" i="0" u="sng" strike="noStrike" cap="none" dirty="0">
                <a:solidFill>
                  <a:schemeClr val="dk1"/>
                </a:solidFill>
                <a:latin typeface="Oswald"/>
                <a:ea typeface="Oswald"/>
                <a:cs typeface="Oswald"/>
                <a:sym typeface="Oswald"/>
              </a:rPr>
              <a:t> </a:t>
            </a:r>
            <a:r>
              <a:rPr lang="en" sz="4800" b="0" i="0" u="none" strike="noStrike" cap="none" dirty="0">
                <a:solidFill>
                  <a:schemeClr val="dk1"/>
                </a:solidFill>
                <a:latin typeface="Oswald"/>
                <a:ea typeface="Oswald"/>
                <a:cs typeface="Oswald"/>
                <a:sym typeface="Oswald"/>
              </a:rPr>
              <a:t/>
            </a:r>
            <a:br>
              <a:rPr lang="en" sz="4800" b="0" i="0" u="none" strike="noStrike" cap="none" dirty="0">
                <a:solidFill>
                  <a:schemeClr val="dk1"/>
                </a:solidFill>
                <a:latin typeface="Oswald"/>
                <a:ea typeface="Oswald"/>
                <a:cs typeface="Oswald"/>
                <a:sym typeface="Oswald"/>
              </a:rPr>
            </a:br>
            <a:r>
              <a:rPr lang="en" b="0" i="0" u="none" strike="noStrike" cap="none" dirty="0">
                <a:solidFill>
                  <a:schemeClr val="dk1"/>
                </a:solidFill>
                <a:sym typeface="Oswald"/>
              </a:rPr>
              <a:t>What’s one commitment you will make today to stand up for immigrants</a:t>
            </a:r>
            <a:r>
              <a:rPr lang="en" dirty="0"/>
              <a:t>, </a:t>
            </a:r>
            <a:r>
              <a:rPr lang="en" b="0" i="0" u="none" strike="noStrike" cap="none" dirty="0">
                <a:solidFill>
                  <a:schemeClr val="dk1"/>
                </a:solidFill>
                <a:sym typeface="Oswald"/>
              </a:rPr>
              <a:t>refugees, communities </a:t>
            </a:r>
            <a:r>
              <a:rPr lang="en" dirty="0"/>
              <a:t>of color, and other communities</a:t>
            </a:r>
            <a:r>
              <a:rPr lang="en" b="0" i="0" u="none" strike="noStrike" cap="none" dirty="0">
                <a:solidFill>
                  <a:schemeClr val="dk1"/>
                </a:solidFill>
                <a:sym typeface="Oswald"/>
              </a:rPr>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p:nvPr/>
        </p:nvSpPr>
        <p:spPr>
          <a:xfrm>
            <a:off x="490250" y="526350"/>
            <a:ext cx="8181802" cy="40908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7200" b="0" i="0" u="none" strike="noStrike" cap="none" dirty="0">
                <a:solidFill>
                  <a:schemeClr val="dk1"/>
                </a:solidFill>
                <a:latin typeface="Oswald"/>
                <a:ea typeface="Oswald"/>
                <a:cs typeface="Oswald"/>
                <a:sym typeface="Oswald"/>
              </a:rPr>
              <a:t>QUESTIONS?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265500" y="1081399"/>
            <a:ext cx="4045199" cy="1986265"/>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4800" b="0" i="0" u="none" strike="noStrike" cap="none" dirty="0">
                <a:solidFill>
                  <a:schemeClr val="dk1"/>
                </a:solidFill>
                <a:latin typeface="Oswald"/>
                <a:ea typeface="Oswald"/>
                <a:cs typeface="Oswald"/>
                <a:sym typeface="Oswald"/>
              </a:rPr>
              <a:t>CONTACT US</a:t>
            </a:r>
          </a:p>
        </p:txBody>
      </p:sp>
      <p:sp>
        <p:nvSpPr>
          <p:cNvPr id="556" name="Shape 556"/>
          <p:cNvSpPr txBox="1">
            <a:spLocks noGrp="1"/>
          </p:cNvSpPr>
          <p:nvPr>
            <p:ph type="body" idx="2"/>
          </p:nvPr>
        </p:nvSpPr>
        <p:spPr>
          <a:xfrm>
            <a:off x="4572000" y="589935"/>
            <a:ext cx="4415275" cy="3872415"/>
          </a:xfrm>
          <a:prstGeom prst="rect">
            <a:avLst/>
          </a:prstGeom>
          <a:noFill/>
          <a:ln>
            <a:noFill/>
          </a:ln>
        </p:spPr>
        <p:txBody>
          <a:bodyPr lIns="91425" tIns="91425" rIns="91425" bIns="91425" anchor="ctr" anchorCtr="0">
            <a:noAutofit/>
          </a:bodyPr>
          <a:lstStyle/>
          <a:p>
            <a:pPr algn="ctr">
              <a:spcAft>
                <a:spcPts val="0"/>
              </a:spcAft>
              <a:buSzPct val="25000"/>
            </a:pPr>
            <a:r>
              <a:rPr lang="en" sz="2400" dirty="0">
                <a:latin typeface="Lato" panose="020B0604020202020204" charset="0"/>
              </a:rPr>
              <a:t>Nimco Bulale </a:t>
            </a:r>
            <a:r>
              <a:rPr lang="en" sz="2400" dirty="0" smtClean="0">
                <a:solidFill>
                  <a:srgbClr val="0070C0"/>
                </a:solidFill>
                <a:latin typeface="Lato" panose="020B0604020202020204" charset="0"/>
              </a:rPr>
              <a:t>nimco@weareoneamerica.org</a:t>
            </a:r>
            <a:endParaRPr lang="en" sz="2400" dirty="0">
              <a:solidFill>
                <a:srgbClr val="0070C0"/>
              </a:solidFill>
              <a:latin typeface="Lato" panose="020B060402020202020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176981" y="909725"/>
            <a:ext cx="8753769" cy="3411552"/>
          </a:xfrm>
          <a:prstGeom prst="rect">
            <a:avLst/>
          </a:prstGeom>
          <a:noFill/>
          <a:ln>
            <a:noFill/>
          </a:ln>
        </p:spPr>
        <p:txBody>
          <a:bodyPr lIns="91425" tIns="91425" rIns="91425" bIns="91425" anchor="ctr" anchorCtr="0">
            <a:noAutofit/>
          </a:bodyPr>
          <a:lstStyle/>
          <a:p>
            <a:pPr marL="0" marR="0" lvl="0" indent="0" algn="ctr" rtl="0">
              <a:lnSpc>
                <a:spcPct val="115000"/>
              </a:lnSpc>
              <a:spcBef>
                <a:spcPts val="0"/>
              </a:spcBef>
              <a:spcAft>
                <a:spcPts val="0"/>
              </a:spcAft>
              <a:buClr>
                <a:schemeClr val="lt1"/>
              </a:buClr>
              <a:buSzPct val="25000"/>
              <a:buFont typeface="Oswald"/>
              <a:buNone/>
            </a:pPr>
            <a:r>
              <a:rPr lang="en" sz="3600" dirty="0"/>
              <a:t/>
            </a:r>
            <a:br>
              <a:rPr lang="en" sz="3600" dirty="0"/>
            </a:br>
            <a:r>
              <a:rPr lang="en" sz="6000" dirty="0"/>
              <a:t>THANK YOU !</a:t>
            </a:r>
          </a:p>
          <a:p>
            <a:pPr marL="0" marR="0" lvl="0" indent="0" algn="l" rtl="0">
              <a:lnSpc>
                <a:spcPct val="115000"/>
              </a:lnSpc>
              <a:spcBef>
                <a:spcPts val="0"/>
              </a:spcBef>
              <a:spcAft>
                <a:spcPts val="0"/>
              </a:spcAft>
              <a:buClr>
                <a:schemeClr val="lt1"/>
              </a:buClr>
              <a:buSzPct val="25000"/>
              <a:buFont typeface="Oswald"/>
              <a:buNone/>
            </a:pPr>
            <a:r>
              <a:rPr lang="en" sz="1000" b="0" i="0" u="none" strike="noStrike" cap="none" dirty="0">
                <a:solidFill>
                  <a:schemeClr val="dk1"/>
                </a:solidFill>
                <a:latin typeface="Oswald"/>
                <a:ea typeface="Oswald"/>
                <a:cs typeface="Oswald"/>
                <a:sym typeface="Oswald"/>
              </a:rPr>
              <a:t/>
            </a:r>
            <a:br>
              <a:rPr lang="en" sz="1000" b="0" i="0" u="none" strike="noStrike" cap="none" dirty="0">
                <a:solidFill>
                  <a:schemeClr val="dk1"/>
                </a:solidFill>
                <a:latin typeface="Oswald"/>
                <a:ea typeface="Oswald"/>
                <a:cs typeface="Oswald"/>
                <a:sym typeface="Oswald"/>
              </a:rPr>
            </a:br>
            <a:r>
              <a:rPr lang="en" sz="2400" b="0" i="0" u="none" strike="noStrike" cap="none" dirty="0">
                <a:solidFill>
                  <a:schemeClr val="dk1"/>
                </a:solidFill>
                <a:latin typeface="Oswald"/>
                <a:ea typeface="Oswald"/>
                <a:cs typeface="Oswald"/>
                <a:sym typeface="Oswald"/>
              </a:rPr>
              <a:t/>
            </a:r>
            <a:br>
              <a:rPr lang="en" sz="2400" b="0" i="0" u="none" strike="noStrike" cap="none" dirty="0">
                <a:solidFill>
                  <a:schemeClr val="dk1"/>
                </a:solidFill>
                <a:latin typeface="Oswald"/>
                <a:ea typeface="Oswald"/>
                <a:cs typeface="Oswald"/>
                <a:sym typeface="Oswald"/>
              </a:rPr>
            </a:br>
            <a:endParaRPr lang="en" sz="2400" b="0" i="0" u="none" strike="noStrike" cap="none" dirty="0">
              <a:solidFill>
                <a:schemeClr val="dk1"/>
              </a:solidFill>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71077" y="283783"/>
            <a:ext cx="5082450" cy="2748300"/>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accent3"/>
              </a:buClr>
              <a:buSzPct val="25000"/>
              <a:buFont typeface="Average"/>
              <a:buNone/>
            </a:pPr>
            <a:r>
              <a:rPr lang="en" sz="4400" dirty="0">
                <a:solidFill>
                  <a:schemeClr val="tx1"/>
                </a:solidFill>
                <a:latin typeface="Oswald" panose="020B0604020202020204" charset="0"/>
                <a:ea typeface="Lato"/>
                <a:cs typeface="Lato"/>
                <a:sym typeface="Lato"/>
              </a:rPr>
              <a:t>Honoring History</a:t>
            </a:r>
          </a:p>
          <a:p>
            <a:pPr marR="0" lvl="0" algn="l" rtl="0">
              <a:lnSpc>
                <a:spcPct val="115000"/>
              </a:lnSpc>
              <a:spcBef>
                <a:spcPts val="0"/>
              </a:spcBef>
              <a:spcAft>
                <a:spcPts val="0"/>
              </a:spcAft>
              <a:buNone/>
            </a:pPr>
            <a:endParaRPr dirty="0">
              <a:latin typeface="Lato"/>
              <a:ea typeface="Lato"/>
              <a:cs typeface="Lato"/>
              <a:sym typeface="Lato"/>
            </a:endParaRPr>
          </a:p>
        </p:txBody>
      </p:sp>
      <p:pic>
        <p:nvPicPr>
          <p:cNvPr id="115" name="Shape 115"/>
          <p:cNvPicPr preferRelativeResize="0"/>
          <p:nvPr/>
        </p:nvPicPr>
        <p:blipFill>
          <a:blip r:embed="rId3">
            <a:alphaModFix/>
          </a:blip>
          <a:stretch>
            <a:fillRect/>
          </a:stretch>
        </p:blipFill>
        <p:spPr>
          <a:xfrm>
            <a:off x="5286381" y="0"/>
            <a:ext cx="3857625" cy="5143500"/>
          </a:xfrm>
          <a:prstGeom prst="rect">
            <a:avLst/>
          </a:prstGeom>
          <a:noFill/>
          <a:ln>
            <a:noFill/>
          </a:ln>
        </p:spPr>
      </p:pic>
      <p:pic>
        <p:nvPicPr>
          <p:cNvPr id="116" name="Shape 116"/>
          <p:cNvPicPr preferRelativeResize="0"/>
          <p:nvPr/>
        </p:nvPicPr>
        <p:blipFill rotWithShape="1">
          <a:blip r:embed="rId4">
            <a:alphaModFix/>
          </a:blip>
          <a:srcRect l="2066" t="16015"/>
          <a:stretch/>
        </p:blipFill>
        <p:spPr>
          <a:xfrm>
            <a:off x="754837" y="1598642"/>
            <a:ext cx="3777950" cy="2489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200150" y="1141043"/>
            <a:ext cx="4661475" cy="3542790"/>
          </a:xfrm>
          <a:prstGeom prst="rect">
            <a:avLst/>
          </a:prstGeom>
          <a:noFill/>
          <a:ln>
            <a:noFill/>
          </a:ln>
        </p:spPr>
        <p:txBody>
          <a:bodyPr lIns="91425" tIns="91425" rIns="91425" bIns="91425" anchor="t" anchorCtr="0">
            <a:noAutofit/>
          </a:bodyPr>
          <a:lstStyle/>
          <a:p>
            <a:pPr marL="368300" marR="0" lvl="0" indent="-457200" algn="l" rtl="0">
              <a:lnSpc>
                <a:spcPct val="150000"/>
              </a:lnSpc>
              <a:spcBef>
                <a:spcPts val="0"/>
              </a:spcBef>
              <a:spcAft>
                <a:spcPts val="0"/>
              </a:spcAft>
              <a:buClr>
                <a:schemeClr val="accent3"/>
              </a:buClr>
              <a:buSzPct val="100000"/>
              <a:buFont typeface="Arial" panose="020B0604020202020204" pitchFamily="34" charset="0"/>
              <a:buChar char="•"/>
            </a:pPr>
            <a:r>
              <a:rPr lang="en" sz="2400" b="0" u="none" strike="noStrike" cap="none" dirty="0">
                <a:solidFill>
                  <a:schemeClr val="dk1"/>
                </a:solidFill>
                <a:latin typeface="Lato"/>
                <a:ea typeface="Lato"/>
                <a:cs typeface="Lato"/>
                <a:sym typeface="Lato"/>
              </a:rPr>
              <a:t>We are </a:t>
            </a:r>
            <a:r>
              <a:rPr lang="en" sz="2400" b="0" u="sng" strike="noStrike" cap="none" dirty="0">
                <a:solidFill>
                  <a:schemeClr val="accent4"/>
                </a:solidFill>
                <a:latin typeface="Lato"/>
                <a:ea typeface="Lato"/>
                <a:cs typeface="Lato"/>
                <a:sym typeface="Lato"/>
              </a:rPr>
              <a:t>not</a:t>
            </a:r>
            <a:r>
              <a:rPr lang="en" sz="2400" b="0" u="none" strike="noStrike" cap="none" dirty="0">
                <a:solidFill>
                  <a:schemeClr val="accent4"/>
                </a:solidFill>
                <a:latin typeface="Lato"/>
                <a:ea typeface="Lato"/>
                <a:cs typeface="Lato"/>
                <a:sym typeface="Lato"/>
              </a:rPr>
              <a:t> </a:t>
            </a:r>
            <a:r>
              <a:rPr lang="en" sz="2400" b="0" u="none" strike="noStrike" cap="none" dirty="0">
                <a:solidFill>
                  <a:schemeClr val="dk1"/>
                </a:solidFill>
                <a:latin typeface="Lato"/>
                <a:ea typeface="Lato"/>
                <a:cs typeface="Lato"/>
                <a:sym typeface="Lato"/>
              </a:rPr>
              <a:t>attorneys.</a:t>
            </a:r>
          </a:p>
          <a:p>
            <a:pPr marL="368300" marR="0" lvl="0" indent="-457200" algn="l" rtl="0">
              <a:lnSpc>
                <a:spcPct val="100000"/>
              </a:lnSpc>
              <a:spcBef>
                <a:spcPts val="0"/>
              </a:spcBef>
              <a:spcAft>
                <a:spcPts val="0"/>
              </a:spcAft>
              <a:buClr>
                <a:schemeClr val="accent3"/>
              </a:buClr>
              <a:buSzPct val="100000"/>
              <a:buFont typeface="Arial" panose="020B0604020202020204" pitchFamily="34" charset="0"/>
              <a:buChar char="•"/>
            </a:pPr>
            <a:r>
              <a:rPr lang="en" sz="2400" dirty="0">
                <a:solidFill>
                  <a:schemeClr val="dk1"/>
                </a:solidFill>
                <a:latin typeface="Lato"/>
                <a:ea typeface="Lato"/>
                <a:cs typeface="Lato"/>
                <a:sym typeface="Lato"/>
              </a:rPr>
              <a:t>Information sharing  </a:t>
            </a:r>
          </a:p>
          <a:p>
            <a:pPr marR="0" lvl="0" algn="l" rtl="0">
              <a:lnSpc>
                <a:spcPct val="100000"/>
              </a:lnSpc>
              <a:spcBef>
                <a:spcPts val="0"/>
              </a:spcBef>
              <a:spcAft>
                <a:spcPts val="0"/>
              </a:spcAft>
              <a:buClr>
                <a:schemeClr val="accent3"/>
              </a:buClr>
              <a:buSzPct val="100000"/>
            </a:pPr>
            <a:r>
              <a:rPr lang="en-US" sz="2400" dirty="0">
                <a:solidFill>
                  <a:schemeClr val="dk1"/>
                </a:solidFill>
                <a:latin typeface="Lato"/>
                <a:ea typeface="Lato"/>
                <a:cs typeface="Lato"/>
                <a:sym typeface="Lato"/>
              </a:rPr>
              <a:t>       a</a:t>
            </a:r>
            <a:r>
              <a:rPr lang="en" sz="2400" dirty="0">
                <a:solidFill>
                  <a:schemeClr val="dk1"/>
                </a:solidFill>
                <a:latin typeface="Lato"/>
                <a:ea typeface="Lato"/>
                <a:cs typeface="Lato"/>
                <a:sym typeface="Lato"/>
              </a:rPr>
              <a:t>nd movement building</a:t>
            </a:r>
          </a:p>
          <a:p>
            <a:pPr marL="368300" marR="0" lvl="0" indent="-457200" algn="l" rtl="0">
              <a:lnSpc>
                <a:spcPct val="150000"/>
              </a:lnSpc>
              <a:spcBef>
                <a:spcPts val="0"/>
              </a:spcBef>
              <a:spcAft>
                <a:spcPts val="0"/>
              </a:spcAft>
              <a:buClr>
                <a:schemeClr val="accent3"/>
              </a:buClr>
              <a:buSzPct val="100000"/>
              <a:buFont typeface="Arial" panose="020B0604020202020204" pitchFamily="34" charset="0"/>
              <a:buChar char="•"/>
            </a:pPr>
            <a:r>
              <a:rPr lang="en" sz="2400" dirty="0">
                <a:solidFill>
                  <a:schemeClr val="dk1"/>
                </a:solidFill>
                <a:latin typeface="Lato"/>
                <a:ea typeface="Lato"/>
                <a:cs typeface="Lato"/>
                <a:sym typeface="Lato"/>
              </a:rPr>
              <a:t>Confidentiality</a:t>
            </a:r>
          </a:p>
          <a:p>
            <a:pPr marL="368300" marR="0" lvl="0" indent="-457200" algn="l" rtl="0">
              <a:lnSpc>
                <a:spcPct val="150000"/>
              </a:lnSpc>
              <a:spcBef>
                <a:spcPts val="0"/>
              </a:spcBef>
              <a:spcAft>
                <a:spcPts val="0"/>
              </a:spcAft>
              <a:buClr>
                <a:schemeClr val="dk1"/>
              </a:buClr>
              <a:buSzPct val="100000"/>
              <a:buFont typeface="Arial" panose="020B0604020202020204" pitchFamily="34" charset="0"/>
              <a:buChar char="•"/>
            </a:pPr>
            <a:r>
              <a:rPr lang="en" sz="2400" dirty="0">
                <a:solidFill>
                  <a:schemeClr val="dk1"/>
                </a:solidFill>
                <a:latin typeface="Lato"/>
                <a:ea typeface="Lato"/>
                <a:cs typeface="Lato"/>
                <a:sym typeface="Lato"/>
              </a:rPr>
              <a:t>Language diversity</a:t>
            </a:r>
          </a:p>
          <a:p>
            <a:pPr marL="368300" marR="0" lvl="0" indent="-457200" algn="l" rtl="0">
              <a:lnSpc>
                <a:spcPct val="150000"/>
              </a:lnSpc>
              <a:spcBef>
                <a:spcPts val="0"/>
              </a:spcBef>
              <a:spcAft>
                <a:spcPts val="0"/>
              </a:spcAft>
              <a:buClr>
                <a:schemeClr val="dk1"/>
              </a:buClr>
              <a:buSzPct val="100000"/>
              <a:buFont typeface="Arial" panose="020B0604020202020204" pitchFamily="34" charset="0"/>
              <a:buChar char="•"/>
            </a:pPr>
            <a:r>
              <a:rPr lang="en" sz="2400" dirty="0">
                <a:solidFill>
                  <a:schemeClr val="dk1"/>
                </a:solidFill>
                <a:latin typeface="Lato"/>
                <a:ea typeface="Lato"/>
                <a:cs typeface="Lato"/>
                <a:sym typeface="Lato"/>
              </a:rPr>
              <a:t>Take care of yourself.</a:t>
            </a:r>
          </a:p>
          <a:p>
            <a:pPr marL="285750" marR="0" lvl="0" indent="-285750" algn="l" rtl="0">
              <a:lnSpc>
                <a:spcPct val="115000"/>
              </a:lnSpc>
              <a:spcBef>
                <a:spcPts val="1600"/>
              </a:spcBef>
              <a:spcAft>
                <a:spcPts val="0"/>
              </a:spcAft>
              <a:buClr>
                <a:schemeClr val="accent3"/>
              </a:buClr>
              <a:buSzPct val="25000"/>
              <a:buFont typeface="Noto Sans Symbols"/>
              <a:buNone/>
            </a:pPr>
            <a:endParaRPr sz="3000" b="0" i="0" u="none" strike="noStrike" cap="none" dirty="0">
              <a:solidFill>
                <a:schemeClr val="accent3"/>
              </a:solidFill>
              <a:latin typeface="Average"/>
              <a:ea typeface="Average"/>
              <a:cs typeface="Average"/>
              <a:sym typeface="Average"/>
            </a:endParaRPr>
          </a:p>
        </p:txBody>
      </p:sp>
      <p:pic>
        <p:nvPicPr>
          <p:cNvPr id="122" name="Shape 122"/>
          <p:cNvPicPr preferRelativeResize="0"/>
          <p:nvPr/>
        </p:nvPicPr>
        <p:blipFill rotWithShape="1">
          <a:blip r:embed="rId3">
            <a:alphaModFix/>
          </a:blip>
          <a:srcRect l="8531" t="14581" r="12914"/>
          <a:stretch/>
        </p:blipFill>
        <p:spPr>
          <a:xfrm>
            <a:off x="4861625" y="1337050"/>
            <a:ext cx="3965699" cy="2731800"/>
          </a:xfrm>
          <a:prstGeom prst="rect">
            <a:avLst/>
          </a:prstGeom>
          <a:noFill/>
          <a:ln>
            <a:noFill/>
          </a:ln>
        </p:spPr>
      </p:pic>
      <p:sp>
        <p:nvSpPr>
          <p:cNvPr id="123" name="Shape 123"/>
          <p:cNvSpPr/>
          <p:nvPr/>
        </p:nvSpPr>
        <p:spPr>
          <a:xfrm>
            <a:off x="2863030" y="125242"/>
            <a:ext cx="3417900" cy="10158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Oswald"/>
              <a:buNone/>
            </a:pPr>
            <a:r>
              <a:rPr lang="en" sz="6000" b="0" i="0" u="none" strike="noStrike" cap="none" dirty="0">
                <a:solidFill>
                  <a:schemeClr val="dk1"/>
                </a:solidFill>
                <a:latin typeface="Oswald"/>
                <a:ea typeface="Oswald"/>
                <a:cs typeface="Oswald"/>
                <a:sym typeface="Oswald"/>
              </a:rPr>
              <a:t>Reminders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A0000"/>
        </a:solidFill>
        <a:effectLst/>
      </p:bgPr>
    </p:bg>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912277" y="526350"/>
            <a:ext cx="7303921" cy="40908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Oswald"/>
              <a:buNone/>
            </a:pPr>
            <a:r>
              <a:rPr lang="en" sz="6000" b="1" dirty="0"/>
              <a:t>Trump’s Immigration Announcements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4400" dirty="0"/>
              <a:t>Executive Orders on Immigration</a:t>
            </a:r>
          </a:p>
        </p:txBody>
      </p:sp>
      <p:sp>
        <p:nvSpPr>
          <p:cNvPr id="154" name="Shape 154"/>
          <p:cNvSpPr txBox="1">
            <a:spLocks noGrp="1"/>
          </p:cNvSpPr>
          <p:nvPr>
            <p:ph type="body" idx="1"/>
          </p:nvPr>
        </p:nvSpPr>
        <p:spPr>
          <a:xfrm>
            <a:off x="311700" y="1017724"/>
            <a:ext cx="8365232" cy="3551100"/>
          </a:xfrm>
          <a:prstGeom prst="rect">
            <a:avLst/>
          </a:prstGeom>
          <a:noFill/>
          <a:ln>
            <a:noFill/>
          </a:ln>
        </p:spPr>
        <p:txBody>
          <a:bodyPr lIns="91425" tIns="91425" rIns="91425" bIns="91425" anchor="t" anchorCtr="0">
            <a:noAutofit/>
          </a:bodyPr>
          <a:lstStyle/>
          <a:p>
            <a:pPr marR="0" lvl="0" algn="l" rtl="0">
              <a:lnSpc>
                <a:spcPct val="115000"/>
              </a:lnSpc>
              <a:spcBef>
                <a:spcPts val="0"/>
              </a:spcBef>
              <a:spcAft>
                <a:spcPts val="0"/>
              </a:spcAft>
              <a:buNone/>
            </a:pPr>
            <a:endParaRPr dirty="0">
              <a:solidFill>
                <a:srgbClr val="FFFFFF"/>
              </a:solidFill>
              <a:latin typeface="Lato"/>
              <a:ea typeface="Lato"/>
              <a:cs typeface="Lato"/>
              <a:sym typeface="Lato"/>
            </a:endParaRPr>
          </a:p>
          <a:p>
            <a:pPr marR="0" lvl="0" algn="l" rtl="0">
              <a:lnSpc>
                <a:spcPct val="115000"/>
              </a:lnSpc>
              <a:spcBef>
                <a:spcPts val="0"/>
              </a:spcBef>
              <a:spcAft>
                <a:spcPts val="0"/>
              </a:spcAft>
              <a:buNone/>
            </a:pPr>
            <a:endParaRPr dirty="0">
              <a:solidFill>
                <a:srgbClr val="FFFFFF"/>
              </a:solidFill>
              <a:latin typeface="Lato"/>
              <a:ea typeface="Lato"/>
              <a:cs typeface="Lato"/>
              <a:sym typeface="Lato"/>
            </a:endParaRPr>
          </a:p>
          <a:p>
            <a:pPr marL="514350" marR="0" lvl="0" indent="-285750" algn="l" rtl="0">
              <a:lnSpc>
                <a:spcPct val="200000"/>
              </a:lnSpc>
              <a:spcBef>
                <a:spcPts val="0"/>
              </a:spcBef>
              <a:spcAft>
                <a:spcPts val="0"/>
              </a:spcAft>
              <a:buClr>
                <a:schemeClr val="tx1"/>
              </a:buClr>
              <a:buSzPct val="100000"/>
              <a:buFont typeface="Noto Sans Symbols"/>
              <a:buAutoNum type="arabicPeriod"/>
            </a:pPr>
            <a:r>
              <a:rPr lang="en" sz="2000" dirty="0">
                <a:solidFill>
                  <a:srgbClr val="FFFFFF"/>
                </a:solidFill>
                <a:latin typeface="Lato"/>
                <a:ea typeface="Lato"/>
                <a:cs typeface="Lato"/>
                <a:sym typeface="Lato"/>
              </a:rPr>
              <a:t>Interior immigration enforcement</a:t>
            </a:r>
          </a:p>
          <a:p>
            <a:pPr marL="514350" marR="0" lvl="0" indent="-285750" algn="l" rtl="0">
              <a:lnSpc>
                <a:spcPct val="200000"/>
              </a:lnSpc>
              <a:spcBef>
                <a:spcPts val="0"/>
              </a:spcBef>
              <a:spcAft>
                <a:spcPts val="0"/>
              </a:spcAft>
              <a:buClr>
                <a:schemeClr val="tx1"/>
              </a:buClr>
              <a:buSzPct val="100000"/>
              <a:buFont typeface="Noto Sans Symbols"/>
              <a:buAutoNum type="arabicPeriod"/>
            </a:pPr>
            <a:r>
              <a:rPr lang="en" sz="2000" dirty="0">
                <a:solidFill>
                  <a:srgbClr val="FFFFFF"/>
                </a:solidFill>
                <a:latin typeface="Lato"/>
                <a:ea typeface="Lato"/>
                <a:cs typeface="Lato"/>
                <a:sym typeface="Lato"/>
              </a:rPr>
              <a:t>Border security and immigration enforcement</a:t>
            </a:r>
            <a:endParaRPr lang="en" sz="2000" b="0" i="0" u="none" strike="noStrike" cap="none" dirty="0">
              <a:solidFill>
                <a:srgbClr val="FFFFFF"/>
              </a:solidFill>
              <a:latin typeface="Lato"/>
              <a:ea typeface="Lato"/>
              <a:cs typeface="Lato"/>
              <a:sym typeface="Lato"/>
            </a:endParaRPr>
          </a:p>
          <a:p>
            <a:pPr marL="514350" marR="0" lvl="0" indent="-285750" algn="l" rtl="0">
              <a:lnSpc>
                <a:spcPct val="200000"/>
              </a:lnSpc>
              <a:spcBef>
                <a:spcPts val="0"/>
              </a:spcBef>
              <a:spcAft>
                <a:spcPts val="0"/>
              </a:spcAft>
              <a:buClr>
                <a:schemeClr val="tx1"/>
              </a:buClr>
              <a:buSzPct val="100000"/>
              <a:buFont typeface="Noto Sans Symbols"/>
              <a:buAutoNum type="arabicPeriod"/>
            </a:pPr>
            <a:r>
              <a:rPr lang="en" sz="2000" dirty="0">
                <a:solidFill>
                  <a:srgbClr val="FFFFFF"/>
                </a:solidFill>
                <a:latin typeface="Lato"/>
                <a:ea typeface="Lato"/>
                <a:cs typeface="Lato"/>
                <a:sym typeface="Lato"/>
              </a:rPr>
              <a:t>Ban on refugee resettlement and  on immigration from certain Muslim countries</a:t>
            </a:r>
            <a:endParaRPr sz="1800" b="0" i="0" u="none" strike="noStrike" cap="none" dirty="0">
              <a:solidFill>
                <a:srgbClr val="FF0000"/>
              </a:solidFill>
              <a:latin typeface="Lato"/>
              <a:ea typeface="Lato"/>
              <a:cs typeface="Lato"/>
              <a:sym typeface="Lato"/>
            </a:endParaRPr>
          </a:p>
          <a:p>
            <a:pPr marR="0" lvl="0" algn="l" rtl="0">
              <a:lnSpc>
                <a:spcPct val="115000"/>
              </a:lnSpc>
              <a:spcBef>
                <a:spcPts val="1600"/>
              </a:spcBef>
              <a:spcAft>
                <a:spcPts val="0"/>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20000"/>
        </a:solidFill>
        <a:effectLst/>
      </p:bgPr>
    </p:bg>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346780" y="1680310"/>
            <a:ext cx="4045198" cy="1530617"/>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Oswald"/>
              <a:buNone/>
            </a:pPr>
            <a:r>
              <a:rPr lang="en" sz="4200" b="0" i="0" u="none" strike="noStrike" cap="none" dirty="0">
                <a:solidFill>
                  <a:schemeClr val="dk1"/>
                </a:solidFill>
                <a:latin typeface="Oswald"/>
                <a:ea typeface="Oswald"/>
                <a:cs typeface="Oswald"/>
                <a:sym typeface="Oswald"/>
              </a:rPr>
              <a:t>Information </a:t>
            </a:r>
            <a:r>
              <a:rPr lang="en" dirty="0"/>
              <a:t>a</a:t>
            </a:r>
            <a:r>
              <a:rPr lang="en" sz="4200" b="0" i="0" u="none" strike="noStrike" cap="none" dirty="0">
                <a:solidFill>
                  <a:schemeClr val="dk1"/>
                </a:solidFill>
                <a:latin typeface="Oswald"/>
                <a:ea typeface="Oswald"/>
                <a:cs typeface="Oswald"/>
                <a:sym typeface="Oswald"/>
              </a:rPr>
              <a:t>bout  Immigration Status</a:t>
            </a:r>
          </a:p>
        </p:txBody>
      </p:sp>
      <p:pic>
        <p:nvPicPr>
          <p:cNvPr id="241" name="Shape 241" descr="Image result for immigration status"/>
          <p:cNvPicPr preferRelativeResize="0"/>
          <p:nvPr/>
        </p:nvPicPr>
        <p:blipFill rotWithShape="1">
          <a:blip r:embed="rId3">
            <a:alphaModFix/>
          </a:blip>
          <a:srcRect/>
          <a:stretch/>
        </p:blipFill>
        <p:spPr>
          <a:xfrm>
            <a:off x="4709571" y="1249679"/>
            <a:ext cx="4299808" cy="2853051"/>
          </a:xfrm>
          <a:prstGeom prst="rect">
            <a:avLst/>
          </a:prstGeom>
          <a:noFill/>
          <a:ln>
            <a:noFill/>
          </a:ln>
        </p:spPr>
      </p:pic>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6465</TotalTime>
  <Words>4007</Words>
  <Application>Microsoft Office PowerPoint</Application>
  <PresentationFormat>On-screen Show (16:9)</PresentationFormat>
  <Paragraphs>415</Paragraphs>
  <Slides>49</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Average</vt:lpstr>
      <vt:lpstr>Wingdings</vt:lpstr>
      <vt:lpstr>Arial</vt:lpstr>
      <vt:lpstr>Oswald</vt:lpstr>
      <vt:lpstr>Noto Sans Symbols</vt:lpstr>
      <vt:lpstr>Lato</vt:lpstr>
      <vt:lpstr>slate</vt:lpstr>
      <vt:lpstr>Know Your Rights!</vt:lpstr>
      <vt:lpstr>Who is OneAmerica? Advancing immigrant, civil, and human rights</vt:lpstr>
      <vt:lpstr>What We’ll Cover Today</vt:lpstr>
      <vt:lpstr>Introductions   What are you hoping to learn today?  </vt:lpstr>
      <vt:lpstr>PowerPoint Presentation</vt:lpstr>
      <vt:lpstr>PowerPoint Presentation</vt:lpstr>
      <vt:lpstr>Trump’s Immigration Announcements</vt:lpstr>
      <vt:lpstr>Executive Orders on Immigration</vt:lpstr>
      <vt:lpstr>Information about  Immigration Status</vt:lpstr>
      <vt:lpstr>Deferred Action for Childhood Arrivals (DACA)</vt:lpstr>
      <vt:lpstr>Immigration Status</vt:lpstr>
      <vt:lpstr>Green Card Holders</vt:lpstr>
      <vt:lpstr>Driver’s Licenses</vt:lpstr>
      <vt:lpstr>Know Your Rights:  Law Enforcement, CBP and ICE</vt:lpstr>
      <vt:lpstr>You are valuable to this community and if you are present in the U.S., you have constitutional rights regardless of immigration status</vt:lpstr>
      <vt:lpstr>ICE CBP State Patrol Local Law Enforcement</vt:lpstr>
      <vt:lpstr>What are your rights if law enforcement or ICE  comes to your home?</vt:lpstr>
      <vt:lpstr>If law enforcement or ICE asks to enter your home</vt:lpstr>
      <vt:lpstr>If you encounter ICE . . .    </vt:lpstr>
      <vt:lpstr>PowerPoint Presentation</vt:lpstr>
      <vt:lpstr>For Community Members with Citizenship or Legal Permanent Residency Status</vt:lpstr>
      <vt:lpstr>Again, if you do not have legal documentation:  If confronted by ICE, REMAIN SILENT, say you have the right to speak with an ATTORNEY, give them your RED CARD.  DO NOT OPEN THE DOOR to your home for ICE. </vt:lpstr>
      <vt:lpstr>Impacts of ICE Raids on Children</vt:lpstr>
      <vt:lpstr>Key Things to Remember</vt:lpstr>
      <vt:lpstr>Sanctuary Spaces</vt:lpstr>
      <vt:lpstr>                                    Education Rights</vt:lpstr>
      <vt:lpstr>School Safety</vt:lpstr>
      <vt:lpstr>Early Learning: What We Know</vt:lpstr>
      <vt:lpstr>What You Can Do to Support Kids &amp; Families</vt:lpstr>
      <vt:lpstr>What Does This Mean?</vt:lpstr>
      <vt:lpstr>Making a  Safety Plan</vt:lpstr>
      <vt:lpstr>The Best Safety Plan is:  _______________________________________</vt:lpstr>
      <vt:lpstr>Plan With Your Family and Friends</vt:lpstr>
      <vt:lpstr>PowerPoint Presentation</vt:lpstr>
      <vt:lpstr>Find Legal Help</vt:lpstr>
      <vt:lpstr>Create a Financial Plan</vt:lpstr>
      <vt:lpstr>Report and Document Raids and Arrests</vt:lpstr>
      <vt:lpstr>Hate Crimes,  Hate Speech, and Bullying</vt:lpstr>
      <vt:lpstr>Given the current political climate, there has been an increase in hate crimes and hate speech against immigrants, Muslims, Sikhs, Middle Easterners, people of color, LGBTQ individuals, and others.</vt:lpstr>
      <vt:lpstr>What are hate crimes, hate speech, and bullying?</vt:lpstr>
      <vt:lpstr>How do I know if it is happening?</vt:lpstr>
      <vt:lpstr>How to report a hate crime</vt:lpstr>
      <vt:lpstr>How Do I Support Someone Who Has Experienced a Hate Crime, Hate Speech or  Bullying?</vt:lpstr>
      <vt:lpstr>Let's Review</vt:lpstr>
      <vt:lpstr>How To Get Involved</vt:lpstr>
      <vt:lpstr>IN CLOSING:  What’s one commitment you will make today to stand up for immigrants, refugees, communities of color, and other communities?</vt:lpstr>
      <vt:lpstr>PowerPoint Presentation</vt:lpstr>
      <vt:lpstr>CONTACT US</vt:lpstr>
      <vt:lpstr> THANK YOU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 Your Rights!</dc:title>
  <dc:creator>Nimco Bulale</dc:creator>
  <cp:lastModifiedBy>Nimco Bulale</cp:lastModifiedBy>
  <cp:revision>53</cp:revision>
  <cp:lastPrinted>2017-04-04T23:14:32Z</cp:lastPrinted>
  <dcterms:modified xsi:type="dcterms:W3CDTF">2017-05-18T00:58:33Z</dcterms:modified>
</cp:coreProperties>
</file>