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273" r:id="rId4"/>
    <p:sldId id="260" r:id="rId5"/>
    <p:sldId id="263" r:id="rId6"/>
    <p:sldId id="275" r:id="rId7"/>
    <p:sldId id="276" r:id="rId8"/>
    <p:sldId id="277" r:id="rId9"/>
    <p:sldId id="274" r:id="rId10"/>
    <p:sldId id="272" r:id="rId11"/>
    <p:sldId id="264" r:id="rId12"/>
    <p:sldId id="265" r:id="rId13"/>
    <p:sldId id="266" r:id="rId14"/>
    <p:sldId id="267" r:id="rId15"/>
    <p:sldId id="278" r:id="rId16"/>
    <p:sldId id="281" r:id="rId17"/>
    <p:sldId id="289" r:id="rId18"/>
    <p:sldId id="287" r:id="rId19"/>
    <p:sldId id="288" r:id="rId20"/>
    <p:sldId id="290" r:id="rId21"/>
    <p:sldId id="286" r:id="rId22"/>
    <p:sldId id="282" r:id="rId23"/>
    <p:sldId id="283" r:id="rId24"/>
    <p:sldId id="285" r:id="rId25"/>
    <p:sldId id="280"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3"/>
    <p:restoredTop sz="87547" autoAdjust="0"/>
  </p:normalViewPr>
  <p:slideViewPr>
    <p:cSldViewPr snapToGrid="0" snapToObjects="1">
      <p:cViewPr>
        <p:scale>
          <a:sx n="113" d="100"/>
          <a:sy n="113" d="100"/>
        </p:scale>
        <p:origin x="1720"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Total AAPI Population</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East Asian</c:v>
                </c:pt>
                <c:pt idx="1">
                  <c:v>South Asian</c:v>
                </c:pt>
                <c:pt idx="2">
                  <c:v>Southeast Asian</c:v>
                </c:pt>
                <c:pt idx="3">
                  <c:v>Filipino</c:v>
                </c:pt>
                <c:pt idx="4">
                  <c:v>Native Hawaiian &amp; Pacific Islander</c:v>
                </c:pt>
              </c:strCache>
            </c:strRef>
          </c:cat>
          <c:val>
            <c:numRef>
              <c:f>Sheet1!$B$2:$B$6</c:f>
              <c:numCache>
                <c:formatCode>0.0%</c:formatCode>
                <c:ptCount val="5"/>
                <c:pt idx="0">
                  <c:v>0.3835</c:v>
                </c:pt>
                <c:pt idx="1">
                  <c:v>0.1652</c:v>
                </c:pt>
                <c:pt idx="2">
                  <c:v>0.2096</c:v>
                </c:pt>
                <c:pt idx="3">
                  <c:v>0.1696</c:v>
                </c:pt>
                <c:pt idx="4">
                  <c:v>0.074</c:v>
                </c:pt>
              </c:numCache>
            </c:numRef>
          </c:val>
        </c:ser>
        <c:ser>
          <c:idx val="1"/>
          <c:order val="1"/>
          <c:tx>
            <c:strRef>
              <c:f>Sheet1!$C$1</c:f>
              <c:strCache>
                <c:ptCount val="1"/>
                <c:pt idx="0">
                  <c:v> K-12 Enrollment</c:v>
                </c:pt>
              </c:strCache>
            </c:strRef>
          </c:tx>
          <c:invertIfNegative val="0"/>
          <c:dLbls>
            <c:dLbl>
              <c:idx val="3"/>
              <c:layout>
                <c:manualLayout>
                  <c:x val="-1.82268883056285E-7"/>
                  <c:y val="0.011904449443819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East Asian</c:v>
                </c:pt>
                <c:pt idx="1">
                  <c:v>South Asian</c:v>
                </c:pt>
                <c:pt idx="2">
                  <c:v>Southeast Asian</c:v>
                </c:pt>
                <c:pt idx="3">
                  <c:v>Filipino</c:v>
                </c:pt>
                <c:pt idx="4">
                  <c:v>Native Hawaiian &amp; Pacific Islander</c:v>
                </c:pt>
              </c:strCache>
            </c:strRef>
          </c:cat>
          <c:val>
            <c:numRef>
              <c:f>Sheet1!$C$2:$C$6</c:f>
              <c:numCache>
                <c:formatCode>0.0%</c:formatCode>
                <c:ptCount val="5"/>
                <c:pt idx="0">
                  <c:v>0.21</c:v>
                </c:pt>
                <c:pt idx="1">
                  <c:v>0.102</c:v>
                </c:pt>
                <c:pt idx="2">
                  <c:v>0.167</c:v>
                </c:pt>
                <c:pt idx="3">
                  <c:v>0.11</c:v>
                </c:pt>
                <c:pt idx="4">
                  <c:v>0.119</c:v>
                </c:pt>
              </c:numCache>
            </c:numRef>
          </c:val>
        </c:ser>
        <c:ser>
          <c:idx val="2"/>
          <c:order val="2"/>
          <c:tx>
            <c:strRef>
              <c:f>Sheet1!$D$1</c:f>
              <c:strCache>
                <c:ptCount val="1"/>
                <c:pt idx="0">
                  <c:v>Four-Year Enrollment</c:v>
                </c:pt>
              </c:strCache>
            </c:strRef>
          </c:tx>
          <c:invertIfNegative val="0"/>
          <c:dLbls>
            <c:dLbl>
              <c:idx val="2"/>
              <c:layout>
                <c:manualLayout>
                  <c:x val="0.00694444444444444"/>
                  <c:y val="0.027777777777777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East Asian</c:v>
                </c:pt>
                <c:pt idx="1">
                  <c:v>South Asian</c:v>
                </c:pt>
                <c:pt idx="2">
                  <c:v>Southeast Asian</c:v>
                </c:pt>
                <c:pt idx="3">
                  <c:v>Filipino</c:v>
                </c:pt>
                <c:pt idx="4">
                  <c:v>Native Hawaiian &amp; Pacific Islander</c:v>
                </c:pt>
              </c:strCache>
            </c:strRef>
          </c:cat>
          <c:val>
            <c:numRef>
              <c:f>Sheet1!$D$2:$D$6</c:f>
              <c:numCache>
                <c:formatCode>0.0%</c:formatCode>
                <c:ptCount val="5"/>
                <c:pt idx="0">
                  <c:v>0.543</c:v>
                </c:pt>
                <c:pt idx="1">
                  <c:v>0.0861</c:v>
                </c:pt>
                <c:pt idx="2">
                  <c:v>0.1545</c:v>
                </c:pt>
                <c:pt idx="3">
                  <c:v>0.1237</c:v>
                </c:pt>
                <c:pt idx="4">
                  <c:v>0.0546</c:v>
                </c:pt>
              </c:numCache>
            </c:numRef>
          </c:val>
        </c:ser>
        <c:dLbls>
          <c:showLegendKey val="0"/>
          <c:showVal val="0"/>
          <c:showCatName val="0"/>
          <c:showSerName val="0"/>
          <c:showPercent val="0"/>
          <c:showBubbleSize val="0"/>
        </c:dLbls>
        <c:gapWidth val="150"/>
        <c:axId val="1342003712"/>
        <c:axId val="1342015760"/>
      </c:barChart>
      <c:catAx>
        <c:axId val="1342003712"/>
        <c:scaling>
          <c:orientation val="minMax"/>
        </c:scaling>
        <c:delete val="0"/>
        <c:axPos val="b"/>
        <c:numFmt formatCode="General" sourceLinked="0"/>
        <c:majorTickMark val="out"/>
        <c:minorTickMark val="none"/>
        <c:tickLblPos val="nextTo"/>
        <c:txPr>
          <a:bodyPr/>
          <a:lstStyle/>
          <a:p>
            <a:pPr>
              <a:defRPr sz="1400" b="1"/>
            </a:pPr>
            <a:endParaRPr lang="en-US"/>
          </a:p>
        </c:txPr>
        <c:crossAx val="1342015760"/>
        <c:crosses val="autoZero"/>
        <c:auto val="1"/>
        <c:lblAlgn val="ctr"/>
        <c:lblOffset val="100"/>
        <c:noMultiLvlLbl val="0"/>
      </c:catAx>
      <c:valAx>
        <c:axId val="1342015760"/>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200"/>
            </a:pPr>
            <a:endParaRPr lang="en-US"/>
          </a:p>
        </c:txPr>
        <c:crossAx val="1342003712"/>
        <c:crosses val="autoZero"/>
        <c:crossBetween val="between"/>
      </c:valAx>
    </c:plotArea>
    <c:legend>
      <c:legendPos val="b"/>
      <c:layout>
        <c:manualLayout>
          <c:xMode val="edge"/>
          <c:yMode val="edge"/>
          <c:x val="0.158734722322774"/>
          <c:y val="0.904308474445999"/>
          <c:w val="0.682530555354453"/>
          <c:h val="0.0646585495182558"/>
        </c:manualLayout>
      </c:layout>
      <c:overlay val="0"/>
      <c:txPr>
        <a:bodyPr/>
        <a:lstStyle/>
        <a:p>
          <a:pPr>
            <a:defRPr sz="1400"/>
          </a:pPr>
          <a:endParaRPr lang="en-US"/>
        </a:p>
      </c:txPr>
    </c:legend>
    <c:plotVisOnly val="1"/>
    <c:dispBlanksAs val="gap"/>
    <c:showDLblsOverMax val="0"/>
  </c:chart>
  <c:txPr>
    <a:bodyPr/>
    <a:lstStyle/>
    <a:p>
      <a:pPr>
        <a:defRPr>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Total AAPI Population</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Chinese</c:v>
                </c:pt>
                <c:pt idx="1">
                  <c:v>Vietnamese</c:v>
                </c:pt>
                <c:pt idx="2">
                  <c:v>Filipino</c:v>
                </c:pt>
                <c:pt idx="3">
                  <c:v>Native Hawaiian</c:v>
                </c:pt>
                <c:pt idx="4">
                  <c:v>Samoan</c:v>
                </c:pt>
              </c:strCache>
            </c:strRef>
          </c:cat>
          <c:val>
            <c:numRef>
              <c:f>Sheet1!$B$2:$B$6</c:f>
              <c:numCache>
                <c:formatCode>0.0%</c:formatCode>
                <c:ptCount val="5"/>
                <c:pt idx="0">
                  <c:v>0.186</c:v>
                </c:pt>
                <c:pt idx="1">
                  <c:v>0.136</c:v>
                </c:pt>
                <c:pt idx="2">
                  <c:v>0.17</c:v>
                </c:pt>
                <c:pt idx="3">
                  <c:v>0.0121</c:v>
                </c:pt>
                <c:pt idx="4">
                  <c:v>0.0176</c:v>
                </c:pt>
              </c:numCache>
            </c:numRef>
          </c:val>
        </c:ser>
        <c:ser>
          <c:idx val="1"/>
          <c:order val="1"/>
          <c:tx>
            <c:strRef>
              <c:f>Sheet1!$C$1</c:f>
              <c:strCache>
                <c:ptCount val="1"/>
                <c:pt idx="0">
                  <c:v> K-12 Enrollment</c:v>
                </c:pt>
              </c:strCache>
            </c:strRef>
          </c:tx>
          <c:invertIfNegative val="0"/>
          <c:dLbls>
            <c:dLbl>
              <c:idx val="3"/>
              <c:layout>
                <c:manualLayout>
                  <c:x val="-1.82268883056285E-7"/>
                  <c:y val="0.011904449443819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Chinese</c:v>
                </c:pt>
                <c:pt idx="1">
                  <c:v>Vietnamese</c:v>
                </c:pt>
                <c:pt idx="2">
                  <c:v>Filipino</c:v>
                </c:pt>
                <c:pt idx="3">
                  <c:v>Native Hawaiian</c:v>
                </c:pt>
                <c:pt idx="4">
                  <c:v>Samoan</c:v>
                </c:pt>
              </c:strCache>
            </c:strRef>
          </c:cat>
          <c:val>
            <c:numRef>
              <c:f>Sheet1!$C$2:$C$6</c:f>
              <c:numCache>
                <c:formatCode>0.0%</c:formatCode>
                <c:ptCount val="5"/>
                <c:pt idx="0">
                  <c:v>0.11</c:v>
                </c:pt>
                <c:pt idx="1">
                  <c:v>0.11</c:v>
                </c:pt>
                <c:pt idx="2">
                  <c:v>0.11</c:v>
                </c:pt>
                <c:pt idx="3">
                  <c:v>0.006</c:v>
                </c:pt>
                <c:pt idx="4">
                  <c:v>0.031</c:v>
                </c:pt>
              </c:numCache>
            </c:numRef>
          </c:val>
        </c:ser>
        <c:ser>
          <c:idx val="2"/>
          <c:order val="2"/>
          <c:tx>
            <c:strRef>
              <c:f>Sheet1!$D$1</c:f>
              <c:strCache>
                <c:ptCount val="1"/>
                <c:pt idx="0">
                  <c:v>Four-Year Enrollment</c:v>
                </c:pt>
              </c:strCache>
            </c:strRef>
          </c:tx>
          <c:invertIfNegative val="0"/>
          <c:dLbls>
            <c:dLbl>
              <c:idx val="2"/>
              <c:layout>
                <c:manualLayout>
                  <c:x val="0.00694444444444444"/>
                  <c:y val="0.027777777777777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Chinese</c:v>
                </c:pt>
                <c:pt idx="1">
                  <c:v>Vietnamese</c:v>
                </c:pt>
                <c:pt idx="2">
                  <c:v>Filipino</c:v>
                </c:pt>
                <c:pt idx="3">
                  <c:v>Native Hawaiian</c:v>
                </c:pt>
                <c:pt idx="4">
                  <c:v>Samoan</c:v>
                </c:pt>
              </c:strCache>
            </c:strRef>
          </c:cat>
          <c:val>
            <c:numRef>
              <c:f>Sheet1!$D$2:$D$6</c:f>
              <c:numCache>
                <c:formatCode>0.0%</c:formatCode>
                <c:ptCount val="5"/>
                <c:pt idx="0">
                  <c:v>0.244</c:v>
                </c:pt>
                <c:pt idx="1">
                  <c:v>0.1023</c:v>
                </c:pt>
                <c:pt idx="2">
                  <c:v>0.1237</c:v>
                </c:pt>
                <c:pt idx="3">
                  <c:v>0.0105</c:v>
                </c:pt>
                <c:pt idx="4">
                  <c:v>0.008</c:v>
                </c:pt>
              </c:numCache>
            </c:numRef>
          </c:val>
        </c:ser>
        <c:dLbls>
          <c:showLegendKey val="0"/>
          <c:showVal val="0"/>
          <c:showCatName val="0"/>
          <c:showSerName val="0"/>
          <c:showPercent val="0"/>
          <c:showBubbleSize val="0"/>
        </c:dLbls>
        <c:gapWidth val="150"/>
        <c:axId val="1298836240"/>
        <c:axId val="1298838992"/>
      </c:barChart>
      <c:catAx>
        <c:axId val="1298836240"/>
        <c:scaling>
          <c:orientation val="minMax"/>
        </c:scaling>
        <c:delete val="0"/>
        <c:axPos val="b"/>
        <c:numFmt formatCode="General" sourceLinked="0"/>
        <c:majorTickMark val="out"/>
        <c:minorTickMark val="none"/>
        <c:tickLblPos val="nextTo"/>
        <c:txPr>
          <a:bodyPr/>
          <a:lstStyle/>
          <a:p>
            <a:pPr>
              <a:defRPr sz="1400" b="1"/>
            </a:pPr>
            <a:endParaRPr lang="en-US"/>
          </a:p>
        </c:txPr>
        <c:crossAx val="1298838992"/>
        <c:crosses val="autoZero"/>
        <c:auto val="1"/>
        <c:lblAlgn val="ctr"/>
        <c:lblOffset val="100"/>
        <c:noMultiLvlLbl val="0"/>
      </c:catAx>
      <c:valAx>
        <c:axId val="1298838992"/>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200"/>
            </a:pPr>
            <a:endParaRPr lang="en-US"/>
          </a:p>
        </c:txPr>
        <c:crossAx val="1298836240"/>
        <c:crosses val="autoZero"/>
        <c:crossBetween val="between"/>
      </c:valAx>
    </c:plotArea>
    <c:legend>
      <c:legendPos val="b"/>
      <c:layout/>
      <c:overlay val="0"/>
      <c:txPr>
        <a:bodyPr/>
        <a:lstStyle/>
        <a:p>
          <a:pPr>
            <a:defRPr sz="1400"/>
          </a:pPr>
          <a:endParaRPr lang="en-US"/>
        </a:p>
      </c:txPr>
    </c:legend>
    <c:plotVisOnly val="1"/>
    <c:dispBlanksAs val="gap"/>
    <c:showDLblsOverMax val="0"/>
  </c:chart>
  <c:txPr>
    <a:bodyPr/>
    <a:lstStyle/>
    <a:p>
      <a:pPr>
        <a:defRPr>
          <a:latin typeface="+mj-l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8ECC2-3C96-42A5-83C3-36A8A17AFAC0}"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en-US"/>
        </a:p>
      </dgm:t>
    </dgm:pt>
    <dgm:pt modelId="{E2B6436B-7D12-4A1C-8B87-CC9A6B17FC73}">
      <dgm:prSet phldrT="[Text]" custT="1"/>
      <dgm:spPr/>
      <dgm:t>
        <a:bodyPr/>
        <a:lstStyle/>
        <a:p>
          <a:pPr algn="ctr"/>
          <a:r>
            <a:rPr lang="en-US" sz="1800" dirty="0">
              <a:latin typeface="Arial" charset="0"/>
              <a:ea typeface="Arial" charset="0"/>
              <a:cs typeface="Arial" charset="0"/>
            </a:rPr>
            <a:t>Schools and districts collects student data. </a:t>
          </a:r>
        </a:p>
      </dgm:t>
    </dgm:pt>
    <dgm:pt modelId="{B9A326CC-4A6F-443B-AC03-8878D7AFA8E0}" type="parTrans" cxnId="{C317FC11-8B6B-4DAA-8B4F-CA69878EE5D5}">
      <dgm:prSet/>
      <dgm:spPr/>
      <dgm:t>
        <a:bodyPr/>
        <a:lstStyle/>
        <a:p>
          <a:pPr algn="ctr"/>
          <a:endParaRPr lang="en-US"/>
        </a:p>
      </dgm:t>
    </dgm:pt>
    <dgm:pt modelId="{51D62F9D-5180-4C00-9A11-C8FB0C8375D9}" type="sibTrans" cxnId="{C317FC11-8B6B-4DAA-8B4F-CA69878EE5D5}">
      <dgm:prSet/>
      <dgm:spPr/>
      <dgm:t>
        <a:bodyPr/>
        <a:lstStyle/>
        <a:p>
          <a:pPr algn="ctr"/>
          <a:endParaRPr lang="en-US"/>
        </a:p>
      </dgm:t>
    </dgm:pt>
    <dgm:pt modelId="{41092D6B-339B-411B-8B81-E6B678549C77}">
      <dgm:prSet phldrT="[Text]" custT="1"/>
      <dgm:spPr/>
      <dgm:t>
        <a:bodyPr/>
        <a:lstStyle/>
        <a:p>
          <a:pPr algn="ctr"/>
          <a:r>
            <a:rPr lang="en-US" sz="1800" dirty="0">
              <a:latin typeface="Arial" charset="0"/>
              <a:ea typeface="Arial" charset="0"/>
              <a:cs typeface="Arial" charset="0"/>
            </a:rPr>
            <a:t>Districts report student  data  to the OSPI</a:t>
          </a:r>
        </a:p>
      </dgm:t>
    </dgm:pt>
    <dgm:pt modelId="{A621F3F4-D349-4D50-BF47-EFA5BA5A18EE}" type="parTrans" cxnId="{E90C08A3-1307-49A1-852C-CCB5465964A8}">
      <dgm:prSet/>
      <dgm:spPr/>
      <dgm:t>
        <a:bodyPr/>
        <a:lstStyle/>
        <a:p>
          <a:pPr algn="ctr"/>
          <a:endParaRPr lang="en-US"/>
        </a:p>
      </dgm:t>
    </dgm:pt>
    <dgm:pt modelId="{C8BA339B-DA7D-4C71-8695-A4E54CD3EF0B}" type="sibTrans" cxnId="{E90C08A3-1307-49A1-852C-CCB5465964A8}">
      <dgm:prSet/>
      <dgm:spPr/>
      <dgm:t>
        <a:bodyPr/>
        <a:lstStyle/>
        <a:p>
          <a:pPr algn="ctr"/>
          <a:endParaRPr lang="en-US"/>
        </a:p>
      </dgm:t>
    </dgm:pt>
    <dgm:pt modelId="{DF02C7EE-9B12-4B88-985B-CBD80E3AB972}">
      <dgm:prSet phldrT="[Text]" custT="1"/>
      <dgm:spPr/>
      <dgm:t>
        <a:bodyPr/>
        <a:lstStyle/>
        <a:p>
          <a:pPr algn="ctr"/>
          <a:r>
            <a:rPr lang="en-US" sz="1800">
              <a:latin typeface="Arial" charset="0"/>
              <a:ea typeface="Arial" charset="0"/>
              <a:cs typeface="Arial" charset="0"/>
            </a:rPr>
            <a:t>OSPI compiles state level data.</a:t>
          </a:r>
        </a:p>
      </dgm:t>
    </dgm:pt>
    <dgm:pt modelId="{180639E1-1409-431C-AED2-A22D1286BFB3}" type="parTrans" cxnId="{4EFBD0B6-4CA1-4CC0-9305-869388493658}">
      <dgm:prSet/>
      <dgm:spPr/>
      <dgm:t>
        <a:bodyPr/>
        <a:lstStyle/>
        <a:p>
          <a:pPr algn="ctr"/>
          <a:endParaRPr lang="en-US"/>
        </a:p>
      </dgm:t>
    </dgm:pt>
    <dgm:pt modelId="{6067EC7B-D69C-44DD-94A2-5CD391B42E69}" type="sibTrans" cxnId="{4EFBD0B6-4CA1-4CC0-9305-869388493658}">
      <dgm:prSet/>
      <dgm:spPr/>
      <dgm:t>
        <a:bodyPr/>
        <a:lstStyle/>
        <a:p>
          <a:pPr algn="ctr"/>
          <a:endParaRPr lang="en-US"/>
        </a:p>
      </dgm:t>
    </dgm:pt>
    <dgm:pt modelId="{8B953B66-9091-4E3A-A196-1739220B93C8}">
      <dgm:prSet phldrT="[Text]" custT="1"/>
      <dgm:spPr/>
      <dgm:t>
        <a:bodyPr/>
        <a:lstStyle/>
        <a:p>
          <a:pPr algn="ctr"/>
          <a:r>
            <a:rPr lang="en-US" sz="1800">
              <a:latin typeface="Arial" charset="0"/>
              <a:ea typeface="Arial" charset="0"/>
              <a:cs typeface="Arial" charset="0"/>
            </a:rPr>
            <a:t>OSPI reports data to the U.S. Department of Education. </a:t>
          </a:r>
        </a:p>
      </dgm:t>
    </dgm:pt>
    <dgm:pt modelId="{37F45D62-5166-4BA3-B0C4-69829D89171A}" type="parTrans" cxnId="{A8411949-D3B6-48AD-95A9-60C9813AFBA5}">
      <dgm:prSet/>
      <dgm:spPr/>
      <dgm:t>
        <a:bodyPr/>
        <a:lstStyle/>
        <a:p>
          <a:pPr algn="ctr"/>
          <a:endParaRPr lang="en-US"/>
        </a:p>
      </dgm:t>
    </dgm:pt>
    <dgm:pt modelId="{57E99136-28C6-4620-A766-FCBD4869E050}" type="sibTrans" cxnId="{A8411949-D3B6-48AD-95A9-60C9813AFBA5}">
      <dgm:prSet/>
      <dgm:spPr/>
      <dgm:t>
        <a:bodyPr/>
        <a:lstStyle/>
        <a:p>
          <a:pPr algn="ctr"/>
          <a:endParaRPr lang="en-US"/>
        </a:p>
      </dgm:t>
    </dgm:pt>
    <dgm:pt modelId="{0DEB87E7-67A2-420A-9FF7-88F550024A1D}">
      <dgm:prSet phldrT="[Text]" custT="1"/>
      <dgm:spPr/>
      <dgm:t>
        <a:bodyPr/>
        <a:lstStyle/>
        <a:p>
          <a:pPr algn="ctr"/>
          <a:r>
            <a:rPr lang="en-US" sz="1800">
              <a:latin typeface="Arial" charset="0"/>
              <a:ea typeface="Arial" charset="0"/>
              <a:cs typeface="Arial" charset="0"/>
            </a:rPr>
            <a:t>The U.S. Department of Education complies national-level data.</a:t>
          </a:r>
        </a:p>
      </dgm:t>
    </dgm:pt>
    <dgm:pt modelId="{95FC2960-AD01-4997-BDAF-44018DFD772F}" type="parTrans" cxnId="{120B1C41-082B-4153-86D1-CEC85E167CE7}">
      <dgm:prSet/>
      <dgm:spPr/>
      <dgm:t>
        <a:bodyPr/>
        <a:lstStyle/>
        <a:p>
          <a:pPr algn="ctr"/>
          <a:endParaRPr lang="en-US"/>
        </a:p>
      </dgm:t>
    </dgm:pt>
    <dgm:pt modelId="{ECB64E0F-13AE-49AD-9984-E00C4D8EF735}" type="sibTrans" cxnId="{120B1C41-082B-4153-86D1-CEC85E167CE7}">
      <dgm:prSet/>
      <dgm:spPr/>
      <dgm:t>
        <a:bodyPr/>
        <a:lstStyle/>
        <a:p>
          <a:pPr algn="ctr"/>
          <a:endParaRPr lang="en-US"/>
        </a:p>
      </dgm:t>
    </dgm:pt>
    <dgm:pt modelId="{BE91E077-1A37-4DAC-9684-7147052230FA}" type="pres">
      <dgm:prSet presAssocID="{CA18ECC2-3C96-42A5-83C3-36A8A17AFAC0}" presName="Name0" presStyleCnt="0">
        <dgm:presLayoutVars>
          <dgm:dir/>
          <dgm:resizeHandles val="exact"/>
        </dgm:presLayoutVars>
      </dgm:prSet>
      <dgm:spPr/>
      <dgm:t>
        <a:bodyPr/>
        <a:lstStyle/>
        <a:p>
          <a:endParaRPr lang="en-US"/>
        </a:p>
      </dgm:t>
    </dgm:pt>
    <dgm:pt modelId="{CD83CF7E-69F0-406C-AD7B-F446207FF488}" type="pres">
      <dgm:prSet presAssocID="{CA18ECC2-3C96-42A5-83C3-36A8A17AFAC0}" presName="cycle" presStyleCnt="0"/>
      <dgm:spPr/>
    </dgm:pt>
    <dgm:pt modelId="{6E758361-30F9-459A-864D-A63D69C55DFE}" type="pres">
      <dgm:prSet presAssocID="{E2B6436B-7D12-4A1C-8B87-CC9A6B17FC73}" presName="nodeFirstNode" presStyleLbl="node1" presStyleIdx="0" presStyleCnt="5" custScaleX="96844" custScaleY="112964">
        <dgm:presLayoutVars>
          <dgm:bulletEnabled val="1"/>
        </dgm:presLayoutVars>
      </dgm:prSet>
      <dgm:spPr/>
      <dgm:t>
        <a:bodyPr/>
        <a:lstStyle/>
        <a:p>
          <a:endParaRPr lang="en-US"/>
        </a:p>
      </dgm:t>
    </dgm:pt>
    <dgm:pt modelId="{BCCB659C-1737-40B5-8821-DF70718A698D}" type="pres">
      <dgm:prSet presAssocID="{51D62F9D-5180-4C00-9A11-C8FB0C8375D9}" presName="sibTransFirstNode" presStyleLbl="bgShp" presStyleIdx="0" presStyleCnt="1"/>
      <dgm:spPr/>
      <dgm:t>
        <a:bodyPr/>
        <a:lstStyle/>
        <a:p>
          <a:endParaRPr lang="en-US"/>
        </a:p>
      </dgm:t>
    </dgm:pt>
    <dgm:pt modelId="{FEF0A1DB-D790-46C6-84D3-E683DD9AB128}" type="pres">
      <dgm:prSet presAssocID="{41092D6B-339B-411B-8B81-E6B678549C77}" presName="nodeFollowingNodes" presStyleLbl="node1" presStyleIdx="1" presStyleCnt="5" custScaleX="96844" custScaleY="112964">
        <dgm:presLayoutVars>
          <dgm:bulletEnabled val="1"/>
        </dgm:presLayoutVars>
      </dgm:prSet>
      <dgm:spPr/>
      <dgm:t>
        <a:bodyPr/>
        <a:lstStyle/>
        <a:p>
          <a:endParaRPr lang="en-US"/>
        </a:p>
      </dgm:t>
    </dgm:pt>
    <dgm:pt modelId="{075D07EC-4897-4351-A92D-415FDFEDC9AE}" type="pres">
      <dgm:prSet presAssocID="{DF02C7EE-9B12-4B88-985B-CBD80E3AB972}" presName="nodeFollowingNodes" presStyleLbl="node1" presStyleIdx="2" presStyleCnt="5" custScaleX="96844" custScaleY="112964">
        <dgm:presLayoutVars>
          <dgm:bulletEnabled val="1"/>
        </dgm:presLayoutVars>
      </dgm:prSet>
      <dgm:spPr/>
      <dgm:t>
        <a:bodyPr/>
        <a:lstStyle/>
        <a:p>
          <a:endParaRPr lang="en-US"/>
        </a:p>
      </dgm:t>
    </dgm:pt>
    <dgm:pt modelId="{7A46377F-FFD5-4E5C-9BE7-B1520496BDC9}" type="pres">
      <dgm:prSet presAssocID="{8B953B66-9091-4E3A-A196-1739220B93C8}" presName="nodeFollowingNodes" presStyleLbl="node1" presStyleIdx="3" presStyleCnt="5" custScaleX="96844" custScaleY="112964">
        <dgm:presLayoutVars>
          <dgm:bulletEnabled val="1"/>
        </dgm:presLayoutVars>
      </dgm:prSet>
      <dgm:spPr/>
      <dgm:t>
        <a:bodyPr/>
        <a:lstStyle/>
        <a:p>
          <a:endParaRPr lang="en-US"/>
        </a:p>
      </dgm:t>
    </dgm:pt>
    <dgm:pt modelId="{32B5B51F-BD1F-41D5-BAEF-EDAD704F1D53}" type="pres">
      <dgm:prSet presAssocID="{0DEB87E7-67A2-420A-9FF7-88F550024A1D}" presName="nodeFollowingNodes" presStyleLbl="node1" presStyleIdx="4" presStyleCnt="5" custScaleX="96844" custScaleY="112964">
        <dgm:presLayoutVars>
          <dgm:bulletEnabled val="1"/>
        </dgm:presLayoutVars>
      </dgm:prSet>
      <dgm:spPr/>
      <dgm:t>
        <a:bodyPr/>
        <a:lstStyle/>
        <a:p>
          <a:endParaRPr lang="en-US"/>
        </a:p>
      </dgm:t>
    </dgm:pt>
  </dgm:ptLst>
  <dgm:cxnLst>
    <dgm:cxn modelId="{4B61C0FF-7901-324B-A5A0-A3A7EAF6BB41}" type="presOf" srcId="{CA18ECC2-3C96-42A5-83C3-36A8A17AFAC0}" destId="{BE91E077-1A37-4DAC-9684-7147052230FA}" srcOrd="0" destOrd="0" presId="urn:microsoft.com/office/officeart/2005/8/layout/cycle3"/>
    <dgm:cxn modelId="{A8411949-D3B6-48AD-95A9-60C9813AFBA5}" srcId="{CA18ECC2-3C96-42A5-83C3-36A8A17AFAC0}" destId="{8B953B66-9091-4E3A-A196-1739220B93C8}" srcOrd="3" destOrd="0" parTransId="{37F45D62-5166-4BA3-B0C4-69829D89171A}" sibTransId="{57E99136-28C6-4620-A766-FCBD4869E050}"/>
    <dgm:cxn modelId="{0E9FD455-EDAB-B144-A34F-12D3F9A3DD52}" type="presOf" srcId="{E2B6436B-7D12-4A1C-8B87-CC9A6B17FC73}" destId="{6E758361-30F9-459A-864D-A63D69C55DFE}" srcOrd="0" destOrd="0" presId="urn:microsoft.com/office/officeart/2005/8/layout/cycle3"/>
    <dgm:cxn modelId="{A8FA7D9A-DC0A-2447-8D8C-2F0690997CE8}" type="presOf" srcId="{0DEB87E7-67A2-420A-9FF7-88F550024A1D}" destId="{32B5B51F-BD1F-41D5-BAEF-EDAD704F1D53}" srcOrd="0" destOrd="0" presId="urn:microsoft.com/office/officeart/2005/8/layout/cycle3"/>
    <dgm:cxn modelId="{E90C08A3-1307-49A1-852C-CCB5465964A8}" srcId="{CA18ECC2-3C96-42A5-83C3-36A8A17AFAC0}" destId="{41092D6B-339B-411B-8B81-E6B678549C77}" srcOrd="1" destOrd="0" parTransId="{A621F3F4-D349-4D50-BF47-EFA5BA5A18EE}" sibTransId="{C8BA339B-DA7D-4C71-8695-A4E54CD3EF0B}"/>
    <dgm:cxn modelId="{120B1C41-082B-4153-86D1-CEC85E167CE7}" srcId="{CA18ECC2-3C96-42A5-83C3-36A8A17AFAC0}" destId="{0DEB87E7-67A2-420A-9FF7-88F550024A1D}" srcOrd="4" destOrd="0" parTransId="{95FC2960-AD01-4997-BDAF-44018DFD772F}" sibTransId="{ECB64E0F-13AE-49AD-9984-E00C4D8EF735}"/>
    <dgm:cxn modelId="{D35ED857-C462-864D-A71B-084C6C630632}" type="presOf" srcId="{8B953B66-9091-4E3A-A196-1739220B93C8}" destId="{7A46377F-FFD5-4E5C-9BE7-B1520496BDC9}" srcOrd="0" destOrd="0" presId="urn:microsoft.com/office/officeart/2005/8/layout/cycle3"/>
    <dgm:cxn modelId="{9F93B98E-FECF-4A44-8CC5-C0B7F114B89F}" type="presOf" srcId="{41092D6B-339B-411B-8B81-E6B678549C77}" destId="{FEF0A1DB-D790-46C6-84D3-E683DD9AB128}" srcOrd="0" destOrd="0" presId="urn:microsoft.com/office/officeart/2005/8/layout/cycle3"/>
    <dgm:cxn modelId="{C317FC11-8B6B-4DAA-8B4F-CA69878EE5D5}" srcId="{CA18ECC2-3C96-42A5-83C3-36A8A17AFAC0}" destId="{E2B6436B-7D12-4A1C-8B87-CC9A6B17FC73}" srcOrd="0" destOrd="0" parTransId="{B9A326CC-4A6F-443B-AC03-8878D7AFA8E0}" sibTransId="{51D62F9D-5180-4C00-9A11-C8FB0C8375D9}"/>
    <dgm:cxn modelId="{2F0E13D4-A928-D444-AD49-C9B606034097}" type="presOf" srcId="{DF02C7EE-9B12-4B88-985B-CBD80E3AB972}" destId="{075D07EC-4897-4351-A92D-415FDFEDC9AE}" srcOrd="0" destOrd="0" presId="urn:microsoft.com/office/officeart/2005/8/layout/cycle3"/>
    <dgm:cxn modelId="{4EFBD0B6-4CA1-4CC0-9305-869388493658}" srcId="{CA18ECC2-3C96-42A5-83C3-36A8A17AFAC0}" destId="{DF02C7EE-9B12-4B88-985B-CBD80E3AB972}" srcOrd="2" destOrd="0" parTransId="{180639E1-1409-431C-AED2-A22D1286BFB3}" sibTransId="{6067EC7B-D69C-44DD-94A2-5CD391B42E69}"/>
    <dgm:cxn modelId="{B2FD8704-379A-494B-A552-BFD3D975A777}" type="presOf" srcId="{51D62F9D-5180-4C00-9A11-C8FB0C8375D9}" destId="{BCCB659C-1737-40B5-8821-DF70718A698D}" srcOrd="0" destOrd="0" presId="urn:microsoft.com/office/officeart/2005/8/layout/cycle3"/>
    <dgm:cxn modelId="{A7DA1945-A673-BF4C-B4D8-A865D046DD95}" type="presParOf" srcId="{BE91E077-1A37-4DAC-9684-7147052230FA}" destId="{CD83CF7E-69F0-406C-AD7B-F446207FF488}" srcOrd="0" destOrd="0" presId="urn:microsoft.com/office/officeart/2005/8/layout/cycle3"/>
    <dgm:cxn modelId="{16101A26-15F3-824A-BBA6-431C1F874CE8}" type="presParOf" srcId="{CD83CF7E-69F0-406C-AD7B-F446207FF488}" destId="{6E758361-30F9-459A-864D-A63D69C55DFE}" srcOrd="0" destOrd="0" presId="urn:microsoft.com/office/officeart/2005/8/layout/cycle3"/>
    <dgm:cxn modelId="{2FB4C20A-3ACD-1544-9C4A-4C960081868A}" type="presParOf" srcId="{CD83CF7E-69F0-406C-AD7B-F446207FF488}" destId="{BCCB659C-1737-40B5-8821-DF70718A698D}" srcOrd="1" destOrd="0" presId="urn:microsoft.com/office/officeart/2005/8/layout/cycle3"/>
    <dgm:cxn modelId="{AF3AEEB7-2D38-384E-89FD-1AAFF1DC4ACB}" type="presParOf" srcId="{CD83CF7E-69F0-406C-AD7B-F446207FF488}" destId="{FEF0A1DB-D790-46C6-84D3-E683DD9AB128}" srcOrd="2" destOrd="0" presId="urn:microsoft.com/office/officeart/2005/8/layout/cycle3"/>
    <dgm:cxn modelId="{CD03C1B0-5EAD-E144-BE47-14939B3BC0A2}" type="presParOf" srcId="{CD83CF7E-69F0-406C-AD7B-F446207FF488}" destId="{075D07EC-4897-4351-A92D-415FDFEDC9AE}" srcOrd="3" destOrd="0" presId="urn:microsoft.com/office/officeart/2005/8/layout/cycle3"/>
    <dgm:cxn modelId="{FDC7FC3E-F435-7248-84EE-1F7E490C16D3}" type="presParOf" srcId="{CD83CF7E-69F0-406C-AD7B-F446207FF488}" destId="{7A46377F-FFD5-4E5C-9BE7-B1520496BDC9}" srcOrd="4" destOrd="0" presId="urn:microsoft.com/office/officeart/2005/8/layout/cycle3"/>
    <dgm:cxn modelId="{2D64E524-5EFE-EB49-8B9E-ACBF5CA74DE2}" type="presParOf" srcId="{CD83CF7E-69F0-406C-AD7B-F446207FF488}" destId="{32B5B51F-BD1F-41D5-BAEF-EDAD704F1D5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B659C-1737-40B5-8821-DF70718A698D}">
      <dsp:nvSpPr>
        <dsp:cNvPr id="0" name=""/>
        <dsp:cNvSpPr/>
      </dsp:nvSpPr>
      <dsp:spPr>
        <a:xfrm>
          <a:off x="796057" y="-6791"/>
          <a:ext cx="4824727" cy="4824727"/>
        </a:xfrm>
        <a:prstGeom prst="circularArrow">
          <a:avLst>
            <a:gd name="adj1" fmla="val 5544"/>
            <a:gd name="adj2" fmla="val 330680"/>
            <a:gd name="adj3" fmla="val 13876539"/>
            <a:gd name="adj4" fmla="val 1732503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58361-30F9-459A-864D-A63D69C55DFE}">
      <dsp:nvSpPr>
        <dsp:cNvPr id="0" name=""/>
        <dsp:cNvSpPr/>
      </dsp:nvSpPr>
      <dsp:spPr>
        <a:xfrm>
          <a:off x="2128196" y="-71508"/>
          <a:ext cx="2160449" cy="12600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charset="0"/>
              <a:ea typeface="Arial" charset="0"/>
              <a:cs typeface="Arial" charset="0"/>
            </a:rPr>
            <a:t>Schools and districts collects student data. </a:t>
          </a:r>
        </a:p>
      </dsp:txBody>
      <dsp:txXfrm>
        <a:off x="2189706" y="-9998"/>
        <a:ext cx="2037429" cy="1137011"/>
      </dsp:txXfrm>
    </dsp:sp>
    <dsp:sp modelId="{FEF0A1DB-D790-46C6-84D3-E683DD9AB128}">
      <dsp:nvSpPr>
        <dsp:cNvPr id="0" name=""/>
        <dsp:cNvSpPr/>
      </dsp:nvSpPr>
      <dsp:spPr>
        <a:xfrm>
          <a:off x="4084950" y="1350156"/>
          <a:ext cx="2160449" cy="12600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charset="0"/>
              <a:ea typeface="Arial" charset="0"/>
              <a:cs typeface="Arial" charset="0"/>
            </a:rPr>
            <a:t>Districts report student  data  to the OSPI</a:t>
          </a:r>
        </a:p>
      </dsp:txBody>
      <dsp:txXfrm>
        <a:off x="4146460" y="1411666"/>
        <a:ext cx="2037429" cy="1137011"/>
      </dsp:txXfrm>
    </dsp:sp>
    <dsp:sp modelId="{075D07EC-4897-4351-A92D-415FDFEDC9AE}">
      <dsp:nvSpPr>
        <dsp:cNvPr id="0" name=""/>
        <dsp:cNvSpPr/>
      </dsp:nvSpPr>
      <dsp:spPr>
        <a:xfrm>
          <a:off x="3337536" y="3650458"/>
          <a:ext cx="2160449" cy="12600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Arial" charset="0"/>
              <a:ea typeface="Arial" charset="0"/>
              <a:cs typeface="Arial" charset="0"/>
            </a:rPr>
            <a:t>OSPI compiles state level data.</a:t>
          </a:r>
        </a:p>
      </dsp:txBody>
      <dsp:txXfrm>
        <a:off x="3399046" y="3711968"/>
        <a:ext cx="2037429" cy="1137011"/>
      </dsp:txXfrm>
    </dsp:sp>
    <dsp:sp modelId="{7A46377F-FFD5-4E5C-9BE7-B1520496BDC9}">
      <dsp:nvSpPr>
        <dsp:cNvPr id="0" name=""/>
        <dsp:cNvSpPr/>
      </dsp:nvSpPr>
      <dsp:spPr>
        <a:xfrm>
          <a:off x="918855" y="3650458"/>
          <a:ext cx="2160449" cy="12600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Arial" charset="0"/>
              <a:ea typeface="Arial" charset="0"/>
              <a:cs typeface="Arial" charset="0"/>
            </a:rPr>
            <a:t>OSPI reports data to the U.S. Department of Education. </a:t>
          </a:r>
        </a:p>
      </dsp:txBody>
      <dsp:txXfrm>
        <a:off x="980365" y="3711968"/>
        <a:ext cx="2037429" cy="1137011"/>
      </dsp:txXfrm>
    </dsp:sp>
    <dsp:sp modelId="{32B5B51F-BD1F-41D5-BAEF-EDAD704F1D53}">
      <dsp:nvSpPr>
        <dsp:cNvPr id="0" name=""/>
        <dsp:cNvSpPr/>
      </dsp:nvSpPr>
      <dsp:spPr>
        <a:xfrm>
          <a:off x="171442" y="1350156"/>
          <a:ext cx="2160449" cy="12600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latin typeface="Arial" charset="0"/>
              <a:ea typeface="Arial" charset="0"/>
              <a:cs typeface="Arial" charset="0"/>
            </a:rPr>
            <a:t>The U.S. Department of Education complies national-level data.</a:t>
          </a:r>
        </a:p>
      </dsp:txBody>
      <dsp:txXfrm>
        <a:off x="232952" y="1411666"/>
        <a:ext cx="2037429" cy="113701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4A0FA5-87AA-714E-8C27-F5BD9443C920}" type="datetimeFigureOut">
              <a:rPr lang="en-US" smtClean="0"/>
              <a:t>1/17/18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3F549-DCD1-814D-9123-FC9812BCAE00}" type="slidenum">
              <a:rPr lang="en-US" smtClean="0"/>
              <a:t>‹#›</a:t>
            </a:fld>
            <a:endParaRPr lang="en-US"/>
          </a:p>
        </p:txBody>
      </p:sp>
    </p:spTree>
    <p:extLst>
      <p:ext uri="{BB962C8B-B14F-4D97-AF65-F5344CB8AC3E}">
        <p14:creationId xmlns:p14="http://schemas.microsoft.com/office/powerpoint/2010/main" val="118684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2</a:t>
            </a:fld>
            <a:endParaRPr lang="en-US"/>
          </a:p>
        </p:txBody>
      </p:sp>
    </p:spTree>
    <p:extLst>
      <p:ext uri="{BB962C8B-B14F-4D97-AF65-F5344CB8AC3E}">
        <p14:creationId xmlns:p14="http://schemas.microsoft.com/office/powerpoint/2010/main" val="286605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11</a:t>
            </a:fld>
            <a:endParaRPr lang="en-US"/>
          </a:p>
        </p:txBody>
      </p:sp>
    </p:spTree>
    <p:extLst>
      <p:ext uri="{BB962C8B-B14F-4D97-AF65-F5344CB8AC3E}">
        <p14:creationId xmlns:p14="http://schemas.microsoft.com/office/powerpoint/2010/main" val="286605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12</a:t>
            </a:fld>
            <a:endParaRPr lang="en-US"/>
          </a:p>
        </p:txBody>
      </p:sp>
    </p:spTree>
    <p:extLst>
      <p:ext uri="{BB962C8B-B14F-4D97-AF65-F5344CB8AC3E}">
        <p14:creationId xmlns:p14="http://schemas.microsoft.com/office/powerpoint/2010/main" val="286605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13</a:t>
            </a:fld>
            <a:endParaRPr lang="en-US"/>
          </a:p>
        </p:txBody>
      </p:sp>
    </p:spTree>
    <p:extLst>
      <p:ext uri="{BB962C8B-B14F-4D97-AF65-F5344CB8AC3E}">
        <p14:creationId xmlns:p14="http://schemas.microsoft.com/office/powerpoint/2010/main" val="286605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14</a:t>
            </a:fld>
            <a:endParaRPr lang="en-US"/>
          </a:p>
        </p:txBody>
      </p:sp>
    </p:spTree>
    <p:extLst>
      <p:ext uri="{BB962C8B-B14F-4D97-AF65-F5344CB8AC3E}">
        <p14:creationId xmlns:p14="http://schemas.microsoft.com/office/powerpoint/2010/main" val="2866059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15</a:t>
            </a:fld>
            <a:endParaRPr lang="en-US"/>
          </a:p>
        </p:txBody>
      </p:sp>
    </p:spTree>
    <p:extLst>
      <p:ext uri="{BB962C8B-B14F-4D97-AF65-F5344CB8AC3E}">
        <p14:creationId xmlns:p14="http://schemas.microsoft.com/office/powerpoint/2010/main" val="50974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16</a:t>
            </a:fld>
            <a:endParaRPr lang="en-US"/>
          </a:p>
        </p:txBody>
      </p:sp>
    </p:spTree>
    <p:extLst>
      <p:ext uri="{BB962C8B-B14F-4D97-AF65-F5344CB8AC3E}">
        <p14:creationId xmlns:p14="http://schemas.microsoft.com/office/powerpoint/2010/main" val="1363670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17</a:t>
            </a:fld>
            <a:endParaRPr lang="en-US"/>
          </a:p>
        </p:txBody>
      </p:sp>
    </p:spTree>
    <p:extLst>
      <p:ext uri="{BB962C8B-B14F-4D97-AF65-F5344CB8AC3E}">
        <p14:creationId xmlns:p14="http://schemas.microsoft.com/office/powerpoint/2010/main" val="9426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18</a:t>
            </a:fld>
            <a:endParaRPr lang="en-US"/>
          </a:p>
        </p:txBody>
      </p:sp>
    </p:spTree>
    <p:extLst>
      <p:ext uri="{BB962C8B-B14F-4D97-AF65-F5344CB8AC3E}">
        <p14:creationId xmlns:p14="http://schemas.microsoft.com/office/powerpoint/2010/main" val="561152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19</a:t>
            </a:fld>
            <a:endParaRPr lang="en-US"/>
          </a:p>
        </p:txBody>
      </p:sp>
    </p:spTree>
    <p:extLst>
      <p:ext uri="{BB962C8B-B14F-4D97-AF65-F5344CB8AC3E}">
        <p14:creationId xmlns:p14="http://schemas.microsoft.com/office/powerpoint/2010/main" val="576188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20</a:t>
            </a:fld>
            <a:endParaRPr lang="en-US"/>
          </a:p>
        </p:txBody>
      </p:sp>
    </p:spTree>
    <p:extLst>
      <p:ext uri="{BB962C8B-B14F-4D97-AF65-F5344CB8AC3E}">
        <p14:creationId xmlns:p14="http://schemas.microsoft.com/office/powerpoint/2010/main" val="59711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3</a:t>
            </a:fld>
            <a:endParaRPr lang="en-US"/>
          </a:p>
        </p:txBody>
      </p:sp>
    </p:spTree>
    <p:extLst>
      <p:ext uri="{BB962C8B-B14F-4D97-AF65-F5344CB8AC3E}">
        <p14:creationId xmlns:p14="http://schemas.microsoft.com/office/powerpoint/2010/main" val="1599267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21</a:t>
            </a:fld>
            <a:endParaRPr lang="en-US"/>
          </a:p>
        </p:txBody>
      </p:sp>
    </p:spTree>
    <p:extLst>
      <p:ext uri="{BB962C8B-B14F-4D97-AF65-F5344CB8AC3E}">
        <p14:creationId xmlns:p14="http://schemas.microsoft.com/office/powerpoint/2010/main" val="79027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22</a:t>
            </a:fld>
            <a:endParaRPr lang="en-US"/>
          </a:p>
        </p:txBody>
      </p:sp>
    </p:spTree>
    <p:extLst>
      <p:ext uri="{BB962C8B-B14F-4D97-AF65-F5344CB8AC3E}">
        <p14:creationId xmlns:p14="http://schemas.microsoft.com/office/powerpoint/2010/main" val="991877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23</a:t>
            </a:fld>
            <a:endParaRPr lang="en-US"/>
          </a:p>
        </p:txBody>
      </p:sp>
    </p:spTree>
    <p:extLst>
      <p:ext uri="{BB962C8B-B14F-4D97-AF65-F5344CB8AC3E}">
        <p14:creationId xmlns:p14="http://schemas.microsoft.com/office/powerpoint/2010/main" val="896278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24</a:t>
            </a:fld>
            <a:endParaRPr lang="en-US"/>
          </a:p>
        </p:txBody>
      </p:sp>
    </p:spTree>
    <p:extLst>
      <p:ext uri="{BB962C8B-B14F-4D97-AF65-F5344CB8AC3E}">
        <p14:creationId xmlns:p14="http://schemas.microsoft.com/office/powerpoint/2010/main" val="1098715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25</a:t>
            </a:fld>
            <a:endParaRPr lang="en-US"/>
          </a:p>
        </p:txBody>
      </p:sp>
    </p:spTree>
    <p:extLst>
      <p:ext uri="{BB962C8B-B14F-4D97-AF65-F5344CB8AC3E}">
        <p14:creationId xmlns:p14="http://schemas.microsoft.com/office/powerpoint/2010/main" val="1553164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26</a:t>
            </a:fld>
            <a:endParaRPr lang="en-US"/>
          </a:p>
        </p:txBody>
      </p:sp>
    </p:spTree>
    <p:extLst>
      <p:ext uri="{BB962C8B-B14F-4D97-AF65-F5344CB8AC3E}">
        <p14:creationId xmlns:p14="http://schemas.microsoft.com/office/powerpoint/2010/main" val="17316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AAPIs</a:t>
            </a:r>
            <a:r>
              <a:rPr lang="en-US" baseline="0" dirty="0" smtClean="0"/>
              <a:t> have a long history and presence in the state and they continue to be important as their population steadily increases in size and proportion. AAPIs are the second largest racial group to Latinos. Washington has the 7</a:t>
            </a:r>
            <a:r>
              <a:rPr lang="en-US" baseline="30000" dirty="0" smtClean="0"/>
              <a:t>th</a:t>
            </a:r>
            <a:r>
              <a:rPr lang="en-US" baseline="0" dirty="0" smtClean="0"/>
              <a:t> largest population of Asians Americans and the 3</a:t>
            </a:r>
            <a:r>
              <a:rPr lang="en-US" baseline="30000" dirty="0" smtClean="0"/>
              <a:t>rd</a:t>
            </a:r>
            <a:r>
              <a:rPr lang="en-US" baseline="0" dirty="0" smtClean="0"/>
              <a:t> largest population of NHPIs. These numbers translate into the educational enrollment from K-12 to higher education. </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4</a:t>
            </a:fld>
            <a:endParaRPr lang="en-US"/>
          </a:p>
        </p:txBody>
      </p:sp>
    </p:spTree>
    <p:extLst>
      <p:ext uri="{BB962C8B-B14F-4D97-AF65-F5344CB8AC3E}">
        <p14:creationId xmlns:p14="http://schemas.microsoft.com/office/powerpoint/2010/main" val="286605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5</a:t>
            </a:fld>
            <a:endParaRPr lang="en-US"/>
          </a:p>
        </p:txBody>
      </p:sp>
    </p:spTree>
    <p:extLst>
      <p:ext uri="{BB962C8B-B14F-4D97-AF65-F5344CB8AC3E}">
        <p14:creationId xmlns:p14="http://schemas.microsoft.com/office/powerpoint/2010/main" val="286605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6</a:t>
            </a:fld>
            <a:endParaRPr lang="en-US"/>
          </a:p>
        </p:txBody>
      </p:sp>
    </p:spTree>
    <p:extLst>
      <p:ext uri="{BB962C8B-B14F-4D97-AF65-F5344CB8AC3E}">
        <p14:creationId xmlns:p14="http://schemas.microsoft.com/office/powerpoint/2010/main" val="527131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7</a:t>
            </a:fld>
            <a:endParaRPr lang="en-US"/>
          </a:p>
        </p:txBody>
      </p:sp>
    </p:spTree>
    <p:extLst>
      <p:ext uri="{BB962C8B-B14F-4D97-AF65-F5344CB8AC3E}">
        <p14:creationId xmlns:p14="http://schemas.microsoft.com/office/powerpoint/2010/main" val="102782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AAPIs</a:t>
            </a:r>
            <a:r>
              <a:rPr lang="en-US" baseline="0" dirty="0" smtClean="0"/>
              <a:t> have a long history and presence in the state and they continue to be important as their population steadily increases in size and proportion. AAPIs are the second largest racial group to Latinos. Washington has the 7</a:t>
            </a:r>
            <a:r>
              <a:rPr lang="en-US" baseline="30000" dirty="0" smtClean="0"/>
              <a:t>th</a:t>
            </a:r>
            <a:r>
              <a:rPr lang="en-US" baseline="0" dirty="0" smtClean="0"/>
              <a:t> largest population of Asians Americans and the 3</a:t>
            </a:r>
            <a:r>
              <a:rPr lang="en-US" baseline="30000" dirty="0" smtClean="0"/>
              <a:t>rd</a:t>
            </a:r>
            <a:r>
              <a:rPr lang="en-US" baseline="0" dirty="0" smtClean="0"/>
              <a:t> largest population of NHPIs. These numbers translate into the educational enrollment from K-12 to higher education. </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8</a:t>
            </a:fld>
            <a:endParaRPr lang="en-US"/>
          </a:p>
        </p:txBody>
      </p:sp>
    </p:spTree>
    <p:extLst>
      <p:ext uri="{BB962C8B-B14F-4D97-AF65-F5344CB8AC3E}">
        <p14:creationId xmlns:p14="http://schemas.microsoft.com/office/powerpoint/2010/main" val="44320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9</a:t>
            </a:fld>
            <a:endParaRPr lang="en-US"/>
          </a:p>
        </p:txBody>
      </p:sp>
    </p:spTree>
    <p:extLst>
      <p:ext uri="{BB962C8B-B14F-4D97-AF65-F5344CB8AC3E}">
        <p14:creationId xmlns:p14="http://schemas.microsoft.com/office/powerpoint/2010/main" val="175200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DOLLY</a:t>
            </a:r>
            <a:endParaRPr lang="en-US" dirty="0"/>
          </a:p>
        </p:txBody>
      </p:sp>
      <p:sp>
        <p:nvSpPr>
          <p:cNvPr id="4" name="Slide Number Placeholder 3"/>
          <p:cNvSpPr>
            <a:spLocks noGrp="1"/>
          </p:cNvSpPr>
          <p:nvPr>
            <p:ph type="sldNum" sz="quarter" idx="10"/>
          </p:nvPr>
        </p:nvSpPr>
        <p:spPr/>
        <p:txBody>
          <a:bodyPr/>
          <a:lstStyle/>
          <a:p>
            <a:fld id="{3493F549-DCD1-814D-9123-FC9812BCAE00}" type="slidenum">
              <a:rPr lang="en-US" smtClean="0"/>
              <a:t>10</a:t>
            </a:fld>
            <a:endParaRPr lang="en-US"/>
          </a:p>
        </p:txBody>
      </p:sp>
    </p:spTree>
    <p:extLst>
      <p:ext uri="{BB962C8B-B14F-4D97-AF65-F5344CB8AC3E}">
        <p14:creationId xmlns:p14="http://schemas.microsoft.com/office/powerpoint/2010/main" val="286605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9D26E5-803E-E041-B464-F5ACCFECDAFD}"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325466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D26E5-803E-E041-B464-F5ACCFECDAFD}"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20831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D26E5-803E-E041-B464-F5ACCFECDAFD}"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205850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D26E5-803E-E041-B464-F5ACCFECDAFD}"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206501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D26E5-803E-E041-B464-F5ACCFECDAFD}"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123650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9D26E5-803E-E041-B464-F5ACCFECDAFD}"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196236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9D26E5-803E-E041-B464-F5ACCFECDAFD}" type="datetimeFigureOut">
              <a:rPr lang="en-US" smtClean="0"/>
              <a:t>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225727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9D26E5-803E-E041-B464-F5ACCFECDAFD}" type="datetimeFigureOut">
              <a:rPr lang="en-US" smtClean="0"/>
              <a:t>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29985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D26E5-803E-E041-B464-F5ACCFECDAFD}" type="datetimeFigureOut">
              <a:rPr lang="en-US" smtClean="0"/>
              <a:t>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213399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D26E5-803E-E041-B464-F5ACCFECDAFD}"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144476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D26E5-803E-E041-B464-F5ACCFECDAFD}"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51140-9865-2C45-A141-52DA54A4B76D}" type="slidenum">
              <a:rPr lang="en-US" smtClean="0"/>
              <a:t>‹#›</a:t>
            </a:fld>
            <a:endParaRPr lang="en-US"/>
          </a:p>
        </p:txBody>
      </p:sp>
    </p:spTree>
    <p:extLst>
      <p:ext uri="{BB962C8B-B14F-4D97-AF65-F5344CB8AC3E}">
        <p14:creationId xmlns:p14="http://schemas.microsoft.com/office/powerpoint/2010/main" val="66576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D26E5-803E-E041-B464-F5ACCFECDAFD}" type="datetimeFigureOut">
              <a:rPr lang="en-US" smtClean="0"/>
              <a:t>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51140-9865-2C45-A141-52DA54A4B76D}" type="slidenum">
              <a:rPr lang="en-US" smtClean="0"/>
              <a:t>‹#›</a:t>
            </a:fld>
            <a:endParaRPr lang="en-US"/>
          </a:p>
        </p:txBody>
      </p:sp>
    </p:spTree>
    <p:extLst>
      <p:ext uri="{BB962C8B-B14F-4D97-AF65-F5344CB8AC3E}">
        <p14:creationId xmlns:p14="http://schemas.microsoft.com/office/powerpoint/2010/main" val="355995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Word_Document2.docx"/><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package" Target="../embeddings/Microsoft_Word_Document3.docx"/><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package" Target="../embeddings/Microsoft_Word_Document4.docx"/><Relationship Id="rId5" Type="http://schemas.openxmlformats.org/officeDocument/2006/relationships/image" Target="../media/image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package" Target="../embeddings/Microsoft_Word_Document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alphaModFix amt="17000"/>
          </a:blip>
          <a:stretch>
            <a:fillRect/>
          </a:stretch>
        </p:blipFill>
        <p:spPr>
          <a:xfrm>
            <a:off x="1" y="2577952"/>
            <a:ext cx="9143999" cy="4322064"/>
          </a:xfrm>
          <a:prstGeom prst="rect">
            <a:avLst/>
          </a:prstGeom>
        </p:spPr>
      </p:pic>
      <p:sp>
        <p:nvSpPr>
          <p:cNvPr id="9" name="TextBox 8"/>
          <p:cNvSpPr txBox="1"/>
          <p:nvPr/>
        </p:nvSpPr>
        <p:spPr>
          <a:xfrm>
            <a:off x="1" y="1128579"/>
            <a:ext cx="9143999" cy="5478423"/>
          </a:xfrm>
          <a:prstGeom prst="rect">
            <a:avLst/>
          </a:prstGeom>
          <a:noFill/>
        </p:spPr>
        <p:txBody>
          <a:bodyPr wrap="square" rtlCol="0">
            <a:spAutoFit/>
          </a:bodyPr>
          <a:lstStyle/>
          <a:p>
            <a:pPr algn="ctr"/>
            <a:r>
              <a:rPr lang="en-US" sz="3200" b="1" dirty="0" smtClean="0">
                <a:solidFill>
                  <a:schemeClr val="tx2">
                    <a:lumMod val="75000"/>
                  </a:schemeClr>
                </a:solidFill>
                <a:latin typeface="Arial" charset="0"/>
                <a:ea typeface="Arial" charset="0"/>
                <a:cs typeface="Arial" charset="0"/>
              </a:rPr>
              <a:t>Bolstering Advocacy:</a:t>
            </a:r>
            <a:endParaRPr lang="en-US" sz="3200" b="1" dirty="0" smtClean="0">
              <a:solidFill>
                <a:schemeClr val="tx2">
                  <a:lumMod val="75000"/>
                </a:schemeClr>
              </a:solidFill>
              <a:latin typeface="Arial" charset="0"/>
              <a:ea typeface="Arial" charset="0"/>
              <a:cs typeface="Arial" charset="0"/>
            </a:endParaRPr>
          </a:p>
          <a:p>
            <a:pPr algn="ctr"/>
            <a:endParaRPr lang="en-US" sz="600" i="1" dirty="0" smtClean="0">
              <a:solidFill>
                <a:schemeClr val="tx2">
                  <a:lumMod val="75000"/>
                </a:schemeClr>
              </a:solidFill>
              <a:latin typeface="Arial" charset="0"/>
              <a:ea typeface="Arial" charset="0"/>
              <a:cs typeface="Arial" charset="0"/>
            </a:endParaRPr>
          </a:p>
          <a:p>
            <a:pPr algn="ctr"/>
            <a:r>
              <a:rPr lang="en-US" sz="2600" i="1" dirty="0" smtClean="0">
                <a:solidFill>
                  <a:schemeClr val="tx2">
                    <a:lumMod val="75000"/>
                  </a:schemeClr>
                </a:solidFill>
                <a:latin typeface="Arial" charset="0"/>
                <a:ea typeface="Arial" charset="0"/>
                <a:cs typeface="Arial" charset="0"/>
              </a:rPr>
              <a:t>Using Racial and Ethnic Data in the </a:t>
            </a:r>
            <a:r>
              <a:rPr lang="en-US" sz="2600" i="1" dirty="0" smtClean="0">
                <a:solidFill>
                  <a:schemeClr val="tx2">
                    <a:lumMod val="75000"/>
                  </a:schemeClr>
                </a:solidFill>
                <a:latin typeface="Arial" charset="0"/>
                <a:ea typeface="Arial" charset="0"/>
                <a:cs typeface="Arial" charset="0"/>
              </a:rPr>
              <a:t>Community Engagement</a:t>
            </a:r>
            <a:endParaRPr lang="en-US" sz="2600" i="1" dirty="0" smtClean="0">
              <a:solidFill>
                <a:schemeClr val="tx2">
                  <a:lumMod val="75000"/>
                </a:schemeClr>
              </a:solidFill>
              <a:latin typeface="Arial" charset="0"/>
              <a:ea typeface="Arial" charset="0"/>
              <a:cs typeface="Arial" charset="0"/>
            </a:endParaRPr>
          </a:p>
          <a:p>
            <a:pPr algn="ctr"/>
            <a:endParaRPr lang="en-US" sz="2600" dirty="0">
              <a:solidFill>
                <a:schemeClr val="tx2">
                  <a:lumMod val="75000"/>
                </a:schemeClr>
              </a:solidFill>
              <a:latin typeface="Arial" charset="0"/>
              <a:ea typeface="Arial" charset="0"/>
              <a:cs typeface="Arial" charset="0"/>
            </a:endParaRPr>
          </a:p>
          <a:p>
            <a:pPr algn="ctr"/>
            <a:endParaRPr lang="en-US" sz="2600" dirty="0" smtClean="0">
              <a:solidFill>
                <a:schemeClr val="tx2">
                  <a:lumMod val="75000"/>
                </a:schemeClr>
              </a:solidFill>
              <a:latin typeface="Arial" charset="0"/>
              <a:ea typeface="Arial" charset="0"/>
              <a:cs typeface="Arial" charset="0"/>
            </a:endParaRPr>
          </a:p>
          <a:p>
            <a:pPr algn="ctr"/>
            <a:endParaRPr lang="en-US" sz="2600" dirty="0">
              <a:solidFill>
                <a:schemeClr val="tx2">
                  <a:lumMod val="75000"/>
                </a:schemeClr>
              </a:solidFill>
              <a:latin typeface="Arial" charset="0"/>
              <a:ea typeface="Arial" charset="0"/>
              <a:cs typeface="Arial" charset="0"/>
            </a:endParaRPr>
          </a:p>
          <a:p>
            <a:pPr algn="ctr"/>
            <a:endParaRPr lang="en-US" sz="2600" dirty="0" smtClean="0">
              <a:solidFill>
                <a:schemeClr val="tx2">
                  <a:lumMod val="75000"/>
                </a:schemeClr>
              </a:solidFill>
              <a:latin typeface="Arial" charset="0"/>
              <a:ea typeface="Arial" charset="0"/>
              <a:cs typeface="Arial" charset="0"/>
            </a:endParaRPr>
          </a:p>
          <a:p>
            <a:pPr algn="ctr"/>
            <a:endParaRPr lang="en-US" sz="2000" dirty="0" smtClean="0">
              <a:solidFill>
                <a:schemeClr val="tx2">
                  <a:lumMod val="75000"/>
                </a:schemeClr>
              </a:solidFill>
              <a:latin typeface="Arial" charset="0"/>
              <a:ea typeface="Arial" charset="0"/>
              <a:cs typeface="Arial" charset="0"/>
            </a:endParaRPr>
          </a:p>
          <a:p>
            <a:pPr algn="ctr"/>
            <a:endParaRPr lang="en-US" sz="2000" dirty="0" smtClean="0">
              <a:solidFill>
                <a:schemeClr val="tx2">
                  <a:lumMod val="75000"/>
                </a:schemeClr>
              </a:solidFill>
              <a:latin typeface="Arial" charset="0"/>
              <a:ea typeface="Arial" charset="0"/>
              <a:cs typeface="Arial" charset="0"/>
            </a:endParaRPr>
          </a:p>
          <a:p>
            <a:pPr algn="ctr"/>
            <a:endParaRPr lang="en-US" sz="2000" dirty="0" smtClean="0">
              <a:solidFill>
                <a:schemeClr val="tx2">
                  <a:lumMod val="75000"/>
                </a:schemeClr>
              </a:solidFill>
              <a:latin typeface="Arial" charset="0"/>
              <a:ea typeface="Arial" charset="0"/>
              <a:cs typeface="Arial" charset="0"/>
            </a:endParaRPr>
          </a:p>
          <a:p>
            <a:pPr algn="ctr"/>
            <a:endParaRPr lang="en-US" sz="2000" dirty="0">
              <a:solidFill>
                <a:schemeClr val="tx2">
                  <a:lumMod val="75000"/>
                </a:schemeClr>
              </a:solidFill>
              <a:latin typeface="Arial" charset="0"/>
              <a:ea typeface="Arial" charset="0"/>
              <a:cs typeface="Arial" charset="0"/>
            </a:endParaRPr>
          </a:p>
          <a:p>
            <a:pPr algn="ctr"/>
            <a:endParaRPr lang="en-US" sz="2000" dirty="0" smtClean="0">
              <a:solidFill>
                <a:schemeClr val="tx2">
                  <a:lumMod val="75000"/>
                </a:schemeClr>
              </a:solidFill>
              <a:latin typeface="Arial" charset="0"/>
              <a:ea typeface="Arial" charset="0"/>
              <a:cs typeface="Arial" charset="0"/>
            </a:endParaRPr>
          </a:p>
          <a:p>
            <a:pPr algn="ctr"/>
            <a:endParaRPr lang="en-US" sz="2000" dirty="0">
              <a:solidFill>
                <a:schemeClr val="tx2">
                  <a:lumMod val="75000"/>
                </a:schemeClr>
              </a:solidFill>
              <a:latin typeface="Arial" charset="0"/>
              <a:ea typeface="Arial" charset="0"/>
              <a:cs typeface="Arial" charset="0"/>
            </a:endParaRPr>
          </a:p>
          <a:p>
            <a:pPr algn="ctr"/>
            <a:r>
              <a:rPr lang="en-US" sz="2000" dirty="0" smtClean="0">
                <a:solidFill>
                  <a:schemeClr val="tx2">
                    <a:lumMod val="75000"/>
                  </a:schemeClr>
                </a:solidFill>
                <a:latin typeface="Arial" charset="0"/>
                <a:ea typeface="Arial" charset="0"/>
                <a:cs typeface="Arial" charset="0"/>
              </a:rPr>
              <a:t>Southeast Seattle Education Coalition (SESEC)</a:t>
            </a:r>
            <a:endParaRPr lang="en-US" sz="2000" dirty="0" smtClean="0">
              <a:solidFill>
                <a:schemeClr val="tx2">
                  <a:lumMod val="75000"/>
                </a:schemeClr>
              </a:solidFill>
              <a:latin typeface="Arial" charset="0"/>
              <a:ea typeface="Arial" charset="0"/>
              <a:cs typeface="Arial" charset="0"/>
            </a:endParaRPr>
          </a:p>
          <a:p>
            <a:pPr algn="ctr"/>
            <a:r>
              <a:rPr lang="en-US" sz="2000" dirty="0" smtClean="0">
                <a:solidFill>
                  <a:schemeClr val="tx2">
                    <a:lumMod val="75000"/>
                  </a:schemeClr>
                </a:solidFill>
                <a:latin typeface="Arial" charset="0"/>
                <a:ea typeface="Arial" charset="0"/>
                <a:cs typeface="Arial" charset="0"/>
              </a:rPr>
              <a:t>Bach Mai Dolly Nguyen</a:t>
            </a:r>
            <a:endParaRPr lang="en-US" sz="2200" dirty="0" smtClean="0">
              <a:solidFill>
                <a:schemeClr val="tx2">
                  <a:lumMod val="75000"/>
                </a:schemeClr>
              </a:solidFill>
              <a:latin typeface="Arial" charset="0"/>
              <a:ea typeface="Arial" charset="0"/>
              <a:cs typeface="Arial" charset="0"/>
            </a:endParaRPr>
          </a:p>
          <a:p>
            <a:pPr algn="ctr"/>
            <a:r>
              <a:rPr lang="en-US" sz="2200" dirty="0" smtClean="0">
                <a:solidFill>
                  <a:schemeClr val="tx2">
                    <a:lumMod val="75000"/>
                  </a:schemeClr>
                </a:solidFill>
                <a:latin typeface="Arial" charset="0"/>
                <a:ea typeface="Arial" charset="0"/>
                <a:cs typeface="Arial" charset="0"/>
              </a:rPr>
              <a:t>January 18, 2018</a:t>
            </a:r>
            <a:endParaRPr lang="en-US" sz="2200" dirty="0">
              <a:solidFill>
                <a:schemeClr val="tx2">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4031457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61455" y="372530"/>
            <a:ext cx="8646765" cy="769441"/>
          </a:xfrm>
          <a:prstGeom prst="rect">
            <a:avLst/>
          </a:prstGeom>
          <a:noFill/>
        </p:spPr>
        <p:txBody>
          <a:bodyPr wrap="square" rtlCol="0">
            <a:spAutoFit/>
          </a:bodyPr>
          <a:lstStyle/>
          <a:p>
            <a:pPr algn="ctr"/>
            <a:r>
              <a:rPr lang="en-US" sz="2200" dirty="0">
                <a:solidFill>
                  <a:srgbClr val="FFFFFF"/>
                </a:solidFill>
                <a:latin typeface="Arial" charset="0"/>
                <a:ea typeface="Arial" charset="0"/>
                <a:cs typeface="Arial" charset="0"/>
              </a:rPr>
              <a:t>Representation of Ethnic </a:t>
            </a:r>
            <a:r>
              <a:rPr lang="en-US" sz="2200" dirty="0" smtClean="0">
                <a:solidFill>
                  <a:srgbClr val="FFFFFF"/>
                </a:solidFill>
                <a:latin typeface="Arial" charset="0"/>
                <a:ea typeface="Arial" charset="0"/>
                <a:cs typeface="Arial" charset="0"/>
              </a:rPr>
              <a:t>Subgroups </a:t>
            </a:r>
            <a:r>
              <a:rPr lang="en-US" sz="2200" dirty="0">
                <a:solidFill>
                  <a:srgbClr val="FFFFFF"/>
                </a:solidFill>
                <a:latin typeface="Arial" charset="0"/>
                <a:ea typeface="Arial" charset="0"/>
                <a:cs typeface="Arial" charset="0"/>
              </a:rPr>
              <a:t>in Total Enrollment </a:t>
            </a:r>
            <a:r>
              <a:rPr lang="en-US" sz="2200" dirty="0" smtClean="0">
                <a:solidFill>
                  <a:srgbClr val="FFFFFF"/>
                </a:solidFill>
                <a:latin typeface="Arial" charset="0"/>
                <a:ea typeface="Arial" charset="0"/>
                <a:cs typeface="Arial" charset="0"/>
              </a:rPr>
              <a:t>Bilingual Education Enrollment among </a:t>
            </a:r>
            <a:r>
              <a:rPr lang="en-US" sz="2200" dirty="0">
                <a:solidFill>
                  <a:srgbClr val="FFFFFF"/>
                </a:solidFill>
                <a:latin typeface="Arial" charset="0"/>
                <a:ea typeface="Arial" charset="0"/>
                <a:cs typeface="Arial" charset="0"/>
              </a:rPr>
              <a:t>AAPIs </a:t>
            </a:r>
          </a:p>
        </p:txBody>
      </p:sp>
      <p:sp>
        <p:nvSpPr>
          <p:cNvPr id="10" name="TextBox 9"/>
          <p:cNvSpPr txBox="1"/>
          <p:nvPr/>
        </p:nvSpPr>
        <p:spPr>
          <a:xfrm>
            <a:off x="4260703" y="6537852"/>
            <a:ext cx="4883297" cy="430887"/>
          </a:xfrm>
          <a:prstGeom prst="rect">
            <a:avLst/>
          </a:prstGeom>
          <a:noFill/>
        </p:spPr>
        <p:txBody>
          <a:bodyPr wrap="square" rtlCol="0">
            <a:spAutoFit/>
          </a:bodyPr>
          <a:lstStyle/>
          <a:p>
            <a:pPr algn="r"/>
            <a:r>
              <a:rPr lang="en-US" sz="1100" dirty="0">
                <a:latin typeface="Arial" charset="0"/>
                <a:ea typeface="Arial" charset="0"/>
                <a:cs typeface="Arial" charset="0"/>
              </a:rPr>
              <a:t>SOURCE: OSPI Enrollment Data, 2013.</a:t>
            </a:r>
          </a:p>
          <a:p>
            <a:pPr algn="r"/>
            <a:endParaRPr lang="en-US" sz="1100" dirty="0">
              <a:latin typeface="Arial" charset="0"/>
              <a:ea typeface="Arial" charset="0"/>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67049879"/>
              </p:ext>
            </p:extLst>
          </p:nvPr>
        </p:nvGraphicFramePr>
        <p:xfrm>
          <a:off x="15275" y="1635118"/>
          <a:ext cx="9128726" cy="4476923"/>
        </p:xfrm>
        <a:graphic>
          <a:graphicData uri="http://schemas.openxmlformats.org/presentationml/2006/ole">
            <mc:AlternateContent xmlns:mc="http://schemas.openxmlformats.org/markup-compatibility/2006">
              <mc:Choice xmlns:v="urn:schemas-microsoft-com:vml" Requires="v">
                <p:oleObj spid="_x0000_s1056" name="Document" r:id="rId4" imgW="6629400" imgH="3251200" progId="Word.Document.12">
                  <p:embed/>
                </p:oleObj>
              </mc:Choice>
              <mc:Fallback>
                <p:oleObj name="Document" r:id="rId4" imgW="6629400" imgH="3251200" progId="Word.Document.12">
                  <p:embed/>
                  <p:pic>
                    <p:nvPicPr>
                      <p:cNvPr id="0" name=""/>
                      <p:cNvPicPr/>
                      <p:nvPr/>
                    </p:nvPicPr>
                    <p:blipFill>
                      <a:blip r:embed="rId5"/>
                      <a:stretch>
                        <a:fillRect/>
                      </a:stretch>
                    </p:blipFill>
                    <p:spPr>
                      <a:xfrm>
                        <a:off x="15275" y="1635118"/>
                        <a:ext cx="9128726" cy="4476923"/>
                      </a:xfrm>
                      <a:prstGeom prst="rect">
                        <a:avLst/>
                      </a:prstGeom>
                    </p:spPr>
                  </p:pic>
                </p:oleObj>
              </mc:Fallback>
            </mc:AlternateContent>
          </a:graphicData>
        </a:graphic>
      </p:graphicFrame>
    </p:spTree>
    <p:extLst>
      <p:ext uri="{BB962C8B-B14F-4D97-AF65-F5344CB8AC3E}">
        <p14:creationId xmlns:p14="http://schemas.microsoft.com/office/powerpoint/2010/main" val="1754083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latin typeface="Arial" charset="0"/>
              <a:ea typeface="Arial" charset="0"/>
              <a:cs typeface="Arial" charset="0"/>
            </a:endParaRPr>
          </a:p>
        </p:txBody>
      </p:sp>
      <p:sp>
        <p:nvSpPr>
          <p:cNvPr id="8" name="TextBox 7"/>
          <p:cNvSpPr txBox="1"/>
          <p:nvPr/>
        </p:nvSpPr>
        <p:spPr>
          <a:xfrm>
            <a:off x="261455" y="330859"/>
            <a:ext cx="8646765" cy="892552"/>
          </a:xfrm>
          <a:prstGeom prst="rect">
            <a:avLst/>
          </a:prstGeom>
          <a:noFill/>
        </p:spPr>
        <p:txBody>
          <a:bodyPr wrap="square" rtlCol="0">
            <a:spAutoFit/>
          </a:bodyPr>
          <a:lstStyle/>
          <a:p>
            <a:pPr algn="ctr"/>
            <a:r>
              <a:rPr lang="en-US" sz="2600" dirty="0">
                <a:solidFill>
                  <a:srgbClr val="FFFFFF"/>
                </a:solidFill>
                <a:latin typeface="Arial" charset="0"/>
                <a:ea typeface="Arial" charset="0"/>
                <a:cs typeface="Arial" charset="0"/>
              </a:rPr>
              <a:t>Five or More Unexcused School Absences </a:t>
            </a:r>
            <a:endParaRPr lang="en-US" sz="2600" dirty="0" smtClean="0">
              <a:solidFill>
                <a:srgbClr val="FFFFFF"/>
              </a:solidFill>
              <a:latin typeface="Arial" charset="0"/>
              <a:ea typeface="Arial" charset="0"/>
              <a:cs typeface="Arial" charset="0"/>
            </a:endParaRPr>
          </a:p>
          <a:p>
            <a:pPr algn="ctr"/>
            <a:r>
              <a:rPr lang="en-US" sz="2600" dirty="0" smtClean="0">
                <a:solidFill>
                  <a:srgbClr val="FFFFFF"/>
                </a:solidFill>
                <a:latin typeface="Arial" charset="0"/>
                <a:ea typeface="Arial" charset="0"/>
                <a:cs typeface="Arial" charset="0"/>
              </a:rPr>
              <a:t>by AAPI Subgroups </a:t>
            </a:r>
            <a:endParaRPr lang="en-US" sz="2600" dirty="0">
              <a:solidFill>
                <a:srgbClr val="FFFFFF"/>
              </a:solidFill>
              <a:latin typeface="Arial" charset="0"/>
              <a:ea typeface="Arial" charset="0"/>
              <a:cs typeface="Arial" charset="0"/>
            </a:endParaRPr>
          </a:p>
        </p:txBody>
      </p:sp>
      <p:sp>
        <p:nvSpPr>
          <p:cNvPr id="10" name="TextBox 9"/>
          <p:cNvSpPr txBox="1"/>
          <p:nvPr/>
        </p:nvSpPr>
        <p:spPr>
          <a:xfrm>
            <a:off x="4260703" y="6563192"/>
            <a:ext cx="4883297" cy="430887"/>
          </a:xfrm>
          <a:prstGeom prst="rect">
            <a:avLst/>
          </a:prstGeom>
          <a:noFill/>
        </p:spPr>
        <p:txBody>
          <a:bodyPr wrap="square" rtlCol="0">
            <a:spAutoFit/>
          </a:bodyPr>
          <a:lstStyle/>
          <a:p>
            <a:pPr algn="r"/>
            <a:r>
              <a:rPr lang="en-US" sz="1100" dirty="0">
                <a:latin typeface="Arial" charset="0"/>
                <a:ea typeface="Arial" charset="0"/>
                <a:cs typeface="Arial" charset="0"/>
              </a:rPr>
              <a:t>SOURCE: OSPI Enrollment Data, 2013.</a:t>
            </a:r>
          </a:p>
          <a:p>
            <a:pPr algn="r"/>
            <a:endParaRPr lang="en-US" sz="1100" dirty="0">
              <a:latin typeface="Arial" charset="0"/>
              <a:ea typeface="Arial" charset="0"/>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31367318"/>
              </p:ext>
            </p:extLst>
          </p:nvPr>
        </p:nvGraphicFramePr>
        <p:xfrm>
          <a:off x="107433" y="1517317"/>
          <a:ext cx="8947212" cy="4482430"/>
        </p:xfrm>
        <a:graphic>
          <a:graphicData uri="http://schemas.openxmlformats.org/presentationml/2006/ole">
            <mc:AlternateContent xmlns:mc="http://schemas.openxmlformats.org/markup-compatibility/2006">
              <mc:Choice xmlns:v="urn:schemas-microsoft-com:vml" Requires="v">
                <p:oleObj spid="_x0000_s5169" name="Document" r:id="rId4" imgW="6438900" imgH="3225800" progId="Word.Document.12">
                  <p:embed/>
                </p:oleObj>
              </mc:Choice>
              <mc:Fallback>
                <p:oleObj name="Document" r:id="rId4" imgW="6438900" imgH="3225800" progId="Word.Document.12">
                  <p:embed/>
                  <p:pic>
                    <p:nvPicPr>
                      <p:cNvPr id="0" name=""/>
                      <p:cNvPicPr/>
                      <p:nvPr/>
                    </p:nvPicPr>
                    <p:blipFill>
                      <a:blip r:embed="rId5"/>
                      <a:stretch>
                        <a:fillRect/>
                      </a:stretch>
                    </p:blipFill>
                    <p:spPr>
                      <a:xfrm>
                        <a:off x="107433" y="1517317"/>
                        <a:ext cx="8947212" cy="4482430"/>
                      </a:xfrm>
                      <a:prstGeom prst="rect">
                        <a:avLst/>
                      </a:prstGeom>
                    </p:spPr>
                  </p:pic>
                </p:oleObj>
              </mc:Fallback>
            </mc:AlternateContent>
          </a:graphicData>
        </a:graphic>
      </p:graphicFrame>
    </p:spTree>
    <p:extLst>
      <p:ext uri="{BB962C8B-B14F-4D97-AF65-F5344CB8AC3E}">
        <p14:creationId xmlns:p14="http://schemas.microsoft.com/office/powerpoint/2010/main" val="197985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61455" y="503155"/>
            <a:ext cx="8646765" cy="492443"/>
          </a:xfrm>
          <a:prstGeom prst="rect">
            <a:avLst/>
          </a:prstGeom>
          <a:noFill/>
        </p:spPr>
        <p:txBody>
          <a:bodyPr wrap="square" rtlCol="0">
            <a:spAutoFit/>
          </a:bodyPr>
          <a:lstStyle/>
          <a:p>
            <a:pPr algn="ctr"/>
            <a:r>
              <a:rPr lang="en-US" sz="2600" dirty="0" smtClean="0">
                <a:solidFill>
                  <a:srgbClr val="FFFFFF"/>
                </a:solidFill>
                <a:latin typeface="Arial" charset="0"/>
                <a:ea typeface="Arial" charset="0"/>
                <a:cs typeface="Arial" charset="0"/>
              </a:rPr>
              <a:t>Disciplinary </a:t>
            </a:r>
            <a:r>
              <a:rPr lang="en-US" sz="2600" dirty="0">
                <a:solidFill>
                  <a:srgbClr val="FFFFFF"/>
                </a:solidFill>
                <a:latin typeface="Arial" charset="0"/>
                <a:ea typeface="Arial" charset="0"/>
                <a:cs typeface="Arial" charset="0"/>
              </a:rPr>
              <a:t>Action </a:t>
            </a:r>
            <a:r>
              <a:rPr lang="en-US" sz="2600" dirty="0" smtClean="0">
                <a:solidFill>
                  <a:srgbClr val="FFFFFF"/>
                </a:solidFill>
                <a:latin typeface="Arial" charset="0"/>
                <a:ea typeface="Arial" charset="0"/>
                <a:cs typeface="Arial" charset="0"/>
              </a:rPr>
              <a:t>by AAPI Regional Groups </a:t>
            </a:r>
            <a:endParaRPr lang="en-US" sz="2600" dirty="0">
              <a:solidFill>
                <a:srgbClr val="FFFFFF"/>
              </a:solidFill>
              <a:latin typeface="Arial" charset="0"/>
              <a:ea typeface="Arial" charset="0"/>
              <a:cs typeface="Arial" charset="0"/>
            </a:endParaRPr>
          </a:p>
        </p:txBody>
      </p:sp>
      <p:sp>
        <p:nvSpPr>
          <p:cNvPr id="10" name="TextBox 9"/>
          <p:cNvSpPr txBox="1"/>
          <p:nvPr/>
        </p:nvSpPr>
        <p:spPr>
          <a:xfrm>
            <a:off x="4260703" y="6563192"/>
            <a:ext cx="4883297" cy="430887"/>
          </a:xfrm>
          <a:prstGeom prst="rect">
            <a:avLst/>
          </a:prstGeom>
          <a:noFill/>
        </p:spPr>
        <p:txBody>
          <a:bodyPr wrap="square" rtlCol="0">
            <a:spAutoFit/>
          </a:bodyPr>
          <a:lstStyle/>
          <a:p>
            <a:pPr algn="r"/>
            <a:r>
              <a:rPr lang="en-US" sz="1100" dirty="0">
                <a:latin typeface="Arial" charset="0"/>
                <a:ea typeface="Arial" charset="0"/>
                <a:cs typeface="Arial" charset="0"/>
              </a:rPr>
              <a:t>SOURCE: OSPI Enrollment Data, 2013.</a:t>
            </a:r>
          </a:p>
          <a:p>
            <a:pPr algn="r"/>
            <a:endParaRPr lang="en-US" sz="1100" dirty="0">
              <a:latin typeface="Arial" charset="0"/>
              <a:ea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07714384"/>
              </p:ext>
            </p:extLst>
          </p:nvPr>
        </p:nvGraphicFramePr>
        <p:xfrm>
          <a:off x="261455" y="1598573"/>
          <a:ext cx="8918170" cy="4414225"/>
        </p:xfrm>
        <a:graphic>
          <a:graphicData uri="http://schemas.openxmlformats.org/presentationml/2006/ole">
            <mc:AlternateContent xmlns:mc="http://schemas.openxmlformats.org/markup-compatibility/2006">
              <mc:Choice xmlns:v="urn:schemas-microsoft-com:vml" Requires="v">
                <p:oleObj spid="_x0000_s6191" name="Document" r:id="rId4" imgW="6311900" imgH="3124200" progId="Word.Document.12">
                  <p:embed/>
                </p:oleObj>
              </mc:Choice>
              <mc:Fallback>
                <p:oleObj name="Document" r:id="rId4" imgW="6311900" imgH="3124200" progId="Word.Document.12">
                  <p:embed/>
                  <p:pic>
                    <p:nvPicPr>
                      <p:cNvPr id="0" name=""/>
                      <p:cNvPicPr/>
                      <p:nvPr/>
                    </p:nvPicPr>
                    <p:blipFill>
                      <a:blip r:embed="rId5"/>
                      <a:stretch>
                        <a:fillRect/>
                      </a:stretch>
                    </p:blipFill>
                    <p:spPr>
                      <a:xfrm>
                        <a:off x="261455" y="1598573"/>
                        <a:ext cx="8918170" cy="4414225"/>
                      </a:xfrm>
                      <a:prstGeom prst="rect">
                        <a:avLst/>
                      </a:prstGeom>
                    </p:spPr>
                  </p:pic>
                </p:oleObj>
              </mc:Fallback>
            </mc:AlternateContent>
          </a:graphicData>
        </a:graphic>
      </p:graphicFrame>
    </p:spTree>
    <p:extLst>
      <p:ext uri="{BB962C8B-B14F-4D97-AF65-F5344CB8AC3E}">
        <p14:creationId xmlns:p14="http://schemas.microsoft.com/office/powerpoint/2010/main" val="264950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61455" y="372530"/>
            <a:ext cx="8646765" cy="830997"/>
          </a:xfrm>
          <a:prstGeom prst="rect">
            <a:avLst/>
          </a:prstGeom>
          <a:noFill/>
        </p:spPr>
        <p:txBody>
          <a:bodyPr wrap="square" rtlCol="0">
            <a:spAutoFit/>
          </a:bodyPr>
          <a:lstStyle/>
          <a:p>
            <a:pPr algn="ctr"/>
            <a:r>
              <a:rPr lang="en-US" sz="2400" dirty="0">
                <a:solidFill>
                  <a:srgbClr val="FFFFFF"/>
                </a:solidFill>
                <a:latin typeface="Arial" charset="0"/>
                <a:ea typeface="Arial" charset="0"/>
                <a:cs typeface="Arial" charset="0"/>
              </a:rPr>
              <a:t>Proportional Representation in K-12 and College Enrollment</a:t>
            </a:r>
            <a:r>
              <a:rPr lang="en-US" sz="2400" dirty="0" smtClean="0">
                <a:solidFill>
                  <a:srgbClr val="FFFFFF"/>
                </a:solidFill>
                <a:effectLst/>
                <a:latin typeface="Arial" charset="0"/>
                <a:ea typeface="Arial" charset="0"/>
                <a:cs typeface="Arial" charset="0"/>
              </a:rPr>
              <a:t> </a:t>
            </a:r>
          </a:p>
          <a:p>
            <a:pPr algn="ctr"/>
            <a:r>
              <a:rPr lang="en-US" sz="2400" dirty="0" smtClean="0">
                <a:solidFill>
                  <a:srgbClr val="FFFFFF"/>
                </a:solidFill>
                <a:latin typeface="Arial" charset="0"/>
                <a:ea typeface="Arial" charset="0"/>
                <a:cs typeface="Arial" charset="0"/>
              </a:rPr>
              <a:t>by AAPI Regional </a:t>
            </a:r>
            <a:r>
              <a:rPr lang="en-US" sz="2400" dirty="0">
                <a:solidFill>
                  <a:srgbClr val="FFFFFF"/>
                </a:solidFill>
                <a:latin typeface="Arial" charset="0"/>
                <a:ea typeface="Arial" charset="0"/>
                <a:cs typeface="Arial" charset="0"/>
              </a:rPr>
              <a:t>G</a:t>
            </a:r>
            <a:r>
              <a:rPr lang="en-US" sz="2400" dirty="0" smtClean="0">
                <a:solidFill>
                  <a:srgbClr val="FFFFFF"/>
                </a:solidFill>
                <a:latin typeface="Arial" charset="0"/>
                <a:ea typeface="Arial" charset="0"/>
                <a:cs typeface="Arial" charset="0"/>
              </a:rPr>
              <a:t>roups </a:t>
            </a:r>
            <a:endParaRPr lang="en-US" sz="2400" dirty="0">
              <a:solidFill>
                <a:srgbClr val="FFFFFF"/>
              </a:solidFill>
              <a:latin typeface="Arial" charset="0"/>
              <a:ea typeface="Arial" charset="0"/>
              <a:cs typeface="Arial" charset="0"/>
            </a:endParaRPr>
          </a:p>
        </p:txBody>
      </p:sp>
      <p:sp>
        <p:nvSpPr>
          <p:cNvPr id="10" name="TextBox 9"/>
          <p:cNvSpPr txBox="1"/>
          <p:nvPr/>
        </p:nvSpPr>
        <p:spPr>
          <a:xfrm>
            <a:off x="4260703" y="6369072"/>
            <a:ext cx="4883297" cy="769441"/>
          </a:xfrm>
          <a:prstGeom prst="rect">
            <a:avLst/>
          </a:prstGeom>
          <a:noFill/>
        </p:spPr>
        <p:txBody>
          <a:bodyPr wrap="square" rtlCol="0">
            <a:spAutoFit/>
          </a:bodyPr>
          <a:lstStyle/>
          <a:p>
            <a:pPr algn="r"/>
            <a:r>
              <a:rPr lang="en-US" sz="1100" dirty="0">
                <a:latin typeface="Arial" charset="0"/>
                <a:ea typeface="Arial" charset="0"/>
                <a:cs typeface="Arial" charset="0"/>
              </a:rPr>
              <a:t>SOURCE: U.S. Census Bureau, American Community Survey, 1-Year Estimates, 2013; ERDC Postsecondary Enrollment Data, 2013.</a:t>
            </a:r>
          </a:p>
          <a:p>
            <a:pPr algn="r"/>
            <a:endParaRPr lang="en-US" sz="1100" dirty="0">
              <a:latin typeface="Arial" charset="0"/>
              <a:ea typeface="Arial" charset="0"/>
              <a:cs typeface="Arial" charset="0"/>
            </a:endParaRPr>
          </a:p>
          <a:p>
            <a:pPr algn="r"/>
            <a:endParaRPr lang="en-US" sz="1100" dirty="0">
              <a:latin typeface="Arial" charset="0"/>
              <a:ea typeface="Arial" charset="0"/>
              <a:cs typeface="Arial" charset="0"/>
            </a:endParaRPr>
          </a:p>
        </p:txBody>
      </p:sp>
      <p:graphicFrame>
        <p:nvGraphicFramePr>
          <p:cNvPr id="9" name="Chart 8"/>
          <p:cNvGraphicFramePr/>
          <p:nvPr>
            <p:extLst>
              <p:ext uri="{D42A27DB-BD31-4B8C-83A1-F6EECF244321}">
                <p14:modId xmlns:p14="http://schemas.microsoft.com/office/powerpoint/2010/main" val="762576516"/>
              </p:ext>
            </p:extLst>
          </p:nvPr>
        </p:nvGraphicFramePr>
        <p:xfrm>
          <a:off x="112295" y="1567364"/>
          <a:ext cx="8795926" cy="4801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302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61455" y="372530"/>
            <a:ext cx="8646765" cy="830997"/>
          </a:xfrm>
          <a:prstGeom prst="rect">
            <a:avLst/>
          </a:prstGeom>
          <a:noFill/>
        </p:spPr>
        <p:txBody>
          <a:bodyPr wrap="square" rtlCol="0">
            <a:spAutoFit/>
          </a:bodyPr>
          <a:lstStyle/>
          <a:p>
            <a:pPr algn="ctr"/>
            <a:r>
              <a:rPr lang="en-US" sz="2400" dirty="0">
                <a:solidFill>
                  <a:srgbClr val="FFFFFF"/>
                </a:solidFill>
                <a:latin typeface="Arial" charset="0"/>
                <a:ea typeface="Arial" charset="0"/>
                <a:cs typeface="Arial" charset="0"/>
              </a:rPr>
              <a:t>Proportional Representation in K-12 and College Enrollment</a:t>
            </a:r>
            <a:r>
              <a:rPr lang="en-US" sz="2400" dirty="0" smtClean="0">
                <a:solidFill>
                  <a:srgbClr val="FFFFFF"/>
                </a:solidFill>
                <a:effectLst/>
                <a:latin typeface="Arial" charset="0"/>
                <a:ea typeface="Arial" charset="0"/>
                <a:cs typeface="Arial" charset="0"/>
              </a:rPr>
              <a:t> </a:t>
            </a:r>
          </a:p>
          <a:p>
            <a:pPr algn="ctr"/>
            <a:r>
              <a:rPr lang="en-US" sz="2400" dirty="0" smtClean="0">
                <a:solidFill>
                  <a:srgbClr val="FFFFFF"/>
                </a:solidFill>
                <a:latin typeface="Arial" charset="0"/>
                <a:ea typeface="Arial" charset="0"/>
                <a:cs typeface="Arial" charset="0"/>
              </a:rPr>
              <a:t>by AAPI Subgroups </a:t>
            </a:r>
            <a:endParaRPr lang="en-US" sz="2400" dirty="0">
              <a:solidFill>
                <a:srgbClr val="FFFFFF"/>
              </a:solidFill>
              <a:latin typeface="Arial" charset="0"/>
              <a:ea typeface="Arial" charset="0"/>
              <a:cs typeface="Arial" charset="0"/>
            </a:endParaRPr>
          </a:p>
        </p:txBody>
      </p:sp>
      <p:sp>
        <p:nvSpPr>
          <p:cNvPr id="10" name="TextBox 9"/>
          <p:cNvSpPr txBox="1"/>
          <p:nvPr/>
        </p:nvSpPr>
        <p:spPr>
          <a:xfrm>
            <a:off x="4260703" y="6347749"/>
            <a:ext cx="4883297" cy="769441"/>
          </a:xfrm>
          <a:prstGeom prst="rect">
            <a:avLst/>
          </a:prstGeom>
          <a:noFill/>
        </p:spPr>
        <p:txBody>
          <a:bodyPr wrap="square" rtlCol="0">
            <a:spAutoFit/>
          </a:bodyPr>
          <a:lstStyle/>
          <a:p>
            <a:pPr algn="r"/>
            <a:r>
              <a:rPr lang="en-US" sz="1100" dirty="0">
                <a:latin typeface="Arial" charset="0"/>
                <a:ea typeface="Arial" charset="0"/>
                <a:cs typeface="Arial" charset="0"/>
              </a:rPr>
              <a:t>SOURCE: U.S. Census Bureau, American Community Survey, 1-Year Estimates, 2013; ERDC Postsecondary Enrollment Data, 2013.</a:t>
            </a:r>
          </a:p>
          <a:p>
            <a:pPr algn="r"/>
            <a:endParaRPr lang="en-US" sz="1100" dirty="0">
              <a:latin typeface="Arial" charset="0"/>
              <a:ea typeface="Arial" charset="0"/>
              <a:cs typeface="Arial" charset="0"/>
            </a:endParaRPr>
          </a:p>
          <a:p>
            <a:pPr algn="r"/>
            <a:endParaRPr lang="en-US" sz="1100" dirty="0">
              <a:latin typeface="Arial" charset="0"/>
              <a:ea typeface="Arial" charset="0"/>
              <a:cs typeface="Arial" charset="0"/>
            </a:endParaRPr>
          </a:p>
        </p:txBody>
      </p:sp>
      <p:graphicFrame>
        <p:nvGraphicFramePr>
          <p:cNvPr id="11" name="Chart 10"/>
          <p:cNvGraphicFramePr/>
          <p:nvPr>
            <p:extLst>
              <p:ext uri="{D42A27DB-BD31-4B8C-83A1-F6EECF244321}">
                <p14:modId xmlns:p14="http://schemas.microsoft.com/office/powerpoint/2010/main" val="151496190"/>
              </p:ext>
            </p:extLst>
          </p:nvPr>
        </p:nvGraphicFramePr>
        <p:xfrm>
          <a:off x="128337" y="1491423"/>
          <a:ext cx="9015663" cy="4640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3383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75284"/>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3238671"/>
            <a:ext cx="8646765" cy="492443"/>
          </a:xfrm>
          <a:prstGeom prst="rect">
            <a:avLst/>
          </a:prstGeom>
          <a:noFill/>
        </p:spPr>
        <p:txBody>
          <a:bodyPr wrap="square" rtlCol="0">
            <a:spAutoFit/>
          </a:bodyPr>
          <a:lstStyle/>
          <a:p>
            <a:pPr algn="ctr"/>
            <a:r>
              <a:rPr lang="en-US" sz="2600" dirty="0" smtClean="0">
                <a:solidFill>
                  <a:schemeClr val="bg1"/>
                </a:solidFill>
                <a:latin typeface="Arial" charset="0"/>
                <a:ea typeface="Arial" charset="0"/>
                <a:cs typeface="Arial" charset="0"/>
              </a:rPr>
              <a:t>HOW IS DATA GOING TO CHANGE?</a:t>
            </a:r>
            <a:endParaRPr lang="en-US" sz="2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20032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Asian Category</a:t>
            </a:r>
            <a:endParaRPr lang="en-US" sz="2400" dirty="0">
              <a:solidFill>
                <a:srgbClr val="FFFFFF"/>
              </a:solidFill>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878" y="1582010"/>
            <a:ext cx="5934242" cy="5275990"/>
          </a:xfrm>
          <a:prstGeom prst="rect">
            <a:avLst/>
          </a:prstGeom>
        </p:spPr>
      </p:pic>
    </p:spTree>
    <p:extLst>
      <p:ext uri="{BB962C8B-B14F-4D97-AF65-F5344CB8AC3E}">
        <p14:creationId xmlns:p14="http://schemas.microsoft.com/office/powerpoint/2010/main" val="1815865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a:t>
            </a:r>
            <a:r>
              <a:rPr lang="en-US" sz="2400" dirty="0" smtClean="0">
                <a:solidFill>
                  <a:srgbClr val="FFFFFF"/>
                </a:solidFill>
                <a:latin typeface="Arial" charset="0"/>
                <a:ea typeface="Arial" charset="0"/>
                <a:cs typeface="Arial" charset="0"/>
              </a:rPr>
              <a:t>Pacific Islander</a:t>
            </a:r>
            <a:r>
              <a:rPr lang="en-US" sz="2400" dirty="0" smtClean="0">
                <a:solidFill>
                  <a:srgbClr val="FFFFFF"/>
                </a:solidFill>
                <a:latin typeface="Arial" charset="0"/>
                <a:ea typeface="Arial" charset="0"/>
                <a:cs typeface="Arial" charset="0"/>
              </a:rPr>
              <a:t> </a:t>
            </a:r>
            <a:r>
              <a:rPr lang="en-US" sz="2400" dirty="0" smtClean="0">
                <a:solidFill>
                  <a:srgbClr val="FFFFFF"/>
                </a:solidFill>
                <a:latin typeface="Arial" charset="0"/>
                <a:ea typeface="Arial" charset="0"/>
                <a:cs typeface="Arial" charset="0"/>
              </a:rPr>
              <a:t>Category</a:t>
            </a:r>
            <a:endParaRPr lang="en-US" sz="2400" dirty="0">
              <a:solidFill>
                <a:srgbClr val="FFFFFF"/>
              </a:solidFill>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58" y="1576805"/>
            <a:ext cx="8382881" cy="4984416"/>
          </a:xfrm>
          <a:prstGeom prst="rect">
            <a:avLst/>
          </a:prstGeom>
        </p:spPr>
      </p:pic>
    </p:spTree>
    <p:extLst>
      <p:ext uri="{BB962C8B-B14F-4D97-AF65-F5344CB8AC3E}">
        <p14:creationId xmlns:p14="http://schemas.microsoft.com/office/powerpoint/2010/main" val="1050556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Black Category</a:t>
            </a:r>
            <a:endParaRPr lang="en-US" sz="2400" dirty="0">
              <a:solidFill>
                <a:srgbClr val="FFFFFF"/>
              </a:solidFill>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463" y="1529937"/>
            <a:ext cx="6813884" cy="5328063"/>
          </a:xfrm>
          <a:prstGeom prst="rect">
            <a:avLst/>
          </a:prstGeom>
        </p:spPr>
      </p:pic>
    </p:spTree>
    <p:extLst>
      <p:ext uri="{BB962C8B-B14F-4D97-AF65-F5344CB8AC3E}">
        <p14:creationId xmlns:p14="http://schemas.microsoft.com/office/powerpoint/2010/main" val="1652268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Black Category</a:t>
            </a:r>
            <a:endParaRPr lang="en-US" sz="2400" dirty="0">
              <a:solidFill>
                <a:srgbClr val="FFFFFF"/>
              </a:solidFill>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1625770"/>
            <a:ext cx="6858000" cy="5232230"/>
          </a:xfrm>
          <a:prstGeom prst="rect">
            <a:avLst/>
          </a:prstGeom>
        </p:spPr>
      </p:pic>
    </p:spTree>
    <p:extLst>
      <p:ext uri="{BB962C8B-B14F-4D97-AF65-F5344CB8AC3E}">
        <p14:creationId xmlns:p14="http://schemas.microsoft.com/office/powerpoint/2010/main" val="2087975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655" y="1770366"/>
            <a:ext cx="8438084" cy="4647426"/>
          </a:xfrm>
          <a:prstGeom prst="rect">
            <a:avLst/>
          </a:prstGeom>
          <a:noFill/>
        </p:spPr>
        <p:txBody>
          <a:bodyPr wrap="square" rtlCol="0">
            <a:spAutoFit/>
          </a:bodyPr>
          <a:lstStyle/>
          <a:p>
            <a:pPr marL="285750" indent="-285750">
              <a:buFont typeface="Wingdings" charset="0"/>
              <a:buChar char="Ø"/>
            </a:pPr>
            <a:r>
              <a:rPr lang="en-US" sz="2700" dirty="0" smtClean="0">
                <a:solidFill>
                  <a:srgbClr val="17375E"/>
                </a:solidFill>
                <a:latin typeface="Arial" charset="0"/>
                <a:ea typeface="Arial" charset="0"/>
                <a:cs typeface="Arial" charset="0"/>
              </a:rPr>
              <a:t>Fourth Substitute House Bill 1541 (4SHB 1541)</a:t>
            </a:r>
          </a:p>
          <a:p>
            <a:pPr marL="742950" lvl="1" indent="-285750">
              <a:buFont typeface="Wingdings" charset="0"/>
              <a:buChar char="Ø"/>
            </a:pPr>
            <a:r>
              <a:rPr lang="en-US" sz="2000" dirty="0" smtClean="0">
                <a:solidFill>
                  <a:srgbClr val="17375E"/>
                </a:solidFill>
                <a:latin typeface="Arial" charset="0"/>
                <a:ea typeface="Arial" charset="0"/>
                <a:cs typeface="Arial" charset="0"/>
              </a:rPr>
              <a:t>Further disaggregate Black category</a:t>
            </a:r>
          </a:p>
          <a:p>
            <a:pPr marL="742950" lvl="1" indent="-285750">
              <a:buFont typeface="Wingdings" charset="0"/>
              <a:buChar char="Ø"/>
            </a:pPr>
            <a:r>
              <a:rPr lang="en-US" sz="2000" dirty="0" smtClean="0">
                <a:solidFill>
                  <a:srgbClr val="17375E"/>
                </a:solidFill>
                <a:latin typeface="Arial" charset="0"/>
                <a:ea typeface="Arial" charset="0"/>
                <a:cs typeface="Arial" charset="0"/>
              </a:rPr>
              <a:t>Further disaggregate Asian category</a:t>
            </a:r>
          </a:p>
          <a:p>
            <a:pPr marL="742950" lvl="1" indent="-285750">
              <a:buFont typeface="Wingdings" charset="0"/>
              <a:buChar char="Ø"/>
            </a:pPr>
            <a:r>
              <a:rPr lang="en-US" sz="2000" dirty="0" smtClean="0">
                <a:solidFill>
                  <a:srgbClr val="17375E"/>
                </a:solidFill>
                <a:latin typeface="Arial" charset="0"/>
                <a:ea typeface="Arial" charset="0"/>
                <a:cs typeface="Arial" charset="0"/>
              </a:rPr>
              <a:t>Further disaggregate White to include Eastern Europeans</a:t>
            </a:r>
          </a:p>
          <a:p>
            <a:pPr marL="742950" lvl="1" indent="-285750">
              <a:buFont typeface="Wingdings" charset="0"/>
              <a:buChar char="Ø"/>
            </a:pPr>
            <a:r>
              <a:rPr lang="en-US" sz="2000" dirty="0" smtClean="0">
                <a:solidFill>
                  <a:srgbClr val="17375E"/>
                </a:solidFill>
                <a:latin typeface="Arial" charset="0"/>
                <a:ea typeface="Arial" charset="0"/>
                <a:cs typeface="Arial" charset="0"/>
              </a:rPr>
              <a:t>Collect racial and ethnic combinations for multiracial students</a:t>
            </a:r>
          </a:p>
          <a:p>
            <a:endParaRPr lang="en-US" sz="2700" dirty="0" smtClean="0">
              <a:solidFill>
                <a:srgbClr val="17375E"/>
              </a:solidFill>
              <a:latin typeface="Arial" charset="0"/>
              <a:ea typeface="Arial" charset="0"/>
              <a:cs typeface="Arial" charset="0"/>
            </a:endParaRPr>
          </a:p>
          <a:p>
            <a:pPr marL="285750" indent="-285750">
              <a:buFont typeface="Wingdings" charset="0"/>
              <a:buChar char="Ø"/>
            </a:pPr>
            <a:r>
              <a:rPr lang="en-US" sz="2700" dirty="0" smtClean="0">
                <a:solidFill>
                  <a:srgbClr val="17375E"/>
                </a:solidFill>
                <a:latin typeface="Arial" charset="0"/>
                <a:ea typeface="Arial" charset="0"/>
                <a:cs typeface="Arial" charset="0"/>
              </a:rPr>
              <a:t>Task force represented by community members/leaders, ethnic commission representatives, parents, and education advocates</a:t>
            </a:r>
          </a:p>
          <a:p>
            <a:r>
              <a:rPr lang="en-US" sz="2700" dirty="0" smtClean="0">
                <a:solidFill>
                  <a:srgbClr val="17375E"/>
                </a:solidFill>
                <a:latin typeface="Arial" charset="0"/>
                <a:ea typeface="Arial" charset="0"/>
                <a:cs typeface="Arial" charset="0"/>
              </a:rPr>
              <a:t> </a:t>
            </a:r>
          </a:p>
          <a:p>
            <a:pPr marL="285750" indent="-285750">
              <a:buFont typeface="Wingdings" charset="0"/>
              <a:buChar char="Ø"/>
            </a:pPr>
            <a:r>
              <a:rPr lang="en-US" sz="2700" dirty="0" smtClean="0">
                <a:solidFill>
                  <a:srgbClr val="17375E"/>
                </a:solidFill>
                <a:latin typeface="Arial" charset="0"/>
                <a:ea typeface="Arial" charset="0"/>
                <a:cs typeface="Arial" charset="0"/>
              </a:rPr>
              <a:t>Provide recommendations to EOGOAC regarding racial/ethnic categorical changes</a:t>
            </a:r>
            <a:endParaRPr lang="en-US" sz="2700" dirty="0">
              <a:solidFill>
                <a:srgbClr val="17375E"/>
              </a:solidFill>
              <a:latin typeface="Arial" charset="0"/>
              <a:ea typeface="Arial" charset="0"/>
              <a:cs typeface="Arial" charset="0"/>
            </a:endParaRPr>
          </a:p>
        </p:txBody>
      </p:sp>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5315" y="238852"/>
            <a:ext cx="8646765" cy="1292662"/>
          </a:xfrm>
          <a:prstGeom prst="rect">
            <a:avLst/>
          </a:prstGeom>
          <a:noFill/>
        </p:spPr>
        <p:txBody>
          <a:bodyPr wrap="square" rtlCol="0">
            <a:spAutoFit/>
          </a:bodyPr>
          <a:lstStyle/>
          <a:p>
            <a:pPr algn="ctr"/>
            <a:r>
              <a:rPr lang="en-US" sz="2600" dirty="0" smtClean="0">
                <a:solidFill>
                  <a:schemeClr val="bg1"/>
                </a:solidFill>
                <a:latin typeface="Arial" charset="0"/>
                <a:ea typeface="Arial" charset="0"/>
                <a:cs typeface="Arial" charset="0"/>
              </a:rPr>
              <a:t>Washington State Race and Ethnicity </a:t>
            </a:r>
          </a:p>
          <a:p>
            <a:pPr algn="ctr"/>
            <a:r>
              <a:rPr lang="en-US" sz="2600" dirty="0" smtClean="0">
                <a:solidFill>
                  <a:schemeClr val="bg1"/>
                </a:solidFill>
                <a:latin typeface="Arial" charset="0"/>
                <a:ea typeface="Arial" charset="0"/>
                <a:cs typeface="Arial" charset="0"/>
              </a:rPr>
              <a:t>Student Data </a:t>
            </a:r>
            <a:r>
              <a:rPr lang="en-US" sz="2600" dirty="0">
                <a:solidFill>
                  <a:schemeClr val="bg1"/>
                </a:solidFill>
                <a:latin typeface="Arial" charset="0"/>
                <a:ea typeface="Arial" charset="0"/>
                <a:cs typeface="Arial" charset="0"/>
              </a:rPr>
              <a:t>Task Force (RESD)</a:t>
            </a:r>
          </a:p>
          <a:p>
            <a:pPr algn="ctr"/>
            <a:endParaRPr lang="en-US" sz="2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9395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Black Category</a:t>
            </a:r>
            <a:endParaRPr lang="en-US" sz="2400" dirty="0">
              <a:solidFill>
                <a:srgbClr val="FFFFFF"/>
              </a:solidFill>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84" y="1659689"/>
            <a:ext cx="8094468" cy="4949658"/>
          </a:xfrm>
          <a:prstGeom prst="rect">
            <a:avLst/>
          </a:prstGeom>
        </p:spPr>
      </p:pic>
    </p:spTree>
    <p:extLst>
      <p:ext uri="{BB962C8B-B14F-4D97-AF65-F5344CB8AC3E}">
        <p14:creationId xmlns:p14="http://schemas.microsoft.com/office/powerpoint/2010/main" val="1239179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a:t>
            </a:r>
            <a:r>
              <a:rPr lang="en-US" sz="2400" smtClean="0">
                <a:solidFill>
                  <a:srgbClr val="FFFFFF"/>
                </a:solidFill>
                <a:latin typeface="Arial" charset="0"/>
                <a:ea typeface="Arial" charset="0"/>
                <a:cs typeface="Arial" charset="0"/>
              </a:rPr>
              <a:t>Latino Category</a:t>
            </a:r>
            <a:endParaRPr lang="en-US" sz="2400" dirty="0">
              <a:solidFill>
                <a:srgbClr val="FFFFFF"/>
              </a:solidFill>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17" y="1643945"/>
            <a:ext cx="8598498" cy="5050366"/>
          </a:xfrm>
          <a:prstGeom prst="rect">
            <a:avLst/>
          </a:prstGeom>
        </p:spPr>
      </p:pic>
    </p:spTree>
    <p:extLst>
      <p:ext uri="{BB962C8B-B14F-4D97-AF65-F5344CB8AC3E}">
        <p14:creationId xmlns:p14="http://schemas.microsoft.com/office/powerpoint/2010/main" val="1629495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Native American Category</a:t>
            </a:r>
            <a:endParaRPr lang="en-US" sz="2400" dirty="0">
              <a:solidFill>
                <a:srgbClr val="FFFFFF"/>
              </a:solidFill>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7689"/>
            <a:ext cx="9144000" cy="4905309"/>
          </a:xfrm>
          <a:prstGeom prst="rect">
            <a:avLst/>
          </a:prstGeom>
        </p:spPr>
      </p:pic>
    </p:spTree>
    <p:extLst>
      <p:ext uri="{BB962C8B-B14F-4D97-AF65-F5344CB8AC3E}">
        <p14:creationId xmlns:p14="http://schemas.microsoft.com/office/powerpoint/2010/main" val="220595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Native American Category </a:t>
            </a:r>
            <a:endParaRPr lang="en-US" sz="2400" dirty="0">
              <a:solidFill>
                <a:srgbClr val="FFFFFF"/>
              </a:solidFill>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210" y="1722967"/>
            <a:ext cx="6272389" cy="4628480"/>
          </a:xfrm>
          <a:prstGeom prst="rect">
            <a:avLst/>
          </a:prstGeom>
        </p:spPr>
      </p:pic>
    </p:spTree>
    <p:extLst>
      <p:ext uri="{BB962C8B-B14F-4D97-AF65-F5344CB8AC3E}">
        <p14:creationId xmlns:p14="http://schemas.microsoft.com/office/powerpoint/2010/main" val="179718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478776"/>
            <a:ext cx="8646765" cy="461665"/>
          </a:xfrm>
          <a:prstGeom prst="rect">
            <a:avLst/>
          </a:prstGeom>
          <a:noFill/>
        </p:spPr>
        <p:txBody>
          <a:bodyPr wrap="square" rtlCol="0">
            <a:spAutoFit/>
          </a:bodyPr>
          <a:lstStyle/>
          <a:p>
            <a:pPr algn="ctr"/>
            <a:r>
              <a:rPr lang="en-US" sz="2400" dirty="0" smtClean="0">
                <a:solidFill>
                  <a:srgbClr val="FFFFFF"/>
                </a:solidFill>
                <a:latin typeface="Arial" charset="0"/>
                <a:ea typeface="Arial" charset="0"/>
                <a:cs typeface="Arial" charset="0"/>
              </a:rPr>
              <a:t>Drafted Data Changes for White Category</a:t>
            </a:r>
            <a:endParaRPr lang="en-US" sz="2400" dirty="0">
              <a:solidFill>
                <a:srgbClr val="FFFFFF"/>
              </a:solidFill>
              <a:latin typeface="Arial" charset="0"/>
              <a:ea typeface="Arial" charset="0"/>
              <a:cs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49" y="2284589"/>
            <a:ext cx="7581900" cy="3327400"/>
          </a:xfrm>
          <a:prstGeom prst="rect">
            <a:avLst/>
          </a:prstGeom>
        </p:spPr>
      </p:pic>
    </p:spTree>
    <p:extLst>
      <p:ext uri="{BB962C8B-B14F-4D97-AF65-F5344CB8AC3E}">
        <p14:creationId xmlns:p14="http://schemas.microsoft.com/office/powerpoint/2010/main" val="1180944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75284"/>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3238671"/>
            <a:ext cx="8646765" cy="492443"/>
          </a:xfrm>
          <a:prstGeom prst="rect">
            <a:avLst/>
          </a:prstGeom>
          <a:noFill/>
        </p:spPr>
        <p:txBody>
          <a:bodyPr wrap="square" rtlCol="0">
            <a:spAutoFit/>
          </a:bodyPr>
          <a:lstStyle/>
          <a:p>
            <a:pPr algn="ctr"/>
            <a:r>
              <a:rPr lang="en-US" sz="2600" dirty="0" smtClean="0">
                <a:solidFill>
                  <a:schemeClr val="bg1"/>
                </a:solidFill>
                <a:latin typeface="Arial" charset="0"/>
                <a:ea typeface="Arial" charset="0"/>
                <a:cs typeface="Arial" charset="0"/>
              </a:rPr>
              <a:t>HOW CAN </a:t>
            </a:r>
            <a:r>
              <a:rPr lang="en-US" sz="2600" dirty="0" smtClean="0">
                <a:solidFill>
                  <a:schemeClr val="bg1"/>
                </a:solidFill>
                <a:latin typeface="Arial" charset="0"/>
                <a:ea typeface="Arial" charset="0"/>
                <a:cs typeface="Arial" charset="0"/>
              </a:rPr>
              <a:t>THESE DATA </a:t>
            </a:r>
            <a:r>
              <a:rPr lang="en-US" sz="2600" dirty="0" smtClean="0">
                <a:solidFill>
                  <a:schemeClr val="bg1"/>
                </a:solidFill>
                <a:latin typeface="Arial" charset="0"/>
                <a:ea typeface="Arial" charset="0"/>
                <a:cs typeface="Arial" charset="0"/>
              </a:rPr>
              <a:t>BE MORE </a:t>
            </a:r>
            <a:r>
              <a:rPr lang="en-US" sz="2600" dirty="0" smtClean="0">
                <a:solidFill>
                  <a:schemeClr val="bg1"/>
                </a:solidFill>
                <a:latin typeface="Arial" charset="0"/>
                <a:ea typeface="Arial" charset="0"/>
                <a:cs typeface="Arial" charset="0"/>
              </a:rPr>
              <a:t>USEFUL TO YOU? </a:t>
            </a:r>
            <a:endParaRPr lang="en-US" sz="2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60435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654" y="2107250"/>
            <a:ext cx="8438084" cy="4108817"/>
          </a:xfrm>
          <a:prstGeom prst="rect">
            <a:avLst/>
          </a:prstGeom>
          <a:noFill/>
        </p:spPr>
        <p:txBody>
          <a:bodyPr wrap="square" rtlCol="0">
            <a:spAutoFit/>
          </a:bodyPr>
          <a:lstStyle/>
          <a:p>
            <a:pPr marL="285750" indent="-285750">
              <a:buFont typeface="Wingdings" charset="0"/>
              <a:buChar char="Ø"/>
            </a:pPr>
            <a:r>
              <a:rPr lang="en-US" sz="2700" dirty="0" smtClean="0">
                <a:solidFill>
                  <a:srgbClr val="17375E"/>
                </a:solidFill>
                <a:latin typeface="Arial" charset="0"/>
                <a:ea typeface="Arial" charset="0"/>
                <a:cs typeface="Arial" charset="0"/>
              </a:rPr>
              <a:t>Accessibility</a:t>
            </a:r>
          </a:p>
          <a:p>
            <a:pPr marL="742950" lvl="1" indent="-285750">
              <a:buFont typeface="Wingdings" charset="0"/>
              <a:buChar char="Ø"/>
            </a:pPr>
            <a:r>
              <a:rPr lang="en-US" sz="2000" dirty="0" smtClean="0">
                <a:solidFill>
                  <a:srgbClr val="17375E"/>
                </a:solidFill>
                <a:latin typeface="Arial" charset="0"/>
                <a:ea typeface="Arial" charset="0"/>
                <a:cs typeface="Arial" charset="0"/>
              </a:rPr>
              <a:t>How, if at all, do you currently access </a:t>
            </a:r>
            <a:r>
              <a:rPr lang="en-US" sz="2000" dirty="0" smtClean="0">
                <a:solidFill>
                  <a:srgbClr val="17375E"/>
                </a:solidFill>
                <a:latin typeface="Arial" charset="0"/>
                <a:ea typeface="Arial" charset="0"/>
                <a:cs typeface="Arial" charset="0"/>
              </a:rPr>
              <a:t>data about your communities</a:t>
            </a:r>
            <a:r>
              <a:rPr lang="en-US" sz="2000" dirty="0" smtClean="0">
                <a:solidFill>
                  <a:srgbClr val="17375E"/>
                </a:solidFill>
                <a:latin typeface="Arial" charset="0"/>
                <a:ea typeface="Arial" charset="0"/>
                <a:cs typeface="Arial" charset="0"/>
              </a:rPr>
              <a:t>?</a:t>
            </a:r>
            <a:endParaRPr lang="en-US" sz="2000" dirty="0" smtClean="0">
              <a:solidFill>
                <a:srgbClr val="17375E"/>
              </a:solidFill>
              <a:latin typeface="Arial" charset="0"/>
              <a:ea typeface="Arial" charset="0"/>
              <a:cs typeface="Arial" charset="0"/>
            </a:endParaRPr>
          </a:p>
          <a:p>
            <a:pPr marL="742950" lvl="1" indent="-285750">
              <a:buFont typeface="Wingdings" charset="0"/>
              <a:buChar char="Ø"/>
            </a:pPr>
            <a:r>
              <a:rPr lang="en-US" sz="2000" dirty="0" smtClean="0">
                <a:solidFill>
                  <a:srgbClr val="17375E"/>
                </a:solidFill>
                <a:latin typeface="Arial" charset="0"/>
                <a:ea typeface="Arial" charset="0"/>
                <a:cs typeface="Arial" charset="0"/>
              </a:rPr>
              <a:t>Do you know </a:t>
            </a:r>
            <a:r>
              <a:rPr lang="en-US" sz="2000" dirty="0" smtClean="0">
                <a:solidFill>
                  <a:srgbClr val="17375E"/>
                </a:solidFill>
                <a:latin typeface="Arial" charset="0"/>
                <a:ea typeface="Arial" charset="0"/>
                <a:cs typeface="Arial" charset="0"/>
              </a:rPr>
              <a:t>where and how to </a:t>
            </a:r>
            <a:r>
              <a:rPr lang="en-US" sz="2000" dirty="0" smtClean="0">
                <a:solidFill>
                  <a:srgbClr val="17375E"/>
                </a:solidFill>
                <a:latin typeface="Arial" charset="0"/>
                <a:ea typeface="Arial" charset="0"/>
                <a:cs typeface="Arial" charset="0"/>
              </a:rPr>
              <a:t>request </a:t>
            </a:r>
            <a:r>
              <a:rPr lang="en-US" sz="2000" dirty="0" smtClean="0">
                <a:solidFill>
                  <a:srgbClr val="17375E"/>
                </a:solidFill>
                <a:latin typeface="Arial" charset="0"/>
                <a:ea typeface="Arial" charset="0"/>
                <a:cs typeface="Arial" charset="0"/>
              </a:rPr>
              <a:t>data </a:t>
            </a:r>
            <a:r>
              <a:rPr lang="en-US" sz="2000" dirty="0" smtClean="0">
                <a:solidFill>
                  <a:srgbClr val="17375E"/>
                </a:solidFill>
                <a:latin typeface="Arial" charset="0"/>
                <a:ea typeface="Arial" charset="0"/>
                <a:cs typeface="Arial" charset="0"/>
              </a:rPr>
              <a:t>if you need it?</a:t>
            </a:r>
            <a:endParaRPr lang="en-US" sz="2000" dirty="0" smtClean="0">
              <a:solidFill>
                <a:srgbClr val="17375E"/>
              </a:solidFill>
              <a:latin typeface="Arial" charset="0"/>
              <a:ea typeface="Arial" charset="0"/>
              <a:cs typeface="Arial" charset="0"/>
            </a:endParaRPr>
          </a:p>
          <a:p>
            <a:pPr marL="742950" lvl="1" indent="-285750">
              <a:buFont typeface="Wingdings" charset="0"/>
              <a:buChar char="Ø"/>
            </a:pPr>
            <a:r>
              <a:rPr lang="en-US" sz="2000" dirty="0" smtClean="0">
                <a:solidFill>
                  <a:srgbClr val="17375E"/>
                </a:solidFill>
                <a:latin typeface="Arial" charset="0"/>
                <a:ea typeface="Arial" charset="0"/>
                <a:cs typeface="Arial" charset="0"/>
              </a:rPr>
              <a:t>What, if anything, </a:t>
            </a:r>
            <a:r>
              <a:rPr lang="en-US" sz="2000" dirty="0" smtClean="0">
                <a:solidFill>
                  <a:srgbClr val="17375E"/>
                </a:solidFill>
                <a:latin typeface="Arial" charset="0"/>
                <a:ea typeface="Arial" charset="0"/>
                <a:cs typeface="Arial" charset="0"/>
              </a:rPr>
              <a:t>makes </a:t>
            </a:r>
            <a:r>
              <a:rPr lang="en-US" sz="2000" dirty="0" smtClean="0">
                <a:solidFill>
                  <a:srgbClr val="17375E"/>
                </a:solidFill>
                <a:latin typeface="Arial" charset="0"/>
                <a:ea typeface="Arial" charset="0"/>
                <a:cs typeface="Arial" charset="0"/>
              </a:rPr>
              <a:t>accessing </a:t>
            </a:r>
            <a:r>
              <a:rPr lang="en-US" sz="2000" dirty="0" smtClean="0">
                <a:solidFill>
                  <a:srgbClr val="17375E"/>
                </a:solidFill>
                <a:latin typeface="Arial" charset="0"/>
                <a:ea typeface="Arial" charset="0"/>
                <a:cs typeface="Arial" charset="0"/>
              </a:rPr>
              <a:t>data challenging?</a:t>
            </a:r>
          </a:p>
          <a:p>
            <a:pPr marL="742950" lvl="1" indent="-285750">
              <a:buFont typeface="Wingdings" charset="0"/>
              <a:buChar char="Ø"/>
            </a:pPr>
            <a:endParaRPr lang="en-US" sz="2700" dirty="0" smtClean="0">
              <a:solidFill>
                <a:srgbClr val="17375E"/>
              </a:solidFill>
              <a:latin typeface="Arial" charset="0"/>
              <a:ea typeface="Arial" charset="0"/>
              <a:cs typeface="Arial" charset="0"/>
            </a:endParaRPr>
          </a:p>
          <a:p>
            <a:pPr marL="285750" indent="-285750">
              <a:buFont typeface="Wingdings" charset="0"/>
              <a:buChar char="Ø"/>
            </a:pPr>
            <a:r>
              <a:rPr lang="en-US" sz="2700" dirty="0" smtClean="0">
                <a:solidFill>
                  <a:srgbClr val="17375E"/>
                </a:solidFill>
                <a:latin typeface="Arial" charset="0"/>
                <a:ea typeface="Arial" charset="0"/>
                <a:cs typeface="Arial" charset="0"/>
              </a:rPr>
              <a:t>Utility</a:t>
            </a:r>
          </a:p>
          <a:p>
            <a:pPr marL="742950" lvl="1" indent="-285750">
              <a:buFont typeface="Wingdings" charset="0"/>
              <a:buChar char="Ø"/>
            </a:pPr>
            <a:r>
              <a:rPr lang="en-US" sz="2000" dirty="0" smtClean="0">
                <a:solidFill>
                  <a:srgbClr val="17375E"/>
                </a:solidFill>
                <a:latin typeface="Arial" charset="0"/>
                <a:ea typeface="Arial" charset="0"/>
                <a:cs typeface="Arial" charset="0"/>
              </a:rPr>
              <a:t>What keeps you from using data to inform </a:t>
            </a:r>
            <a:r>
              <a:rPr lang="en-US" sz="2000" dirty="0" smtClean="0">
                <a:solidFill>
                  <a:srgbClr val="17375E"/>
                </a:solidFill>
                <a:latin typeface="Arial" charset="0"/>
                <a:ea typeface="Arial" charset="0"/>
                <a:cs typeface="Arial" charset="0"/>
              </a:rPr>
              <a:t>advocacy for your community/organization?</a:t>
            </a:r>
            <a:endParaRPr lang="en-US" sz="2000" dirty="0" smtClean="0">
              <a:solidFill>
                <a:srgbClr val="17375E"/>
              </a:solidFill>
              <a:latin typeface="Arial" charset="0"/>
              <a:ea typeface="Arial" charset="0"/>
              <a:cs typeface="Arial" charset="0"/>
            </a:endParaRPr>
          </a:p>
          <a:p>
            <a:pPr marL="742950" lvl="1" indent="-285750">
              <a:buFont typeface="Wingdings" charset="0"/>
              <a:buChar char="Ø"/>
            </a:pPr>
            <a:r>
              <a:rPr lang="en-US" sz="2000" dirty="0" smtClean="0">
                <a:solidFill>
                  <a:srgbClr val="17375E"/>
                </a:solidFill>
                <a:latin typeface="Arial" charset="0"/>
                <a:ea typeface="Arial" charset="0"/>
                <a:cs typeface="Arial" charset="0"/>
              </a:rPr>
              <a:t>What more do you want to know about </a:t>
            </a:r>
            <a:r>
              <a:rPr lang="en-US" sz="2000" dirty="0" smtClean="0">
                <a:solidFill>
                  <a:srgbClr val="17375E"/>
                </a:solidFill>
                <a:latin typeface="Arial" charset="0"/>
                <a:ea typeface="Arial" charset="0"/>
                <a:cs typeface="Arial" charset="0"/>
              </a:rPr>
              <a:t>your communities?</a:t>
            </a:r>
            <a:endParaRPr lang="en-US" sz="2000" dirty="0" smtClean="0">
              <a:solidFill>
                <a:srgbClr val="17375E"/>
              </a:solidFill>
              <a:latin typeface="Arial" charset="0"/>
              <a:ea typeface="Arial" charset="0"/>
              <a:cs typeface="Arial" charset="0"/>
            </a:endParaRPr>
          </a:p>
          <a:p>
            <a:pPr marL="742950" lvl="1" indent="-285750">
              <a:buFont typeface="Wingdings" charset="0"/>
              <a:buChar char="Ø"/>
            </a:pPr>
            <a:r>
              <a:rPr lang="en-US" sz="2000" dirty="0" smtClean="0">
                <a:solidFill>
                  <a:srgbClr val="17375E"/>
                </a:solidFill>
                <a:latin typeface="Arial" charset="0"/>
                <a:ea typeface="Arial" charset="0"/>
                <a:cs typeface="Arial" charset="0"/>
              </a:rPr>
              <a:t>How can data be packaged in a way that is </a:t>
            </a:r>
            <a:r>
              <a:rPr lang="en-US" sz="2000" dirty="0" smtClean="0">
                <a:solidFill>
                  <a:srgbClr val="17375E"/>
                </a:solidFill>
                <a:latin typeface="Arial" charset="0"/>
                <a:ea typeface="Arial" charset="0"/>
                <a:cs typeface="Arial" charset="0"/>
              </a:rPr>
              <a:t>more useful to you?</a:t>
            </a:r>
            <a:endParaRPr lang="en-US" sz="2000" dirty="0" smtClean="0">
              <a:solidFill>
                <a:srgbClr val="17375E"/>
              </a:solidFill>
              <a:latin typeface="Arial" charset="0"/>
              <a:ea typeface="Arial" charset="0"/>
              <a:cs typeface="Arial" charset="0"/>
            </a:endParaRPr>
          </a:p>
          <a:p>
            <a:r>
              <a:rPr lang="en-US" sz="2000" dirty="0" smtClean="0">
                <a:solidFill>
                  <a:srgbClr val="17375E"/>
                </a:solidFill>
                <a:latin typeface="Arial" charset="0"/>
                <a:ea typeface="Arial" charset="0"/>
                <a:cs typeface="Arial" charset="0"/>
              </a:rPr>
              <a:t> </a:t>
            </a:r>
          </a:p>
        </p:txBody>
      </p:sp>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5314" y="463387"/>
            <a:ext cx="8646765" cy="492443"/>
          </a:xfrm>
          <a:prstGeom prst="rect">
            <a:avLst/>
          </a:prstGeom>
          <a:noFill/>
        </p:spPr>
        <p:txBody>
          <a:bodyPr wrap="square" rtlCol="0">
            <a:spAutoFit/>
          </a:bodyPr>
          <a:lstStyle/>
          <a:p>
            <a:pPr algn="ctr"/>
            <a:r>
              <a:rPr lang="en-US" sz="2600" smtClean="0">
                <a:solidFill>
                  <a:schemeClr val="bg1"/>
                </a:solidFill>
                <a:latin typeface="Arial" charset="0"/>
                <a:ea typeface="Arial" charset="0"/>
                <a:cs typeface="Arial" charset="0"/>
              </a:rPr>
              <a:t>Small Group Discussions</a:t>
            </a:r>
            <a:endParaRPr lang="en-US" sz="2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225993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526667"/>
            <a:ext cx="8646765" cy="892552"/>
          </a:xfrm>
          <a:prstGeom prst="rect">
            <a:avLst/>
          </a:prstGeom>
          <a:noFill/>
        </p:spPr>
        <p:txBody>
          <a:bodyPr wrap="square" rtlCol="0">
            <a:spAutoFit/>
          </a:bodyPr>
          <a:lstStyle/>
          <a:p>
            <a:pPr algn="ctr"/>
            <a:r>
              <a:rPr lang="en-US" sz="2600" smtClean="0">
                <a:solidFill>
                  <a:schemeClr val="bg1"/>
                </a:solidFill>
                <a:latin typeface="Arial" charset="0"/>
                <a:ea typeface="Arial" charset="0"/>
                <a:cs typeface="Arial" charset="0"/>
              </a:rPr>
              <a:t>Data Collection Process</a:t>
            </a:r>
            <a:endParaRPr lang="en-US" sz="2600" dirty="0">
              <a:solidFill>
                <a:schemeClr val="bg1"/>
              </a:solidFill>
              <a:latin typeface="Arial" charset="0"/>
              <a:ea typeface="Arial" charset="0"/>
              <a:cs typeface="Arial" charset="0"/>
            </a:endParaRPr>
          </a:p>
          <a:p>
            <a:pPr algn="ctr"/>
            <a:endParaRPr lang="en-US" sz="2600" dirty="0">
              <a:solidFill>
                <a:schemeClr val="bg1"/>
              </a:solidFill>
              <a:latin typeface="Arial" charset="0"/>
              <a:ea typeface="Arial" charset="0"/>
              <a:cs typeface="Arial" charset="0"/>
            </a:endParaRPr>
          </a:p>
        </p:txBody>
      </p:sp>
      <p:graphicFrame>
        <p:nvGraphicFramePr>
          <p:cNvPr id="6" name="Diagram 5"/>
          <p:cNvGraphicFramePr/>
          <p:nvPr>
            <p:extLst>
              <p:ext uri="{D42A27DB-BD31-4B8C-83A1-F6EECF244321}">
                <p14:modId xmlns:p14="http://schemas.microsoft.com/office/powerpoint/2010/main" val="716202352"/>
              </p:ext>
            </p:extLst>
          </p:nvPr>
        </p:nvGraphicFramePr>
        <p:xfrm>
          <a:off x="1331495" y="1690156"/>
          <a:ext cx="6416842" cy="4838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8343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75284"/>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61455" y="3315879"/>
            <a:ext cx="8646765" cy="492443"/>
          </a:xfrm>
          <a:prstGeom prst="rect">
            <a:avLst/>
          </a:prstGeom>
          <a:noFill/>
        </p:spPr>
        <p:txBody>
          <a:bodyPr wrap="square" rtlCol="0">
            <a:spAutoFit/>
          </a:bodyPr>
          <a:lstStyle/>
          <a:p>
            <a:pPr algn="ctr"/>
            <a:r>
              <a:rPr lang="en-US" sz="2600" dirty="0" smtClean="0">
                <a:solidFill>
                  <a:schemeClr val="bg1"/>
                </a:solidFill>
                <a:latin typeface="Arial" charset="0"/>
                <a:ea typeface="Arial" charset="0"/>
                <a:cs typeface="Arial" charset="0"/>
              </a:rPr>
              <a:t>WHY DOES DATA DISAGGREGATION MATTER?</a:t>
            </a:r>
            <a:endParaRPr lang="en-US" sz="2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8260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2">
                    <a:lumMod val="75000"/>
                  </a:schemeClr>
                </a:solidFill>
              </a:ln>
              <a:solidFill>
                <a:schemeClr val="tx2">
                  <a:lumMod val="75000"/>
                </a:schemeClr>
              </a:solidFill>
              <a:latin typeface="Arial" charset="0"/>
              <a:ea typeface="Arial" charset="0"/>
              <a:cs typeface="Arial" charset="0"/>
            </a:endParaRPr>
          </a:p>
        </p:txBody>
      </p:sp>
      <p:sp>
        <p:nvSpPr>
          <p:cNvPr id="8" name="TextBox 7"/>
          <p:cNvSpPr txBox="1"/>
          <p:nvPr/>
        </p:nvSpPr>
        <p:spPr>
          <a:xfrm>
            <a:off x="261455" y="372530"/>
            <a:ext cx="8646765" cy="769441"/>
          </a:xfrm>
          <a:prstGeom prst="rect">
            <a:avLst/>
          </a:prstGeom>
          <a:noFill/>
        </p:spPr>
        <p:txBody>
          <a:bodyPr wrap="square" rtlCol="0">
            <a:spAutoFit/>
          </a:bodyPr>
          <a:lstStyle/>
          <a:p>
            <a:pPr algn="ctr"/>
            <a:r>
              <a:rPr lang="en-US" sz="2200" dirty="0" smtClean="0">
                <a:solidFill>
                  <a:srgbClr val="FFFFFF"/>
                </a:solidFill>
                <a:latin typeface="Arial" charset="0"/>
                <a:ea typeface="Arial" charset="0"/>
                <a:cs typeface="Arial" charset="0"/>
              </a:rPr>
              <a:t>Degree Attainment </a:t>
            </a:r>
            <a:r>
              <a:rPr lang="mr-IN" sz="2200" dirty="0" smtClean="0">
                <a:solidFill>
                  <a:srgbClr val="FFFFFF"/>
                </a:solidFill>
                <a:latin typeface="Arial" charset="0"/>
                <a:ea typeface="Arial" charset="0"/>
                <a:cs typeface="Arial" charset="0"/>
              </a:rPr>
              <a:t>–</a:t>
            </a:r>
            <a:r>
              <a:rPr lang="en-US" sz="2200" dirty="0" smtClean="0">
                <a:solidFill>
                  <a:srgbClr val="FFFFFF"/>
                </a:solidFill>
                <a:latin typeface="Arial" charset="0"/>
                <a:ea typeface="Arial" charset="0"/>
                <a:cs typeface="Arial" charset="0"/>
              </a:rPr>
              <a:t> Bachelor’s or Higher among Latino Ethnic Subgroups, 25 years old and older</a:t>
            </a:r>
            <a:endParaRPr lang="en-US" sz="2200" dirty="0">
              <a:solidFill>
                <a:srgbClr val="FFFFFF"/>
              </a:solidFill>
              <a:latin typeface="Arial" charset="0"/>
              <a:ea typeface="Arial" charset="0"/>
              <a:cs typeface="Arial" charset="0"/>
            </a:endParaRPr>
          </a:p>
        </p:txBody>
      </p:sp>
      <p:sp>
        <p:nvSpPr>
          <p:cNvPr id="10" name="TextBox 9"/>
          <p:cNvSpPr txBox="1"/>
          <p:nvPr/>
        </p:nvSpPr>
        <p:spPr>
          <a:xfrm>
            <a:off x="4260703" y="6537852"/>
            <a:ext cx="4883297" cy="430887"/>
          </a:xfrm>
          <a:prstGeom prst="rect">
            <a:avLst/>
          </a:prstGeom>
          <a:noFill/>
        </p:spPr>
        <p:txBody>
          <a:bodyPr wrap="square" rtlCol="0">
            <a:spAutoFit/>
          </a:bodyPr>
          <a:lstStyle/>
          <a:p>
            <a:pPr algn="r"/>
            <a:r>
              <a:rPr lang="en-US" sz="1100" dirty="0" smtClean="0">
                <a:latin typeface="Arial" charset="0"/>
                <a:ea typeface="Arial" charset="0"/>
                <a:cs typeface="Arial" charset="0"/>
              </a:rPr>
              <a:t>SOURCE: ACS, 2011-2013</a:t>
            </a:r>
            <a:r>
              <a:rPr lang="en-US" sz="1100" dirty="0">
                <a:latin typeface="Arial" charset="0"/>
                <a:ea typeface="Arial" charset="0"/>
                <a:cs typeface="Arial" charset="0"/>
              </a:rPr>
              <a:t>.</a:t>
            </a:r>
          </a:p>
          <a:p>
            <a:pPr algn="r"/>
            <a:endParaRPr lang="en-US" sz="1100" dirty="0">
              <a:latin typeface="Arial" charset="0"/>
              <a:ea typeface="Arial" charset="0"/>
              <a:cs typeface="Arial" charset="0"/>
            </a:endParaRPr>
          </a:p>
        </p:txBody>
      </p:sp>
      <p:sp>
        <p:nvSpPr>
          <p:cNvPr id="2" name="Rectangle 28"/>
          <p:cNvSpPr>
            <a:spLocks noChangeArrowheads="1"/>
          </p:cNvSpPr>
          <p:nvPr/>
        </p:nvSpPr>
        <p:spPr bwMode="auto">
          <a:xfrm>
            <a:off x="1283368" y="1514501"/>
            <a:ext cx="10836679" cy="4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2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69" y="1514501"/>
            <a:ext cx="6692696" cy="502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2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2">
                    <a:lumMod val="75000"/>
                  </a:schemeClr>
                </a:solidFill>
              </a:ln>
              <a:solidFill>
                <a:schemeClr val="tx2">
                  <a:lumMod val="75000"/>
                </a:schemeClr>
              </a:solidFill>
              <a:latin typeface="Arial" charset="0"/>
              <a:ea typeface="Arial" charset="0"/>
              <a:cs typeface="Arial" charset="0"/>
            </a:endParaRPr>
          </a:p>
        </p:txBody>
      </p:sp>
      <p:sp>
        <p:nvSpPr>
          <p:cNvPr id="8" name="TextBox 7"/>
          <p:cNvSpPr txBox="1"/>
          <p:nvPr/>
        </p:nvSpPr>
        <p:spPr>
          <a:xfrm>
            <a:off x="261455" y="500867"/>
            <a:ext cx="8646765" cy="430887"/>
          </a:xfrm>
          <a:prstGeom prst="rect">
            <a:avLst/>
          </a:prstGeom>
          <a:noFill/>
        </p:spPr>
        <p:txBody>
          <a:bodyPr wrap="square" rtlCol="0">
            <a:spAutoFit/>
          </a:bodyPr>
          <a:lstStyle/>
          <a:p>
            <a:pPr algn="ctr"/>
            <a:r>
              <a:rPr lang="en-US" sz="2200" dirty="0" smtClean="0">
                <a:solidFill>
                  <a:srgbClr val="FFFFFF"/>
                </a:solidFill>
                <a:latin typeface="Arial" charset="0"/>
                <a:ea typeface="Arial" charset="0"/>
                <a:cs typeface="Arial" charset="0"/>
              </a:rPr>
              <a:t>Grade 8 Math Scores by School Location</a:t>
            </a:r>
            <a:endParaRPr lang="en-US" sz="2200" dirty="0">
              <a:solidFill>
                <a:srgbClr val="FFFFFF"/>
              </a:solidFill>
              <a:latin typeface="Arial" charset="0"/>
              <a:ea typeface="Arial" charset="0"/>
              <a:cs typeface="Arial" charset="0"/>
            </a:endParaRPr>
          </a:p>
        </p:txBody>
      </p:sp>
      <p:sp>
        <p:nvSpPr>
          <p:cNvPr id="10" name="TextBox 9"/>
          <p:cNvSpPr txBox="1"/>
          <p:nvPr/>
        </p:nvSpPr>
        <p:spPr>
          <a:xfrm>
            <a:off x="4260703" y="6537852"/>
            <a:ext cx="4883297" cy="430887"/>
          </a:xfrm>
          <a:prstGeom prst="rect">
            <a:avLst/>
          </a:prstGeom>
          <a:noFill/>
        </p:spPr>
        <p:txBody>
          <a:bodyPr wrap="square" rtlCol="0">
            <a:spAutoFit/>
          </a:bodyPr>
          <a:lstStyle/>
          <a:p>
            <a:pPr algn="r"/>
            <a:r>
              <a:rPr lang="en-US" sz="1100" dirty="0" smtClean="0">
                <a:latin typeface="Arial" charset="0"/>
                <a:ea typeface="Arial" charset="0"/>
                <a:cs typeface="Arial" charset="0"/>
              </a:rPr>
              <a:t>SOURCE</a:t>
            </a:r>
            <a:r>
              <a:rPr lang="en-US" sz="1100" smtClean="0">
                <a:latin typeface="Arial" charset="0"/>
                <a:ea typeface="Arial" charset="0"/>
                <a:cs typeface="Arial" charset="0"/>
              </a:rPr>
              <a:t>: </a:t>
            </a:r>
            <a:r>
              <a:rPr lang="en-US" sz="1100">
                <a:latin typeface="Arial" charset="0"/>
                <a:ea typeface="Arial" charset="0"/>
                <a:cs typeface="Arial" charset="0"/>
              </a:rPr>
              <a:t>Brady, Strong, &amp; Fryberg, </a:t>
            </a:r>
            <a:r>
              <a:rPr lang="en-US" sz="1100" smtClean="0">
                <a:latin typeface="Arial" charset="0"/>
                <a:ea typeface="Arial" charset="0"/>
                <a:cs typeface="Arial" charset="0"/>
              </a:rPr>
              <a:t>2016.</a:t>
            </a:r>
            <a:endParaRPr lang="en-US" sz="1100" dirty="0">
              <a:latin typeface="Arial" charset="0"/>
              <a:ea typeface="Arial" charset="0"/>
              <a:cs typeface="Arial" charset="0"/>
            </a:endParaRPr>
          </a:p>
          <a:p>
            <a:pPr algn="r"/>
            <a:endParaRPr lang="en-US" sz="1100" dirty="0">
              <a:latin typeface="Arial" charset="0"/>
              <a:ea typeface="Arial" charset="0"/>
              <a:cs typeface="Arial" charset="0"/>
            </a:endParaRPr>
          </a:p>
        </p:txBody>
      </p:sp>
      <p:sp>
        <p:nvSpPr>
          <p:cNvPr id="2" name="Rectangle 28"/>
          <p:cNvSpPr>
            <a:spLocks noChangeArrowheads="1"/>
          </p:cNvSpPr>
          <p:nvPr/>
        </p:nvSpPr>
        <p:spPr bwMode="auto">
          <a:xfrm>
            <a:off x="1283368" y="1514501"/>
            <a:ext cx="10836679" cy="4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721895" y="1657229"/>
            <a:ext cx="128040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95" y="1657230"/>
            <a:ext cx="7700210" cy="460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1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2">
                    <a:lumMod val="75000"/>
                  </a:schemeClr>
                </a:solidFill>
              </a:ln>
              <a:solidFill>
                <a:schemeClr val="tx2">
                  <a:lumMod val="75000"/>
                </a:schemeClr>
              </a:solidFill>
              <a:latin typeface="Arial" charset="0"/>
              <a:ea typeface="Arial" charset="0"/>
              <a:cs typeface="Arial" charset="0"/>
            </a:endParaRPr>
          </a:p>
        </p:txBody>
      </p:sp>
      <p:sp>
        <p:nvSpPr>
          <p:cNvPr id="8" name="TextBox 7"/>
          <p:cNvSpPr txBox="1"/>
          <p:nvPr/>
        </p:nvSpPr>
        <p:spPr>
          <a:xfrm>
            <a:off x="261455" y="500867"/>
            <a:ext cx="8646765" cy="430887"/>
          </a:xfrm>
          <a:prstGeom prst="rect">
            <a:avLst/>
          </a:prstGeom>
          <a:noFill/>
        </p:spPr>
        <p:txBody>
          <a:bodyPr wrap="square" rtlCol="0">
            <a:spAutoFit/>
          </a:bodyPr>
          <a:lstStyle/>
          <a:p>
            <a:pPr algn="ctr"/>
            <a:r>
              <a:rPr lang="en-US" sz="2200" dirty="0" smtClean="0">
                <a:solidFill>
                  <a:srgbClr val="FFFFFF"/>
                </a:solidFill>
                <a:latin typeface="Arial" charset="0"/>
                <a:ea typeface="Arial" charset="0"/>
                <a:cs typeface="Arial" charset="0"/>
              </a:rPr>
              <a:t>Nation of Origin and Population of Black Immigrants in U.S.</a:t>
            </a:r>
            <a:endParaRPr lang="en-US" sz="2200" dirty="0">
              <a:solidFill>
                <a:srgbClr val="FFFFFF"/>
              </a:solidFill>
              <a:latin typeface="Arial" charset="0"/>
              <a:ea typeface="Arial" charset="0"/>
              <a:cs typeface="Arial" charset="0"/>
            </a:endParaRPr>
          </a:p>
        </p:txBody>
      </p:sp>
      <p:sp>
        <p:nvSpPr>
          <p:cNvPr id="10" name="TextBox 9"/>
          <p:cNvSpPr txBox="1"/>
          <p:nvPr/>
        </p:nvSpPr>
        <p:spPr>
          <a:xfrm>
            <a:off x="4260703" y="6537852"/>
            <a:ext cx="4883297" cy="430887"/>
          </a:xfrm>
          <a:prstGeom prst="rect">
            <a:avLst/>
          </a:prstGeom>
          <a:noFill/>
        </p:spPr>
        <p:txBody>
          <a:bodyPr wrap="square" rtlCol="0">
            <a:spAutoFit/>
          </a:bodyPr>
          <a:lstStyle/>
          <a:p>
            <a:pPr algn="r"/>
            <a:r>
              <a:rPr lang="en-US" sz="1100" dirty="0" smtClean="0">
                <a:latin typeface="Arial" charset="0"/>
                <a:ea typeface="Arial" charset="0"/>
                <a:cs typeface="Arial" charset="0"/>
              </a:rPr>
              <a:t>SOURCE: Anderson, 2015.</a:t>
            </a:r>
            <a:endParaRPr lang="en-US" sz="1100" dirty="0">
              <a:latin typeface="Arial" charset="0"/>
              <a:ea typeface="Arial" charset="0"/>
              <a:cs typeface="Arial" charset="0"/>
            </a:endParaRPr>
          </a:p>
          <a:p>
            <a:pPr algn="r"/>
            <a:endParaRPr lang="en-US" sz="1100" dirty="0">
              <a:latin typeface="Arial" charset="0"/>
              <a:ea typeface="Arial" charset="0"/>
              <a:cs typeface="Arial" charset="0"/>
            </a:endParaRPr>
          </a:p>
        </p:txBody>
      </p:sp>
      <p:sp>
        <p:nvSpPr>
          <p:cNvPr id="2" name="Rectangle 28"/>
          <p:cNvSpPr>
            <a:spLocks noChangeArrowheads="1"/>
          </p:cNvSpPr>
          <p:nvPr/>
        </p:nvSpPr>
        <p:spPr bwMode="auto">
          <a:xfrm>
            <a:off x="1283368" y="1514501"/>
            <a:ext cx="10836679" cy="4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721895" y="1657229"/>
            <a:ext cx="128040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45060648"/>
              </p:ext>
            </p:extLst>
          </p:nvPr>
        </p:nvGraphicFramePr>
        <p:xfrm>
          <a:off x="261455" y="1940958"/>
          <a:ext cx="8646765" cy="4203168"/>
        </p:xfrm>
        <a:graphic>
          <a:graphicData uri="http://schemas.openxmlformats.org/drawingml/2006/table">
            <a:tbl>
              <a:tblPr firstRow="1" firstCol="1" bandRow="1">
                <a:tableStyleId>{5C22544A-7EE6-4342-B048-85BDC9FD1C3A}</a:tableStyleId>
              </a:tblPr>
              <a:tblGrid>
                <a:gridCol w="1480217"/>
                <a:gridCol w="1482677"/>
                <a:gridCol w="1496619"/>
                <a:gridCol w="1479397"/>
                <a:gridCol w="1479397"/>
                <a:gridCol w="1228458"/>
              </a:tblGrid>
              <a:tr h="330061">
                <a:tc gridSpan="3">
                  <a:txBody>
                    <a:bodyPr/>
                    <a:lstStyle/>
                    <a:p>
                      <a:pPr marL="0" marR="0" algn="ctr">
                        <a:lnSpc>
                          <a:spcPct val="115000"/>
                        </a:lnSpc>
                        <a:spcBef>
                          <a:spcPts val="0"/>
                        </a:spcBef>
                        <a:spcAft>
                          <a:spcPts val="1000"/>
                        </a:spcAft>
                      </a:pPr>
                      <a:r>
                        <a:rPr lang="en-US" sz="1600">
                          <a:effectLst/>
                          <a:latin typeface="Arial" charset="0"/>
                          <a:ea typeface="Arial" charset="0"/>
                          <a:cs typeface="Arial" charset="0"/>
                        </a:rPr>
                        <a:t>AFRICA</a:t>
                      </a: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1600">
                          <a:effectLst/>
                          <a:latin typeface="Arial" charset="0"/>
                          <a:ea typeface="Arial" charset="0"/>
                          <a:cs typeface="Arial" charset="0"/>
                        </a:rPr>
                        <a:t>CARIBBEAN</a:t>
                      </a:r>
                    </a:p>
                  </a:txBody>
                  <a:tcPr marL="68580" marR="68580" marT="0" marB="0" anchor="ctr"/>
                </a:tc>
                <a:tc hMerge="1">
                  <a:txBody>
                    <a:bodyPr/>
                    <a:lstStyle/>
                    <a:p>
                      <a:endParaRPr lang="en-US"/>
                    </a:p>
                  </a:txBody>
                  <a:tcPr/>
                </a:tc>
                <a:tc hMerge="1">
                  <a:txBody>
                    <a:bodyPr/>
                    <a:lstStyle/>
                    <a:p>
                      <a:endParaRPr lang="en-US"/>
                    </a:p>
                  </a:txBody>
                  <a:tcPr/>
                </a:tc>
              </a:tr>
              <a:tr h="1337656">
                <a:tc>
                  <a:txBody>
                    <a:bodyPr/>
                    <a:lstStyle/>
                    <a:p>
                      <a:pPr marL="0" marR="0" algn="ctr">
                        <a:lnSpc>
                          <a:spcPct val="115000"/>
                        </a:lnSpc>
                        <a:spcBef>
                          <a:spcPts val="0"/>
                        </a:spcBef>
                        <a:spcAft>
                          <a:spcPts val="1000"/>
                        </a:spcAft>
                      </a:pPr>
                      <a:r>
                        <a:rPr lang="en-US" sz="1600" dirty="0">
                          <a:effectLst/>
                          <a:latin typeface="Arial" charset="0"/>
                          <a:ea typeface="Arial" charset="0"/>
                          <a:cs typeface="Arial" charset="0"/>
                        </a:rPr>
                        <a:t>Nation of Origin</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 Black Immigrant Population</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Population in Thousands</a:t>
                      </a:r>
                    </a:p>
                  </a:txBody>
                  <a:tcPr marL="68580" marR="68580" marT="0" marB="0" anchor="ctr"/>
                </a:tc>
                <a:tc>
                  <a:txBody>
                    <a:bodyPr/>
                    <a:lstStyle/>
                    <a:p>
                      <a:pPr marL="0" marR="0" algn="ctr">
                        <a:lnSpc>
                          <a:spcPct val="115000"/>
                        </a:lnSpc>
                        <a:spcBef>
                          <a:spcPts val="0"/>
                        </a:spcBef>
                        <a:spcAft>
                          <a:spcPts val="1000"/>
                        </a:spcAft>
                      </a:pPr>
                      <a:r>
                        <a:rPr lang="en-US" sz="1600" dirty="0">
                          <a:effectLst/>
                          <a:latin typeface="Arial" charset="0"/>
                          <a:ea typeface="Arial" charset="0"/>
                          <a:cs typeface="Arial" charset="0"/>
                        </a:rPr>
                        <a:t>Nation of Origin</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 Black Immigrant Population</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Population in Thousands</a:t>
                      </a:r>
                    </a:p>
                  </a:txBody>
                  <a:tcPr marL="68580" marR="68580" marT="0" marB="0" anchor="ctr"/>
                </a:tc>
              </a:tr>
              <a:tr h="329269">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Nigeria</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6%</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226</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Jamaica</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18%</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682</a:t>
                      </a:r>
                    </a:p>
                  </a:txBody>
                  <a:tcPr marL="68580" marR="68580" marT="0" marB="0" anchor="ctr"/>
                </a:tc>
              </a:tr>
              <a:tr h="329269">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Ethiopia</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5%</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191</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Haiti</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15%</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586</a:t>
                      </a:r>
                    </a:p>
                  </a:txBody>
                  <a:tcPr marL="68580" marR="68580" marT="0" marB="0" anchor="ctr"/>
                </a:tc>
              </a:tr>
              <a:tr h="812883">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Ghana</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4%</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147</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Trinidad &amp; Tobago</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5%</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192</a:t>
                      </a:r>
                    </a:p>
                  </a:txBody>
                  <a:tcPr marL="68580" marR="68580" marT="0" marB="0" anchor="ctr"/>
                </a:tc>
              </a:tr>
              <a:tr h="668828">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Kenya</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3%</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107</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Dominican Republic</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4%</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161</a:t>
                      </a:r>
                    </a:p>
                  </a:txBody>
                  <a:tcPr marL="68580" marR="68580" marT="0" marB="0" anchor="ctr"/>
                </a:tc>
              </a:tr>
              <a:tr h="395202">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Liberia</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2%</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83</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Barbados</a:t>
                      </a:r>
                    </a:p>
                  </a:txBody>
                  <a:tcPr marL="68580" marR="68580" marT="0" marB="0" anchor="ctr"/>
                </a:tc>
                <a:tc>
                  <a:txBody>
                    <a:bodyPr/>
                    <a:lstStyle/>
                    <a:p>
                      <a:pPr marL="0" marR="0" algn="ctr">
                        <a:lnSpc>
                          <a:spcPct val="115000"/>
                        </a:lnSpc>
                        <a:spcBef>
                          <a:spcPts val="0"/>
                        </a:spcBef>
                        <a:spcAft>
                          <a:spcPts val="1000"/>
                        </a:spcAft>
                      </a:pPr>
                      <a:r>
                        <a:rPr lang="en-US" sz="1600">
                          <a:effectLst/>
                          <a:latin typeface="Arial" charset="0"/>
                          <a:ea typeface="Arial" charset="0"/>
                          <a:cs typeface="Arial" charset="0"/>
                        </a:rPr>
                        <a:t>1%</a:t>
                      </a:r>
                    </a:p>
                  </a:txBody>
                  <a:tcPr marL="68580" marR="68580" marT="0" marB="0" anchor="ctr"/>
                </a:tc>
                <a:tc>
                  <a:txBody>
                    <a:bodyPr/>
                    <a:lstStyle/>
                    <a:p>
                      <a:pPr marL="0" marR="0" algn="ctr">
                        <a:lnSpc>
                          <a:spcPct val="115000"/>
                        </a:lnSpc>
                        <a:spcBef>
                          <a:spcPts val="0"/>
                        </a:spcBef>
                        <a:spcAft>
                          <a:spcPts val="1000"/>
                        </a:spcAft>
                      </a:pPr>
                      <a:r>
                        <a:rPr lang="en-US" sz="1600" dirty="0">
                          <a:effectLst/>
                          <a:latin typeface="Arial" charset="0"/>
                          <a:ea typeface="Arial" charset="0"/>
                          <a:cs typeface="Arial" charset="0"/>
                        </a:rPr>
                        <a:t>51</a:t>
                      </a:r>
                    </a:p>
                  </a:txBody>
                  <a:tcPr marL="68580" marR="68580" marT="0" marB="0" anchor="ctr"/>
                </a:tc>
              </a:tr>
            </a:tbl>
          </a:graphicData>
        </a:graphic>
      </p:graphicFrame>
    </p:spTree>
    <p:extLst>
      <p:ext uri="{BB962C8B-B14F-4D97-AF65-F5344CB8AC3E}">
        <p14:creationId xmlns:p14="http://schemas.microsoft.com/office/powerpoint/2010/main" val="416985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775284"/>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2">
                    <a:lumMod val="75000"/>
                  </a:schemeClr>
                </a:solidFill>
              </a:ln>
              <a:solidFill>
                <a:schemeClr val="tx2">
                  <a:lumMod val="75000"/>
                </a:schemeClr>
              </a:solidFill>
            </a:endParaRPr>
          </a:p>
        </p:txBody>
      </p:sp>
      <p:sp>
        <p:nvSpPr>
          <p:cNvPr id="8" name="TextBox 7"/>
          <p:cNvSpPr txBox="1"/>
          <p:nvPr/>
        </p:nvSpPr>
        <p:spPr>
          <a:xfrm>
            <a:off x="248617" y="3238671"/>
            <a:ext cx="8646765" cy="492443"/>
          </a:xfrm>
          <a:prstGeom prst="rect">
            <a:avLst/>
          </a:prstGeom>
          <a:noFill/>
        </p:spPr>
        <p:txBody>
          <a:bodyPr wrap="square" rtlCol="0">
            <a:spAutoFit/>
          </a:bodyPr>
          <a:lstStyle/>
          <a:p>
            <a:pPr algn="ctr"/>
            <a:r>
              <a:rPr lang="en-US" sz="2600" dirty="0" smtClean="0">
                <a:solidFill>
                  <a:schemeClr val="bg1"/>
                </a:solidFill>
                <a:latin typeface="Arial" charset="0"/>
                <a:ea typeface="Arial" charset="0"/>
                <a:cs typeface="Arial" charset="0"/>
              </a:rPr>
              <a:t>WHY IS THIS RELEVANT </a:t>
            </a:r>
            <a:r>
              <a:rPr lang="en-US" sz="2600" dirty="0" smtClean="0">
                <a:solidFill>
                  <a:schemeClr val="bg1"/>
                </a:solidFill>
                <a:latin typeface="Arial" charset="0"/>
                <a:ea typeface="Arial" charset="0"/>
                <a:cs typeface="Arial" charset="0"/>
              </a:rPr>
              <a:t>TO COMMUNITY LEADERS?</a:t>
            </a:r>
            <a:endParaRPr lang="en-US" sz="2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040994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19219"/>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2">
                    <a:lumMod val="75000"/>
                  </a:schemeClr>
                </a:solidFill>
              </a:ln>
              <a:solidFill>
                <a:schemeClr val="tx2">
                  <a:lumMod val="75000"/>
                </a:schemeClr>
              </a:solidFill>
              <a:latin typeface="Arial" charset="0"/>
              <a:ea typeface="Arial" charset="0"/>
              <a:cs typeface="Arial" charset="0"/>
            </a:endParaRPr>
          </a:p>
        </p:txBody>
      </p:sp>
      <p:sp>
        <p:nvSpPr>
          <p:cNvPr id="8" name="TextBox 7"/>
          <p:cNvSpPr txBox="1"/>
          <p:nvPr/>
        </p:nvSpPr>
        <p:spPr>
          <a:xfrm>
            <a:off x="261455" y="372530"/>
            <a:ext cx="8646765" cy="769441"/>
          </a:xfrm>
          <a:prstGeom prst="rect">
            <a:avLst/>
          </a:prstGeom>
          <a:noFill/>
        </p:spPr>
        <p:txBody>
          <a:bodyPr wrap="square" rtlCol="0">
            <a:spAutoFit/>
          </a:bodyPr>
          <a:lstStyle/>
          <a:p>
            <a:pPr algn="ctr"/>
            <a:r>
              <a:rPr lang="en-US" sz="2200" dirty="0">
                <a:solidFill>
                  <a:srgbClr val="FFFFFF"/>
                </a:solidFill>
                <a:latin typeface="Arial" charset="0"/>
                <a:ea typeface="Arial" charset="0"/>
                <a:cs typeface="Arial" charset="0"/>
              </a:rPr>
              <a:t>Representation of Ethnic </a:t>
            </a:r>
            <a:r>
              <a:rPr lang="en-US" sz="2200" dirty="0" smtClean="0">
                <a:solidFill>
                  <a:srgbClr val="FFFFFF"/>
                </a:solidFill>
                <a:latin typeface="Arial" charset="0"/>
                <a:ea typeface="Arial" charset="0"/>
                <a:cs typeface="Arial" charset="0"/>
              </a:rPr>
              <a:t>Subgroups </a:t>
            </a:r>
            <a:r>
              <a:rPr lang="en-US" sz="2200" dirty="0">
                <a:solidFill>
                  <a:srgbClr val="FFFFFF"/>
                </a:solidFill>
                <a:latin typeface="Arial" charset="0"/>
                <a:ea typeface="Arial" charset="0"/>
                <a:cs typeface="Arial" charset="0"/>
              </a:rPr>
              <a:t>in Total Enrollment and Free or Reduced Lunch Utilization among AAPIs </a:t>
            </a:r>
          </a:p>
        </p:txBody>
      </p:sp>
      <p:sp>
        <p:nvSpPr>
          <p:cNvPr id="10" name="TextBox 9"/>
          <p:cNvSpPr txBox="1"/>
          <p:nvPr/>
        </p:nvSpPr>
        <p:spPr>
          <a:xfrm>
            <a:off x="4260703" y="6537852"/>
            <a:ext cx="4883297" cy="430887"/>
          </a:xfrm>
          <a:prstGeom prst="rect">
            <a:avLst/>
          </a:prstGeom>
          <a:noFill/>
        </p:spPr>
        <p:txBody>
          <a:bodyPr wrap="square" rtlCol="0">
            <a:spAutoFit/>
          </a:bodyPr>
          <a:lstStyle/>
          <a:p>
            <a:pPr algn="r"/>
            <a:r>
              <a:rPr lang="en-US" sz="1100" dirty="0">
                <a:latin typeface="Arial" charset="0"/>
                <a:ea typeface="Arial" charset="0"/>
                <a:cs typeface="Arial" charset="0"/>
              </a:rPr>
              <a:t>SOURCE: OSPI Enrollment Data, 2013.</a:t>
            </a:r>
          </a:p>
          <a:p>
            <a:pPr algn="r"/>
            <a:endParaRPr lang="en-US" sz="1100" dirty="0">
              <a:latin typeface="Arial" charset="0"/>
              <a:ea typeface="Arial" charset="0"/>
              <a:cs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76037637"/>
              </p:ext>
            </p:extLst>
          </p:nvPr>
        </p:nvGraphicFramePr>
        <p:xfrm>
          <a:off x="186123" y="1539272"/>
          <a:ext cx="8957878" cy="4604853"/>
        </p:xfrm>
        <a:graphic>
          <a:graphicData uri="http://schemas.openxmlformats.org/presentationml/2006/ole">
            <mc:AlternateContent xmlns:mc="http://schemas.openxmlformats.org/markup-compatibility/2006">
              <mc:Choice xmlns:v="urn:schemas-microsoft-com:vml" Requires="v">
                <p:oleObj spid="_x0000_s7191" name="Document" r:id="rId4" imgW="6324600" imgH="3251200" progId="Word.Document.12">
                  <p:embed/>
                </p:oleObj>
              </mc:Choice>
              <mc:Fallback>
                <p:oleObj name="Document" r:id="rId4" imgW="6324600" imgH="3251200" progId="Word.Document.12">
                  <p:embed/>
                  <p:pic>
                    <p:nvPicPr>
                      <p:cNvPr id="0" name=""/>
                      <p:cNvPicPr/>
                      <p:nvPr/>
                    </p:nvPicPr>
                    <p:blipFill>
                      <a:blip r:embed="rId5"/>
                      <a:stretch>
                        <a:fillRect/>
                      </a:stretch>
                    </p:blipFill>
                    <p:spPr>
                      <a:xfrm>
                        <a:off x="186123" y="1539272"/>
                        <a:ext cx="8957878" cy="4604853"/>
                      </a:xfrm>
                      <a:prstGeom prst="rect">
                        <a:avLst/>
                      </a:prstGeom>
                    </p:spPr>
                  </p:pic>
                </p:oleObj>
              </mc:Fallback>
            </mc:AlternateContent>
          </a:graphicData>
        </a:graphic>
      </p:graphicFrame>
    </p:spTree>
    <p:extLst>
      <p:ext uri="{BB962C8B-B14F-4D97-AF65-F5344CB8AC3E}">
        <p14:creationId xmlns:p14="http://schemas.microsoft.com/office/powerpoint/2010/main" val="13311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TotalTime>
  <Words>754</Words>
  <Application>Microsoft Macintosh PowerPoint</Application>
  <PresentationFormat>On-screen Show (4:3)</PresentationFormat>
  <Paragraphs>165</Paragraphs>
  <Slides>26</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Calibri</vt:lpstr>
      <vt:lpstr>Wingdings</vt:lpstr>
      <vt:lpstr>Arial</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Dolly Nguyen</dc:creator>
  <cp:lastModifiedBy>Microsoft Office User</cp:lastModifiedBy>
  <cp:revision>48</cp:revision>
  <dcterms:created xsi:type="dcterms:W3CDTF">2015-03-10T22:56:22Z</dcterms:created>
  <dcterms:modified xsi:type="dcterms:W3CDTF">2018-01-18T01:04:55Z</dcterms:modified>
</cp:coreProperties>
</file>