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61" r:id="rId6"/>
    <p:sldId id="451" r:id="rId7"/>
    <p:sldId id="2706" r:id="rId8"/>
    <p:sldId id="2688" r:id="rId9"/>
    <p:sldId id="2689" r:id="rId10"/>
    <p:sldId id="2693" r:id="rId11"/>
    <p:sldId id="2663" r:id="rId12"/>
    <p:sldId id="2700" r:id="rId13"/>
    <p:sldId id="446" r:id="rId14"/>
    <p:sldId id="2698" r:id="rId15"/>
    <p:sldId id="257" r:id="rId1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ry, Claudine V" initials="BV" lastIdx="1" clrIdx="0">
    <p:extLst>
      <p:ext uri="{19B8F6BF-5375-455C-9EA6-DF929625EA0E}">
        <p15:presenceInfo xmlns:p15="http://schemas.microsoft.com/office/powerpoint/2012/main" userId="S::cvberry@seattleschools.org::2a6f438f-309a-4601-861b-c2c387a256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D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46" autoAdjust="0"/>
    <p:restoredTop sz="94674"/>
  </p:normalViewPr>
  <p:slideViewPr>
    <p:cSldViewPr snapToGrid="0">
      <p:cViewPr varScale="1">
        <p:scale>
          <a:sx n="124" d="100"/>
          <a:sy n="124" d="100"/>
        </p:scale>
        <p:origin x="4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hyperlink" Target="http://www.allwhitebackground.com/children.html" TargetMode="External"/><Relationship Id="rId1" Type="http://schemas.openxmlformats.org/officeDocument/2006/relationships/image" Target="../media/image5.jpg"/></Relationships>
</file>

<file path=ppt/diagrams/_rels/data2.xml.rels><?xml version="1.0" encoding="UTF-8" standalone="yes"?>
<Relationships xmlns="http://schemas.openxmlformats.org/package/2006/relationships"><Relationship Id="rId2" Type="http://schemas.openxmlformats.org/officeDocument/2006/relationships/hyperlink" Target="https://ggwash.org/view/35361/at-one-dcps-high-school-teachers-work-together-to-improve-students-writing" TargetMode="External"/><Relationship Id="rId1" Type="http://schemas.openxmlformats.org/officeDocument/2006/relationships/image" Target="../media/image6.jpg"/></Relationships>
</file>

<file path=ppt/diagrams/_rels/drawing1.xml.rels><?xml version="1.0" encoding="UTF-8" standalone="yes"?>
<Relationships xmlns="http://schemas.openxmlformats.org/package/2006/relationships"><Relationship Id="rId2" Type="http://schemas.openxmlformats.org/officeDocument/2006/relationships/hyperlink" Target="http://www.allwhitebackground.com/children.html" TargetMode="External"/><Relationship Id="rId1" Type="http://schemas.openxmlformats.org/officeDocument/2006/relationships/image" Target="../media/image5.jpg"/></Relationships>
</file>

<file path=ppt/diagrams/_rels/drawing2.xml.rels><?xml version="1.0" encoding="UTF-8" standalone="yes"?>
<Relationships xmlns="http://schemas.openxmlformats.org/package/2006/relationships"><Relationship Id="rId2" Type="http://schemas.openxmlformats.org/officeDocument/2006/relationships/hyperlink" Target="https://ggwash.org/view/35361/at-one-dcps-high-school-teachers-work-together-to-improve-students-writing" TargetMode="External"/><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C23808-8916-4929-8BB0-E54233A87722}" type="doc">
      <dgm:prSet loTypeId="urn:microsoft.com/office/officeart/2005/8/layout/radial2" loCatId="relationship" qsTypeId="urn:microsoft.com/office/officeart/2005/8/quickstyle/simple3" qsCatId="simple" csTypeId="urn:microsoft.com/office/officeart/2005/8/colors/accent1_5" csCatId="accent1" phldr="1"/>
      <dgm:spPr/>
      <dgm:t>
        <a:bodyPr/>
        <a:lstStyle/>
        <a:p>
          <a:endParaRPr lang="en-US"/>
        </a:p>
      </dgm:t>
    </dgm:pt>
    <dgm:pt modelId="{FD0F0086-A7D6-4513-8936-72D6FCD571A8}">
      <dgm:prSet phldrT="[Text]"/>
      <dgm:spPr/>
      <dgm:t>
        <a:bodyPr/>
        <a:lstStyle/>
        <a:p>
          <a:r>
            <a:rPr lang="en-US">
              <a:latin typeface="Verdana"/>
              <a:ea typeface="Verdana"/>
              <a:cs typeface="Verdana"/>
            </a:rPr>
            <a:t>Tier I Services</a:t>
          </a:r>
          <a:endParaRPr lang="en-US" sz="3000">
            <a:solidFill>
              <a:srgbClr val="010000"/>
            </a:solidFill>
            <a:latin typeface="Verdana"/>
            <a:ea typeface="Verdana"/>
            <a:cs typeface="Verdana"/>
          </a:endParaRPr>
        </a:p>
      </dgm:t>
    </dgm:pt>
    <dgm:pt modelId="{46A3E6CB-4A2E-42B2-9FB6-744619AA204B}" type="parTrans" cxnId="{492ECD16-E9A8-4EEC-A6AF-F8AAF71D8CC6}">
      <dgm:prSet/>
      <dgm:spPr/>
      <dgm:t>
        <a:bodyPr/>
        <a:lstStyle/>
        <a:p>
          <a:endParaRPr lang="en-US"/>
        </a:p>
      </dgm:t>
    </dgm:pt>
    <dgm:pt modelId="{F7D1F2F5-D2D0-471F-A5E5-00FFEA0B80FE}" type="sibTrans" cxnId="{492ECD16-E9A8-4EEC-A6AF-F8AAF71D8CC6}">
      <dgm:prSet/>
      <dgm:spPr/>
      <dgm:t>
        <a:bodyPr/>
        <a:lstStyle/>
        <a:p>
          <a:endParaRPr lang="en-US"/>
        </a:p>
      </dgm:t>
    </dgm:pt>
    <dgm:pt modelId="{EAB0900E-BCB7-4E14-9176-14BDDCB5F83B}">
      <dgm:prSet phldrT="[Text]"/>
      <dgm:spPr/>
      <dgm:t>
        <a:bodyPr/>
        <a:lstStyle/>
        <a:p>
          <a:pPr>
            <a:buNone/>
          </a:pPr>
          <a:endParaRPr lang="en-US">
            <a:latin typeface="Verdana"/>
            <a:ea typeface="Verdana"/>
            <a:cs typeface="Verdana"/>
          </a:endParaRPr>
        </a:p>
      </dgm:t>
    </dgm:pt>
    <dgm:pt modelId="{3205A076-0B14-4420-A94A-51E841CBE32E}" type="parTrans" cxnId="{B947D7E5-19FF-4616-8E60-3FD2FA3B3B4C}">
      <dgm:prSet/>
      <dgm:spPr/>
      <dgm:t>
        <a:bodyPr/>
        <a:lstStyle/>
        <a:p>
          <a:endParaRPr lang="en-US"/>
        </a:p>
      </dgm:t>
    </dgm:pt>
    <dgm:pt modelId="{2762B8AE-8DA2-465E-A977-A90EDF220CAF}" type="sibTrans" cxnId="{B947D7E5-19FF-4616-8E60-3FD2FA3B3B4C}">
      <dgm:prSet/>
      <dgm:spPr/>
      <dgm:t>
        <a:bodyPr/>
        <a:lstStyle/>
        <a:p>
          <a:endParaRPr lang="en-US"/>
        </a:p>
      </dgm:t>
    </dgm:pt>
    <dgm:pt modelId="{189E5C96-46E6-4817-99CB-D908B5062E64}">
      <dgm:prSet phldrT="[Text]"/>
      <dgm:spPr/>
      <dgm:t>
        <a:bodyPr/>
        <a:lstStyle/>
        <a:p>
          <a:r>
            <a:rPr lang="en-US">
              <a:latin typeface="Verdana"/>
              <a:ea typeface="Verdana"/>
              <a:cs typeface="Verdana"/>
            </a:rPr>
            <a:t>Tier II Services</a:t>
          </a:r>
        </a:p>
      </dgm:t>
    </dgm:pt>
    <dgm:pt modelId="{B6E0215D-911E-4B6D-BBAB-A51C87EAA69F}" type="parTrans" cxnId="{BDC4E261-2BF7-4F34-8B3A-E0D245BF3F79}">
      <dgm:prSet/>
      <dgm:spPr/>
      <dgm:t>
        <a:bodyPr/>
        <a:lstStyle/>
        <a:p>
          <a:endParaRPr lang="en-US"/>
        </a:p>
      </dgm:t>
    </dgm:pt>
    <dgm:pt modelId="{8D51B614-9062-4C91-8EC9-3D20E2AADEA6}" type="sibTrans" cxnId="{BDC4E261-2BF7-4F34-8B3A-E0D245BF3F79}">
      <dgm:prSet/>
      <dgm:spPr/>
      <dgm:t>
        <a:bodyPr/>
        <a:lstStyle/>
        <a:p>
          <a:endParaRPr lang="en-US"/>
        </a:p>
      </dgm:t>
    </dgm:pt>
    <dgm:pt modelId="{B2178A97-C1DC-4048-A687-FD4D99131F74}">
      <dgm:prSet phldrT="[Text]"/>
      <dgm:spPr/>
      <dgm:t>
        <a:bodyPr/>
        <a:lstStyle/>
        <a:p>
          <a:endParaRPr lang="en-US">
            <a:latin typeface="Verdana"/>
            <a:ea typeface="Verdana"/>
            <a:cs typeface="Verdana"/>
          </a:endParaRPr>
        </a:p>
      </dgm:t>
    </dgm:pt>
    <dgm:pt modelId="{A30E61ED-C80F-45C7-B970-0F437F16A4C6}" type="parTrans" cxnId="{E0C10AA0-EC8F-405A-812E-88CD20146AD8}">
      <dgm:prSet/>
      <dgm:spPr/>
      <dgm:t>
        <a:bodyPr/>
        <a:lstStyle/>
        <a:p>
          <a:endParaRPr lang="en-US"/>
        </a:p>
      </dgm:t>
    </dgm:pt>
    <dgm:pt modelId="{F8449DB9-E23A-4114-AF76-370ED75F3205}" type="sibTrans" cxnId="{E0C10AA0-EC8F-405A-812E-88CD20146AD8}">
      <dgm:prSet/>
      <dgm:spPr/>
      <dgm:t>
        <a:bodyPr/>
        <a:lstStyle/>
        <a:p>
          <a:endParaRPr lang="en-US"/>
        </a:p>
      </dgm:t>
    </dgm:pt>
    <dgm:pt modelId="{F74104A0-677A-405D-BF72-6F20AEA1E865}">
      <dgm:prSet phldrT="[Text]"/>
      <dgm:spPr/>
      <dgm:t>
        <a:bodyPr/>
        <a:lstStyle/>
        <a:p>
          <a:r>
            <a:rPr lang="en-US">
              <a:latin typeface="Verdana"/>
              <a:ea typeface="Verdana"/>
              <a:cs typeface="Verdana"/>
            </a:rPr>
            <a:t>Tier III Alternative Placement Services</a:t>
          </a:r>
        </a:p>
      </dgm:t>
    </dgm:pt>
    <dgm:pt modelId="{3924648B-AF28-4EDD-BDB7-594603E80005}" type="parTrans" cxnId="{D580A3B1-BFF3-4ED4-8497-5F194758D835}">
      <dgm:prSet/>
      <dgm:spPr/>
      <dgm:t>
        <a:bodyPr/>
        <a:lstStyle/>
        <a:p>
          <a:endParaRPr lang="en-US"/>
        </a:p>
      </dgm:t>
    </dgm:pt>
    <dgm:pt modelId="{E860A6E7-1F64-4939-8435-F4CBB518A256}" type="sibTrans" cxnId="{D580A3B1-BFF3-4ED4-8497-5F194758D835}">
      <dgm:prSet/>
      <dgm:spPr/>
      <dgm:t>
        <a:bodyPr/>
        <a:lstStyle/>
        <a:p>
          <a:endParaRPr lang="en-US"/>
        </a:p>
      </dgm:t>
    </dgm:pt>
    <dgm:pt modelId="{E1E11596-EC6A-4BE0-9649-21D55A6E4626}">
      <dgm:prSet phldrT="[Text]"/>
      <dgm:spPr/>
      <dgm:t>
        <a:bodyPr/>
        <a:lstStyle/>
        <a:p>
          <a:endParaRPr lang="en-US">
            <a:latin typeface="Verdana"/>
            <a:ea typeface="Verdana"/>
            <a:cs typeface="Verdana"/>
          </a:endParaRPr>
        </a:p>
      </dgm:t>
    </dgm:pt>
    <dgm:pt modelId="{B1006C0D-5A6D-4364-95E3-7184FD58FC70}" type="parTrans" cxnId="{E57A90AA-4567-4DEA-BF74-3C2188E3773B}">
      <dgm:prSet/>
      <dgm:spPr/>
      <dgm:t>
        <a:bodyPr/>
        <a:lstStyle/>
        <a:p>
          <a:endParaRPr lang="en-US"/>
        </a:p>
      </dgm:t>
    </dgm:pt>
    <dgm:pt modelId="{4B82CD64-2AA9-4A99-99EC-CB0C9452912B}" type="sibTrans" cxnId="{E57A90AA-4567-4DEA-BF74-3C2188E3773B}">
      <dgm:prSet/>
      <dgm:spPr/>
      <dgm:t>
        <a:bodyPr/>
        <a:lstStyle/>
        <a:p>
          <a:endParaRPr lang="en-US"/>
        </a:p>
      </dgm:t>
    </dgm:pt>
    <dgm:pt modelId="{EFE1ABAD-605F-43C3-B18C-D2897C881B23}" type="pres">
      <dgm:prSet presAssocID="{ABC23808-8916-4929-8BB0-E54233A87722}" presName="composite" presStyleCnt="0">
        <dgm:presLayoutVars>
          <dgm:chMax val="5"/>
          <dgm:dir val="rev"/>
          <dgm:animLvl val="ctr"/>
          <dgm:resizeHandles val="exact"/>
        </dgm:presLayoutVars>
      </dgm:prSet>
      <dgm:spPr/>
    </dgm:pt>
    <dgm:pt modelId="{B920DD3B-E5A5-4AB9-8D81-E85D36662741}" type="pres">
      <dgm:prSet presAssocID="{ABC23808-8916-4929-8BB0-E54233A87722}" presName="cycle" presStyleCnt="0"/>
      <dgm:spPr/>
    </dgm:pt>
    <dgm:pt modelId="{4D18D73E-2E35-45E5-A32C-3F7C0CFA127E}" type="pres">
      <dgm:prSet presAssocID="{ABC23808-8916-4929-8BB0-E54233A87722}" presName="centerShape" presStyleCnt="0"/>
      <dgm:spPr/>
    </dgm:pt>
    <dgm:pt modelId="{0B1DA178-42D7-4F4D-A9D9-8D2B998C22A1}" type="pres">
      <dgm:prSet presAssocID="{ABC23808-8916-4929-8BB0-E54233A87722}" presName="connSite" presStyleLbl="node1" presStyleIdx="0" presStyleCnt="4"/>
      <dgm:spPr/>
    </dgm:pt>
    <dgm:pt modelId="{C4A4D5D6-DE0A-46B9-9B3D-5F7136578A61}" type="pres">
      <dgm:prSet presAssocID="{ABC23808-8916-4929-8BB0-E54233A87722}" presName="visible" presStyleLbl="node1" presStyleIdx="0" presStyleCnt="4" custScaleX="112058" custScaleY="105511" custLinFactNeighborX="-6010" custLinFactNeighborY="-9456"/>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37000" r="-37000"/>
          </a:stretch>
        </a:blipFill>
        <a:ln>
          <a:solidFill>
            <a:srgbClr val="005DAA"/>
          </a:solidFill>
        </a:ln>
      </dgm:spPr>
    </dgm:pt>
    <dgm:pt modelId="{BDBCD225-5E6B-4946-A2FC-5DE6CDDF4636}" type="pres">
      <dgm:prSet presAssocID="{46A3E6CB-4A2E-42B2-9FB6-744619AA204B}" presName="Name25" presStyleLbl="parChTrans1D1" presStyleIdx="0" presStyleCnt="3"/>
      <dgm:spPr/>
    </dgm:pt>
    <dgm:pt modelId="{DAC344FC-965E-4B43-9A96-2F137914D790}" type="pres">
      <dgm:prSet presAssocID="{FD0F0086-A7D6-4513-8936-72D6FCD571A8}" presName="node" presStyleCnt="0"/>
      <dgm:spPr/>
    </dgm:pt>
    <dgm:pt modelId="{B1899D70-90E9-4129-A992-B99F7795EEEB}" type="pres">
      <dgm:prSet presAssocID="{FD0F0086-A7D6-4513-8936-72D6FCD571A8}" presName="parentNode" presStyleLbl="node1" presStyleIdx="1" presStyleCnt="4" custLinFactNeighborX="-1725" custLinFactNeighborY="-5305">
        <dgm:presLayoutVars>
          <dgm:chMax val="1"/>
          <dgm:bulletEnabled val="1"/>
        </dgm:presLayoutVars>
      </dgm:prSet>
      <dgm:spPr/>
    </dgm:pt>
    <dgm:pt modelId="{CF2DE0EC-BA1F-4C50-BD53-EF02629C52A0}" type="pres">
      <dgm:prSet presAssocID="{FD0F0086-A7D6-4513-8936-72D6FCD571A8}" presName="childNode" presStyleLbl="revTx" presStyleIdx="0" presStyleCnt="3">
        <dgm:presLayoutVars>
          <dgm:bulletEnabled val="1"/>
        </dgm:presLayoutVars>
      </dgm:prSet>
      <dgm:spPr/>
    </dgm:pt>
    <dgm:pt modelId="{E75EE947-5CC2-44A4-A5D2-460C2BEDE2F9}" type="pres">
      <dgm:prSet presAssocID="{B6E0215D-911E-4B6D-BBAB-A51C87EAA69F}" presName="Name25" presStyleLbl="parChTrans1D1" presStyleIdx="1" presStyleCnt="3"/>
      <dgm:spPr/>
    </dgm:pt>
    <dgm:pt modelId="{1292ED5A-EFD1-48F7-95E1-4E0DDC66F9F6}" type="pres">
      <dgm:prSet presAssocID="{189E5C96-46E6-4817-99CB-D908B5062E64}" presName="node" presStyleCnt="0"/>
      <dgm:spPr/>
    </dgm:pt>
    <dgm:pt modelId="{858389B5-FAC8-4F0F-BAE9-0886501C612F}" type="pres">
      <dgm:prSet presAssocID="{189E5C96-46E6-4817-99CB-D908B5062E64}" presName="parentNode" presStyleLbl="node1" presStyleIdx="2" presStyleCnt="4" custLinFactNeighborY="-9096">
        <dgm:presLayoutVars>
          <dgm:chMax val="1"/>
          <dgm:bulletEnabled val="1"/>
        </dgm:presLayoutVars>
      </dgm:prSet>
      <dgm:spPr/>
    </dgm:pt>
    <dgm:pt modelId="{CFE77724-F06D-4936-82DB-FB538FAE6C2E}" type="pres">
      <dgm:prSet presAssocID="{189E5C96-46E6-4817-99CB-D908B5062E64}" presName="childNode" presStyleLbl="revTx" presStyleIdx="1" presStyleCnt="3">
        <dgm:presLayoutVars>
          <dgm:bulletEnabled val="1"/>
        </dgm:presLayoutVars>
      </dgm:prSet>
      <dgm:spPr/>
    </dgm:pt>
    <dgm:pt modelId="{2CA62F60-3611-496B-AFD9-5D6A2D1E6761}" type="pres">
      <dgm:prSet presAssocID="{3924648B-AF28-4EDD-BDB7-594603E80005}" presName="Name25" presStyleLbl="parChTrans1D1" presStyleIdx="2" presStyleCnt="3"/>
      <dgm:spPr/>
    </dgm:pt>
    <dgm:pt modelId="{A8FF3E43-0610-41D1-8A76-9C41AE11FAC9}" type="pres">
      <dgm:prSet presAssocID="{F74104A0-677A-405D-BF72-6F20AEA1E865}" presName="node" presStyleCnt="0"/>
      <dgm:spPr/>
    </dgm:pt>
    <dgm:pt modelId="{F448CB2D-48C3-473B-8F18-5D2BC531A418}" type="pres">
      <dgm:prSet presAssocID="{F74104A0-677A-405D-BF72-6F20AEA1E865}" presName="parentNode" presStyleLbl="node1" presStyleIdx="3" presStyleCnt="4" custScaleY="93332" custLinFactNeighborX="-8532" custLinFactNeighborY="-9709">
        <dgm:presLayoutVars>
          <dgm:chMax val="1"/>
          <dgm:bulletEnabled val="1"/>
        </dgm:presLayoutVars>
      </dgm:prSet>
      <dgm:spPr/>
    </dgm:pt>
    <dgm:pt modelId="{65BE3BAA-0BF8-447A-936B-A8AB1710A7B8}" type="pres">
      <dgm:prSet presAssocID="{F74104A0-677A-405D-BF72-6F20AEA1E865}" presName="childNode" presStyleLbl="revTx" presStyleIdx="2" presStyleCnt="3">
        <dgm:presLayoutVars>
          <dgm:bulletEnabled val="1"/>
        </dgm:presLayoutVars>
      </dgm:prSet>
      <dgm:spPr/>
    </dgm:pt>
  </dgm:ptLst>
  <dgm:cxnLst>
    <dgm:cxn modelId="{492ECD16-E9A8-4EEC-A6AF-F8AAF71D8CC6}" srcId="{ABC23808-8916-4929-8BB0-E54233A87722}" destId="{FD0F0086-A7D6-4513-8936-72D6FCD571A8}" srcOrd="0" destOrd="0" parTransId="{46A3E6CB-4A2E-42B2-9FB6-744619AA204B}" sibTransId="{F7D1F2F5-D2D0-471F-A5E5-00FFEA0B80FE}"/>
    <dgm:cxn modelId="{1EA20431-0F73-4EF0-92CB-275F354F2AE6}" type="presOf" srcId="{189E5C96-46E6-4817-99CB-D908B5062E64}" destId="{858389B5-FAC8-4F0F-BAE9-0886501C612F}" srcOrd="0" destOrd="0" presId="urn:microsoft.com/office/officeart/2005/8/layout/radial2"/>
    <dgm:cxn modelId="{E0C3B93B-0143-455A-BDE3-2A7FAADAFD97}" type="presOf" srcId="{F74104A0-677A-405D-BF72-6F20AEA1E865}" destId="{F448CB2D-48C3-473B-8F18-5D2BC531A418}" srcOrd="0" destOrd="0" presId="urn:microsoft.com/office/officeart/2005/8/layout/radial2"/>
    <dgm:cxn modelId="{6022FA49-62B5-4FB0-8B79-AC61FEC443D9}" type="presOf" srcId="{B2178A97-C1DC-4048-A687-FD4D99131F74}" destId="{CFE77724-F06D-4936-82DB-FB538FAE6C2E}" srcOrd="0" destOrd="0" presId="urn:microsoft.com/office/officeart/2005/8/layout/radial2"/>
    <dgm:cxn modelId="{59EB635D-F2BD-4290-A933-6AE8FB35539D}" type="presOf" srcId="{3924648B-AF28-4EDD-BDB7-594603E80005}" destId="{2CA62F60-3611-496B-AFD9-5D6A2D1E6761}" srcOrd="0" destOrd="0" presId="urn:microsoft.com/office/officeart/2005/8/layout/radial2"/>
    <dgm:cxn modelId="{BDC4E261-2BF7-4F34-8B3A-E0D245BF3F79}" srcId="{ABC23808-8916-4929-8BB0-E54233A87722}" destId="{189E5C96-46E6-4817-99CB-D908B5062E64}" srcOrd="1" destOrd="0" parTransId="{B6E0215D-911E-4B6D-BBAB-A51C87EAA69F}" sibTransId="{8D51B614-9062-4C91-8EC9-3D20E2AADEA6}"/>
    <dgm:cxn modelId="{47628265-263F-4AB0-A246-C4ECF149DD07}" type="presOf" srcId="{E1E11596-EC6A-4BE0-9649-21D55A6E4626}" destId="{65BE3BAA-0BF8-447A-936B-A8AB1710A7B8}" srcOrd="0" destOrd="0" presId="urn:microsoft.com/office/officeart/2005/8/layout/radial2"/>
    <dgm:cxn modelId="{6661A189-E7ED-4F70-A6A5-0227B1A348B8}" type="presOf" srcId="{FD0F0086-A7D6-4513-8936-72D6FCD571A8}" destId="{B1899D70-90E9-4129-A992-B99F7795EEEB}" srcOrd="0" destOrd="0" presId="urn:microsoft.com/office/officeart/2005/8/layout/radial2"/>
    <dgm:cxn modelId="{8D36EA90-6EDE-4EBD-8EB5-90F014BD1B68}" type="presOf" srcId="{46A3E6CB-4A2E-42B2-9FB6-744619AA204B}" destId="{BDBCD225-5E6B-4946-A2FC-5DE6CDDF4636}" srcOrd="0" destOrd="0" presId="urn:microsoft.com/office/officeart/2005/8/layout/radial2"/>
    <dgm:cxn modelId="{E0C10AA0-EC8F-405A-812E-88CD20146AD8}" srcId="{189E5C96-46E6-4817-99CB-D908B5062E64}" destId="{B2178A97-C1DC-4048-A687-FD4D99131F74}" srcOrd="0" destOrd="0" parTransId="{A30E61ED-C80F-45C7-B970-0F437F16A4C6}" sibTransId="{F8449DB9-E23A-4114-AF76-370ED75F3205}"/>
    <dgm:cxn modelId="{E57A90AA-4567-4DEA-BF74-3C2188E3773B}" srcId="{F74104A0-677A-405D-BF72-6F20AEA1E865}" destId="{E1E11596-EC6A-4BE0-9649-21D55A6E4626}" srcOrd="0" destOrd="0" parTransId="{B1006C0D-5A6D-4364-95E3-7184FD58FC70}" sibTransId="{4B82CD64-2AA9-4A99-99EC-CB0C9452912B}"/>
    <dgm:cxn modelId="{D580A3B1-BFF3-4ED4-8497-5F194758D835}" srcId="{ABC23808-8916-4929-8BB0-E54233A87722}" destId="{F74104A0-677A-405D-BF72-6F20AEA1E865}" srcOrd="2" destOrd="0" parTransId="{3924648B-AF28-4EDD-BDB7-594603E80005}" sibTransId="{E860A6E7-1F64-4939-8435-F4CBB518A256}"/>
    <dgm:cxn modelId="{7EE678CA-7D30-4E74-A0AF-4DF30E13925E}" type="presOf" srcId="{B6E0215D-911E-4B6D-BBAB-A51C87EAA69F}" destId="{E75EE947-5CC2-44A4-A5D2-460C2BEDE2F9}" srcOrd="0" destOrd="0" presId="urn:microsoft.com/office/officeart/2005/8/layout/radial2"/>
    <dgm:cxn modelId="{E42FD5CE-BDA0-437C-9173-C0C76DBA2810}" type="presOf" srcId="{ABC23808-8916-4929-8BB0-E54233A87722}" destId="{EFE1ABAD-605F-43C3-B18C-D2897C881B23}" srcOrd="0" destOrd="0" presId="urn:microsoft.com/office/officeart/2005/8/layout/radial2"/>
    <dgm:cxn modelId="{B947D7E5-19FF-4616-8E60-3FD2FA3B3B4C}" srcId="{FD0F0086-A7D6-4513-8936-72D6FCD571A8}" destId="{EAB0900E-BCB7-4E14-9176-14BDDCB5F83B}" srcOrd="0" destOrd="0" parTransId="{3205A076-0B14-4420-A94A-51E841CBE32E}" sibTransId="{2762B8AE-8DA2-465E-A977-A90EDF220CAF}"/>
    <dgm:cxn modelId="{BFCC95EE-85D4-464D-8E1E-1FBDF2B08735}" type="presOf" srcId="{EAB0900E-BCB7-4E14-9176-14BDDCB5F83B}" destId="{CF2DE0EC-BA1F-4C50-BD53-EF02629C52A0}" srcOrd="0" destOrd="0" presId="urn:microsoft.com/office/officeart/2005/8/layout/radial2"/>
    <dgm:cxn modelId="{303713F3-FFEE-46D5-904F-4F3CDB8699F7}" type="presParOf" srcId="{EFE1ABAD-605F-43C3-B18C-D2897C881B23}" destId="{B920DD3B-E5A5-4AB9-8D81-E85D36662741}" srcOrd="0" destOrd="0" presId="urn:microsoft.com/office/officeart/2005/8/layout/radial2"/>
    <dgm:cxn modelId="{11E33029-6993-4843-A540-3E07DEAD6FB0}" type="presParOf" srcId="{B920DD3B-E5A5-4AB9-8D81-E85D36662741}" destId="{4D18D73E-2E35-45E5-A32C-3F7C0CFA127E}" srcOrd="0" destOrd="0" presId="urn:microsoft.com/office/officeart/2005/8/layout/radial2"/>
    <dgm:cxn modelId="{EB5AEF96-801B-43A2-B340-2537D655AC3D}" type="presParOf" srcId="{4D18D73E-2E35-45E5-A32C-3F7C0CFA127E}" destId="{0B1DA178-42D7-4F4D-A9D9-8D2B998C22A1}" srcOrd="0" destOrd="0" presId="urn:microsoft.com/office/officeart/2005/8/layout/radial2"/>
    <dgm:cxn modelId="{D646F586-4BC1-4634-A863-00BD4C393285}" type="presParOf" srcId="{4D18D73E-2E35-45E5-A32C-3F7C0CFA127E}" destId="{C4A4D5D6-DE0A-46B9-9B3D-5F7136578A61}" srcOrd="1" destOrd="0" presId="urn:microsoft.com/office/officeart/2005/8/layout/radial2"/>
    <dgm:cxn modelId="{719DB85D-B9AB-4C6F-832F-094B50B1C150}" type="presParOf" srcId="{B920DD3B-E5A5-4AB9-8D81-E85D36662741}" destId="{BDBCD225-5E6B-4946-A2FC-5DE6CDDF4636}" srcOrd="1" destOrd="0" presId="urn:microsoft.com/office/officeart/2005/8/layout/radial2"/>
    <dgm:cxn modelId="{7E5CFC50-AB2F-4293-AF41-6E7A5423B275}" type="presParOf" srcId="{B920DD3B-E5A5-4AB9-8D81-E85D36662741}" destId="{DAC344FC-965E-4B43-9A96-2F137914D790}" srcOrd="2" destOrd="0" presId="urn:microsoft.com/office/officeart/2005/8/layout/radial2"/>
    <dgm:cxn modelId="{4A3F3876-5F29-4304-B7E9-69BA2C0FE746}" type="presParOf" srcId="{DAC344FC-965E-4B43-9A96-2F137914D790}" destId="{B1899D70-90E9-4129-A992-B99F7795EEEB}" srcOrd="0" destOrd="0" presId="urn:microsoft.com/office/officeart/2005/8/layout/radial2"/>
    <dgm:cxn modelId="{4F3E5ECF-0C24-41C2-B624-CCA9884FD8E2}" type="presParOf" srcId="{DAC344FC-965E-4B43-9A96-2F137914D790}" destId="{CF2DE0EC-BA1F-4C50-BD53-EF02629C52A0}" srcOrd="1" destOrd="0" presId="urn:microsoft.com/office/officeart/2005/8/layout/radial2"/>
    <dgm:cxn modelId="{B7F1C359-F8CF-42BF-ACD4-B6D0DDA34CCF}" type="presParOf" srcId="{B920DD3B-E5A5-4AB9-8D81-E85D36662741}" destId="{E75EE947-5CC2-44A4-A5D2-460C2BEDE2F9}" srcOrd="3" destOrd="0" presId="urn:microsoft.com/office/officeart/2005/8/layout/radial2"/>
    <dgm:cxn modelId="{EB01D90A-D373-4D30-87A3-F8B3264CA837}" type="presParOf" srcId="{B920DD3B-E5A5-4AB9-8D81-E85D36662741}" destId="{1292ED5A-EFD1-48F7-95E1-4E0DDC66F9F6}" srcOrd="4" destOrd="0" presId="urn:microsoft.com/office/officeart/2005/8/layout/radial2"/>
    <dgm:cxn modelId="{2B3262B9-CD67-46D0-9F43-EA3D90E074A0}" type="presParOf" srcId="{1292ED5A-EFD1-48F7-95E1-4E0DDC66F9F6}" destId="{858389B5-FAC8-4F0F-BAE9-0886501C612F}" srcOrd="0" destOrd="0" presId="urn:microsoft.com/office/officeart/2005/8/layout/radial2"/>
    <dgm:cxn modelId="{28AF057F-94F0-470A-AD6C-F87B8A2AE93C}" type="presParOf" srcId="{1292ED5A-EFD1-48F7-95E1-4E0DDC66F9F6}" destId="{CFE77724-F06D-4936-82DB-FB538FAE6C2E}" srcOrd="1" destOrd="0" presId="urn:microsoft.com/office/officeart/2005/8/layout/radial2"/>
    <dgm:cxn modelId="{6D7B0FAF-71AA-4339-AFCE-037536FD2769}" type="presParOf" srcId="{B920DD3B-E5A5-4AB9-8D81-E85D36662741}" destId="{2CA62F60-3611-496B-AFD9-5D6A2D1E6761}" srcOrd="5" destOrd="0" presId="urn:microsoft.com/office/officeart/2005/8/layout/radial2"/>
    <dgm:cxn modelId="{CEFFF0D3-2A61-4DD9-8D03-534821D11F18}" type="presParOf" srcId="{B920DD3B-E5A5-4AB9-8D81-E85D36662741}" destId="{A8FF3E43-0610-41D1-8A76-9C41AE11FAC9}" srcOrd="6" destOrd="0" presId="urn:microsoft.com/office/officeart/2005/8/layout/radial2"/>
    <dgm:cxn modelId="{6C0ACF41-8E9C-46A8-B6C5-F7D1F439C9A5}" type="presParOf" srcId="{A8FF3E43-0610-41D1-8A76-9C41AE11FAC9}" destId="{F448CB2D-48C3-473B-8F18-5D2BC531A418}" srcOrd="0" destOrd="0" presId="urn:microsoft.com/office/officeart/2005/8/layout/radial2"/>
    <dgm:cxn modelId="{E6BDFB10-E806-4D32-BFBF-D9AA6A655CFD}" type="presParOf" srcId="{A8FF3E43-0610-41D1-8A76-9C41AE11FAC9}" destId="{65BE3BAA-0BF8-447A-936B-A8AB1710A7B8}"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72A745-838E-4B6E-83BF-C365DB8CF397}"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9FCB95FF-C12D-48AB-AB6D-4BD8024AC1F9}">
      <dgm:prSet phldrT="[Text]" custT="1"/>
      <dgm:spPr>
        <a:solidFill>
          <a:schemeClr val="accent5">
            <a:lumMod val="75000"/>
          </a:schemeClr>
        </a:solidFill>
      </dgm:spPr>
      <dgm:t>
        <a:bodyPr/>
        <a:lstStyle/>
        <a:p>
          <a:r>
            <a:rPr lang="en-US" sz="1400">
              <a:latin typeface="Verdana"/>
              <a:ea typeface="Verdana"/>
              <a:cs typeface="Verdana"/>
            </a:rPr>
            <a:t>Advanced Course Offerings   </a:t>
          </a:r>
          <a:r>
            <a:rPr lang="en-US" sz="1400"/>
            <a:t> </a:t>
          </a:r>
          <a:r>
            <a:rPr lang="en-US" sz="1100">
              <a:latin typeface="Verdana"/>
              <a:ea typeface="Verdana"/>
              <a:cs typeface="Verdana"/>
            </a:rPr>
            <a:t>6</a:t>
          </a:r>
          <a:r>
            <a:rPr lang="en-US" sz="1100" baseline="30000">
              <a:latin typeface="Verdana"/>
              <a:ea typeface="Verdana"/>
              <a:cs typeface="Verdana"/>
            </a:rPr>
            <a:t>th</a:t>
          </a:r>
          <a:r>
            <a:rPr lang="en-US" sz="1100">
              <a:latin typeface="Verdana"/>
              <a:ea typeface="Verdana"/>
              <a:cs typeface="Verdana"/>
            </a:rPr>
            <a:t>-8</a:t>
          </a:r>
          <a:r>
            <a:rPr lang="en-US" sz="1100" baseline="30000">
              <a:latin typeface="Verdana"/>
              <a:ea typeface="Verdana"/>
              <a:cs typeface="Verdana"/>
            </a:rPr>
            <a:t>th</a:t>
          </a:r>
          <a:r>
            <a:rPr lang="en-US" sz="1100">
              <a:latin typeface="Verdana"/>
              <a:ea typeface="Verdana"/>
              <a:cs typeface="Verdana"/>
            </a:rPr>
            <a:t> </a:t>
          </a:r>
          <a:endParaRPr lang="en-US" sz="2800">
            <a:solidFill>
              <a:srgbClr val="010000"/>
            </a:solidFill>
            <a:latin typeface="Verdana"/>
            <a:ea typeface="Verdana"/>
            <a:cs typeface="Verdana"/>
          </a:endParaRPr>
        </a:p>
      </dgm:t>
    </dgm:pt>
    <dgm:pt modelId="{03859522-DCA2-403F-B23A-F724CCF0FFF3}" type="parTrans" cxnId="{E4AE12F1-D2F8-469F-9241-7FB3613268B0}">
      <dgm:prSet/>
      <dgm:spPr/>
      <dgm:t>
        <a:bodyPr/>
        <a:lstStyle/>
        <a:p>
          <a:endParaRPr lang="en-US"/>
        </a:p>
      </dgm:t>
    </dgm:pt>
    <dgm:pt modelId="{2598724A-30C0-43C4-AF97-15EFBAA042CF}" type="sibTrans" cxnId="{E4AE12F1-D2F8-469F-9241-7FB3613268B0}">
      <dgm:prSet/>
      <dgm:spPr/>
      <dgm:t>
        <a:bodyPr/>
        <a:lstStyle/>
        <a:p>
          <a:endParaRPr lang="en-US"/>
        </a:p>
      </dgm:t>
    </dgm:pt>
    <dgm:pt modelId="{46037CBD-4360-46F6-93EE-AC2039A5EFB7}">
      <dgm:prSet phldrT="[Text]" custT="1"/>
      <dgm:spPr/>
      <dgm:t>
        <a:bodyPr/>
        <a:lstStyle/>
        <a:p>
          <a:r>
            <a:rPr lang="en-US" sz="1400">
              <a:latin typeface="Verdana"/>
              <a:ea typeface="Verdana"/>
              <a:cs typeface="Verdana"/>
            </a:rPr>
            <a:t>Accelerated pathways in math at all middle schools by 2023*</a:t>
          </a:r>
        </a:p>
      </dgm:t>
    </dgm:pt>
    <dgm:pt modelId="{6326048C-AB52-4C21-9B29-2E39A389114F}" type="parTrans" cxnId="{83D1B5DB-4DA7-460A-9A5F-99280ADD448D}">
      <dgm:prSet/>
      <dgm:spPr/>
      <dgm:t>
        <a:bodyPr/>
        <a:lstStyle/>
        <a:p>
          <a:endParaRPr lang="en-US"/>
        </a:p>
      </dgm:t>
    </dgm:pt>
    <dgm:pt modelId="{D9A87B45-D7F1-4908-8B98-2C293CF498FE}" type="sibTrans" cxnId="{83D1B5DB-4DA7-460A-9A5F-99280ADD448D}">
      <dgm:prSet/>
      <dgm:spPr/>
      <dgm:t>
        <a:bodyPr/>
        <a:lstStyle/>
        <a:p>
          <a:endParaRPr lang="en-US"/>
        </a:p>
      </dgm:t>
    </dgm:pt>
    <dgm:pt modelId="{A6829AE7-9317-4D52-93A7-F67B77CA56ED}">
      <dgm:prSet phldrT="[Text]" custT="1"/>
      <dgm:spPr>
        <a:solidFill>
          <a:schemeClr val="accent1">
            <a:lumMod val="50000"/>
          </a:schemeClr>
        </a:solidFill>
      </dgm:spPr>
      <dgm:t>
        <a:bodyPr/>
        <a:lstStyle/>
        <a:p>
          <a:r>
            <a:rPr lang="en-US" sz="1200">
              <a:latin typeface="Verdana"/>
              <a:ea typeface="Verdana"/>
              <a:cs typeface="Verdana"/>
            </a:rPr>
            <a:t> </a:t>
          </a:r>
          <a:r>
            <a:rPr lang="en-US" sz="1400">
              <a:latin typeface="Verdana"/>
              <a:ea typeface="Verdana"/>
              <a:cs typeface="Verdana"/>
            </a:rPr>
            <a:t>Advanced </a:t>
          </a:r>
          <a:r>
            <a:rPr lang="en-US" sz="1200">
              <a:latin typeface="Verdana"/>
              <a:ea typeface="Verdana"/>
              <a:cs typeface="Verdana"/>
            </a:rPr>
            <a:t>Coursework</a:t>
          </a:r>
          <a:r>
            <a:rPr lang="en-US" sz="1400">
              <a:latin typeface="Verdana"/>
              <a:ea typeface="Verdana"/>
              <a:cs typeface="Verdana"/>
            </a:rPr>
            <a:t> </a:t>
          </a:r>
          <a:r>
            <a:rPr lang="en-US" sz="1100">
              <a:latin typeface="Verdana"/>
              <a:ea typeface="Verdana"/>
              <a:cs typeface="Verdana"/>
            </a:rPr>
            <a:t>9</a:t>
          </a:r>
          <a:r>
            <a:rPr lang="en-US" sz="1100" baseline="30000">
              <a:latin typeface="Verdana"/>
              <a:ea typeface="Verdana"/>
              <a:cs typeface="Verdana"/>
            </a:rPr>
            <a:t>th</a:t>
          </a:r>
          <a:r>
            <a:rPr lang="en-US" sz="1100">
              <a:latin typeface="Verdana"/>
              <a:ea typeface="Verdana"/>
              <a:cs typeface="Verdana"/>
            </a:rPr>
            <a:t>-12th</a:t>
          </a:r>
          <a:endParaRPr lang="en-US" sz="1200">
            <a:latin typeface="Verdana"/>
            <a:ea typeface="Verdana"/>
            <a:cs typeface="Verdana"/>
          </a:endParaRPr>
        </a:p>
      </dgm:t>
    </dgm:pt>
    <dgm:pt modelId="{5DBA7D3B-6C48-4B7E-857E-3ABEA7325DA1}" type="parTrans" cxnId="{17B96193-27E2-4645-BB12-500CF8C68AEC}">
      <dgm:prSet/>
      <dgm:spPr/>
      <dgm:t>
        <a:bodyPr/>
        <a:lstStyle/>
        <a:p>
          <a:endParaRPr lang="en-US"/>
        </a:p>
      </dgm:t>
    </dgm:pt>
    <dgm:pt modelId="{445E91E3-BA16-4F6F-8036-B26A8770F1DF}" type="sibTrans" cxnId="{17B96193-27E2-4645-BB12-500CF8C68AEC}">
      <dgm:prSet/>
      <dgm:spPr/>
      <dgm:t>
        <a:bodyPr/>
        <a:lstStyle/>
        <a:p>
          <a:endParaRPr lang="en-US"/>
        </a:p>
      </dgm:t>
    </dgm:pt>
    <dgm:pt modelId="{D27BFD56-F4B2-4A7C-827A-E3428E75115B}">
      <dgm:prSet phldrT="[Text]" custT="1"/>
      <dgm:spPr>
        <a:solidFill>
          <a:schemeClr val="accent1">
            <a:lumMod val="50000"/>
          </a:schemeClr>
        </a:solidFill>
      </dgm:spPr>
      <dgm:t>
        <a:bodyPr/>
        <a:lstStyle/>
        <a:p>
          <a:pPr algn="ctr" rtl="0"/>
          <a:r>
            <a:rPr lang="en-US" sz="1600">
              <a:latin typeface="+mn-lt"/>
              <a:ea typeface="Verdana"/>
              <a:cs typeface="Verdana"/>
            </a:rPr>
            <a:t>Dual Credit </a:t>
          </a:r>
          <a:r>
            <a:rPr lang="en-US" sz="1200">
              <a:latin typeface="+mn-lt"/>
              <a:ea typeface="Verdana"/>
              <a:cs typeface="Verdana"/>
            </a:rPr>
            <a:t>Courses 10- 12th  </a:t>
          </a:r>
        </a:p>
      </dgm:t>
    </dgm:pt>
    <dgm:pt modelId="{3CA0EB5E-A532-49E4-B634-C02C04E8361A}" type="parTrans" cxnId="{51952F11-509D-4AFE-B9B1-E1C988CEF9A8}">
      <dgm:prSet/>
      <dgm:spPr/>
      <dgm:t>
        <a:bodyPr/>
        <a:lstStyle/>
        <a:p>
          <a:endParaRPr lang="en-US"/>
        </a:p>
      </dgm:t>
    </dgm:pt>
    <dgm:pt modelId="{650F2EA0-ABE4-4F00-9F17-A4DA39F56D26}" type="sibTrans" cxnId="{51952F11-509D-4AFE-B9B1-E1C988CEF9A8}">
      <dgm:prSet/>
      <dgm:spPr/>
      <dgm:t>
        <a:bodyPr/>
        <a:lstStyle/>
        <a:p>
          <a:endParaRPr lang="en-US"/>
        </a:p>
      </dgm:t>
    </dgm:pt>
    <dgm:pt modelId="{30AE1C0D-8501-4070-A1DD-56ABDBFA6AF3}">
      <dgm:prSet phldrT="[Text]" custT="1"/>
      <dgm:spPr/>
      <dgm:t>
        <a:bodyPr/>
        <a:lstStyle/>
        <a:p>
          <a:r>
            <a:rPr lang="en-US" sz="1400">
              <a:latin typeface="Verdana"/>
              <a:ea typeface="Verdana"/>
              <a:cs typeface="Verdana"/>
            </a:rPr>
            <a:t>AP/IB Courses</a:t>
          </a:r>
        </a:p>
      </dgm:t>
    </dgm:pt>
    <dgm:pt modelId="{7C206F88-B63D-4ABA-B859-99C9F6357127}" type="parTrans" cxnId="{22E36A15-4E62-42D9-94D2-C8A16EF51214}">
      <dgm:prSet/>
      <dgm:spPr/>
      <dgm:t>
        <a:bodyPr/>
        <a:lstStyle/>
        <a:p>
          <a:endParaRPr lang="en-US"/>
        </a:p>
      </dgm:t>
    </dgm:pt>
    <dgm:pt modelId="{B92F99EF-A080-4A51-A2FE-D514AA3CECB9}" type="sibTrans" cxnId="{22E36A15-4E62-42D9-94D2-C8A16EF51214}">
      <dgm:prSet/>
      <dgm:spPr/>
      <dgm:t>
        <a:bodyPr/>
        <a:lstStyle/>
        <a:p>
          <a:endParaRPr lang="en-US"/>
        </a:p>
      </dgm:t>
    </dgm:pt>
    <dgm:pt modelId="{4C4C71E0-CC64-49C8-8766-8C5824C85B70}">
      <dgm:prSet phldrT="[Text]" custT="1"/>
      <dgm:spPr/>
      <dgm:t>
        <a:bodyPr/>
        <a:lstStyle/>
        <a:p>
          <a:r>
            <a:rPr lang="en-US" sz="1400">
              <a:latin typeface="Verdana"/>
              <a:ea typeface="Verdana"/>
              <a:cs typeface="Verdana"/>
            </a:rPr>
            <a:t>Running Start</a:t>
          </a:r>
          <a:endParaRPr lang="en-US" sz="1700">
            <a:latin typeface="Verdana"/>
            <a:ea typeface="Verdana"/>
            <a:cs typeface="Verdana"/>
          </a:endParaRPr>
        </a:p>
      </dgm:t>
    </dgm:pt>
    <dgm:pt modelId="{1B32400B-FA93-4262-9199-D81143C27A4C}" type="parTrans" cxnId="{9627A048-B980-41C6-9206-6E35632062DB}">
      <dgm:prSet/>
      <dgm:spPr/>
      <dgm:t>
        <a:bodyPr/>
        <a:lstStyle/>
        <a:p>
          <a:endParaRPr lang="en-US"/>
        </a:p>
      </dgm:t>
    </dgm:pt>
    <dgm:pt modelId="{52F36817-56F7-46D9-BBEE-90536BCE4F8F}" type="sibTrans" cxnId="{9627A048-B980-41C6-9206-6E35632062DB}">
      <dgm:prSet/>
      <dgm:spPr/>
      <dgm:t>
        <a:bodyPr/>
        <a:lstStyle/>
        <a:p>
          <a:endParaRPr lang="en-US"/>
        </a:p>
      </dgm:t>
    </dgm:pt>
    <dgm:pt modelId="{8201A362-3CB5-4CE9-ABA8-9CECEDBFD6AA}">
      <dgm:prSet phldrT="[Text]" custT="1"/>
      <dgm:spPr/>
      <dgm:t>
        <a:bodyPr/>
        <a:lstStyle/>
        <a:p>
          <a:r>
            <a:rPr lang="en-US" sz="1400">
              <a:latin typeface="Verdana"/>
              <a:ea typeface="Verdana"/>
              <a:cs typeface="Verdana"/>
            </a:rPr>
            <a:t>Honors  </a:t>
          </a:r>
        </a:p>
      </dgm:t>
    </dgm:pt>
    <dgm:pt modelId="{AFAB6E07-AF2C-4B67-A196-FFE219163644}" type="parTrans" cxnId="{51F74E59-F921-4D18-BC49-CBC2E7E3CB0A}">
      <dgm:prSet/>
      <dgm:spPr/>
      <dgm:t>
        <a:bodyPr/>
        <a:lstStyle/>
        <a:p>
          <a:endParaRPr lang="en-US"/>
        </a:p>
      </dgm:t>
    </dgm:pt>
    <dgm:pt modelId="{DB9F1134-8C76-4EE9-A32A-0E41F16F4248}" type="sibTrans" cxnId="{51F74E59-F921-4D18-BC49-CBC2E7E3CB0A}">
      <dgm:prSet/>
      <dgm:spPr/>
      <dgm:t>
        <a:bodyPr/>
        <a:lstStyle/>
        <a:p>
          <a:endParaRPr lang="en-US"/>
        </a:p>
      </dgm:t>
    </dgm:pt>
    <dgm:pt modelId="{CAEA5679-E444-4B37-8DD6-3F604EE0EC72}">
      <dgm:prSet phldrT="[Text]" custT="1"/>
      <dgm:spPr/>
      <dgm:t>
        <a:bodyPr/>
        <a:lstStyle/>
        <a:p>
          <a:r>
            <a:rPr lang="en-US" sz="1400">
              <a:latin typeface="Verdana"/>
              <a:ea typeface="Verdana"/>
              <a:cs typeface="Verdana"/>
            </a:rPr>
            <a:t>AP/IB </a:t>
          </a:r>
        </a:p>
      </dgm:t>
    </dgm:pt>
    <dgm:pt modelId="{BE50E3C1-DA02-47B3-9237-11CD248E1899}" type="parTrans" cxnId="{A92A6DF2-22D0-476C-9CB3-99E29B9CBAF5}">
      <dgm:prSet/>
      <dgm:spPr/>
      <dgm:t>
        <a:bodyPr/>
        <a:lstStyle/>
        <a:p>
          <a:endParaRPr lang="en-US"/>
        </a:p>
      </dgm:t>
    </dgm:pt>
    <dgm:pt modelId="{6A9FEDF5-5F72-4DF3-96D7-C918C2CBA778}" type="sibTrans" cxnId="{A92A6DF2-22D0-476C-9CB3-99E29B9CBAF5}">
      <dgm:prSet/>
      <dgm:spPr/>
      <dgm:t>
        <a:bodyPr/>
        <a:lstStyle/>
        <a:p>
          <a:endParaRPr lang="en-US"/>
        </a:p>
      </dgm:t>
    </dgm:pt>
    <dgm:pt modelId="{895CDDD9-C96B-4358-BA73-68EC2C5A199D}">
      <dgm:prSet phldrT="[Text]" custT="1"/>
      <dgm:spPr/>
      <dgm:t>
        <a:bodyPr/>
        <a:lstStyle/>
        <a:p>
          <a:r>
            <a:rPr lang="en-US" sz="1400">
              <a:latin typeface="Verdana"/>
              <a:ea typeface="Verdana"/>
              <a:cs typeface="Verdana"/>
            </a:rPr>
            <a:t>College &amp; Career prep </a:t>
          </a:r>
        </a:p>
      </dgm:t>
    </dgm:pt>
    <dgm:pt modelId="{4E213131-1E4B-44FA-B5EB-85DCFE051BFF}" type="parTrans" cxnId="{BEA8783C-25E4-4C31-9B51-5CB6812F3B0C}">
      <dgm:prSet/>
      <dgm:spPr/>
      <dgm:t>
        <a:bodyPr/>
        <a:lstStyle/>
        <a:p>
          <a:endParaRPr lang="en-US"/>
        </a:p>
      </dgm:t>
    </dgm:pt>
    <dgm:pt modelId="{848B3376-E6F9-4E03-AD5B-C6EEE8DD1470}" type="sibTrans" cxnId="{BEA8783C-25E4-4C31-9B51-5CB6812F3B0C}">
      <dgm:prSet/>
      <dgm:spPr/>
      <dgm:t>
        <a:bodyPr/>
        <a:lstStyle/>
        <a:p>
          <a:endParaRPr lang="en-US"/>
        </a:p>
      </dgm:t>
    </dgm:pt>
    <dgm:pt modelId="{22E23811-C1D2-459A-A3B6-041074783DD7}" type="pres">
      <dgm:prSet presAssocID="{2A72A745-838E-4B6E-83BF-C365DB8CF397}" presName="composite" presStyleCnt="0">
        <dgm:presLayoutVars>
          <dgm:chMax val="5"/>
          <dgm:dir/>
          <dgm:animLvl val="ctr"/>
          <dgm:resizeHandles val="exact"/>
        </dgm:presLayoutVars>
      </dgm:prSet>
      <dgm:spPr/>
    </dgm:pt>
    <dgm:pt modelId="{CA43F0B2-E4D1-4C5D-B377-8A8FA001A84D}" type="pres">
      <dgm:prSet presAssocID="{2A72A745-838E-4B6E-83BF-C365DB8CF397}" presName="cycle" presStyleCnt="0"/>
      <dgm:spPr/>
    </dgm:pt>
    <dgm:pt modelId="{44348F63-3B8F-47EB-A0D9-2DBAD4E6F50C}" type="pres">
      <dgm:prSet presAssocID="{2A72A745-838E-4B6E-83BF-C365DB8CF397}" presName="centerShape" presStyleCnt="0"/>
      <dgm:spPr/>
    </dgm:pt>
    <dgm:pt modelId="{42CDB222-0452-4515-98EA-36D8882B576D}" type="pres">
      <dgm:prSet presAssocID="{2A72A745-838E-4B6E-83BF-C365DB8CF397}" presName="connSite" presStyleLbl="node1" presStyleIdx="0" presStyleCnt="4"/>
      <dgm:spPr/>
    </dgm:pt>
    <dgm:pt modelId="{AA7C7FE9-1361-4397-9CAA-D22F38AA87B5}" type="pres">
      <dgm:prSet presAssocID="{2A72A745-838E-4B6E-83BF-C365DB8CF397}" presName="visible" presStyleLbl="node1" presStyleIdx="0" presStyleCnt="4" custScaleX="101844" custLinFactNeighborX="-142" custLinFactNeighborY="-6046"/>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5000" r="-25000"/>
          </a:stretch>
        </a:blipFill>
        <a:ln>
          <a:solidFill>
            <a:srgbClr val="005DAA"/>
          </a:solidFill>
        </a:ln>
      </dgm:spPr>
    </dgm:pt>
    <dgm:pt modelId="{E7A45931-336C-4E6F-AA0A-D8D9A33ABB3A}" type="pres">
      <dgm:prSet presAssocID="{03859522-DCA2-403F-B23A-F724CCF0FFF3}" presName="Name25" presStyleLbl="parChTrans1D1" presStyleIdx="0" presStyleCnt="3"/>
      <dgm:spPr/>
    </dgm:pt>
    <dgm:pt modelId="{D28A51F1-33EA-49DB-A8FB-C34A774436F0}" type="pres">
      <dgm:prSet presAssocID="{9FCB95FF-C12D-48AB-AB6D-4BD8024AC1F9}" presName="node" presStyleCnt="0"/>
      <dgm:spPr/>
    </dgm:pt>
    <dgm:pt modelId="{A797B915-6085-4E22-8CEA-3DE5A344348D}" type="pres">
      <dgm:prSet presAssocID="{9FCB95FF-C12D-48AB-AB6D-4BD8024AC1F9}" presName="parentNode" presStyleLbl="node1" presStyleIdx="1" presStyleCnt="4" custScaleX="107290" custScaleY="105599">
        <dgm:presLayoutVars>
          <dgm:chMax val="1"/>
          <dgm:bulletEnabled val="1"/>
        </dgm:presLayoutVars>
      </dgm:prSet>
      <dgm:spPr/>
    </dgm:pt>
    <dgm:pt modelId="{CB022D16-FBAD-4AFA-92D6-88A2801CC342}" type="pres">
      <dgm:prSet presAssocID="{9FCB95FF-C12D-48AB-AB6D-4BD8024AC1F9}" presName="childNode" presStyleLbl="revTx" presStyleIdx="0" presStyleCnt="3">
        <dgm:presLayoutVars>
          <dgm:bulletEnabled val="1"/>
        </dgm:presLayoutVars>
      </dgm:prSet>
      <dgm:spPr/>
    </dgm:pt>
    <dgm:pt modelId="{AF72D730-60D1-4C5E-899B-9D2EAAC0780C}" type="pres">
      <dgm:prSet presAssocID="{5DBA7D3B-6C48-4B7E-857E-3ABEA7325DA1}" presName="Name25" presStyleLbl="parChTrans1D1" presStyleIdx="1" presStyleCnt="3"/>
      <dgm:spPr/>
    </dgm:pt>
    <dgm:pt modelId="{F1D80649-611A-4201-89F9-DE14F8975834}" type="pres">
      <dgm:prSet presAssocID="{A6829AE7-9317-4D52-93A7-F67B77CA56ED}" presName="node" presStyleCnt="0"/>
      <dgm:spPr/>
    </dgm:pt>
    <dgm:pt modelId="{089D2014-EC7A-4266-A6DF-F73F7FD2F2D7}" type="pres">
      <dgm:prSet presAssocID="{A6829AE7-9317-4D52-93A7-F67B77CA56ED}" presName="parentNode" presStyleLbl="node1" presStyleIdx="2" presStyleCnt="4" custScaleX="101173">
        <dgm:presLayoutVars>
          <dgm:chMax val="1"/>
          <dgm:bulletEnabled val="1"/>
        </dgm:presLayoutVars>
      </dgm:prSet>
      <dgm:spPr/>
    </dgm:pt>
    <dgm:pt modelId="{D5D697E9-3880-4445-BEA9-3BD66A479A94}" type="pres">
      <dgm:prSet presAssocID="{A6829AE7-9317-4D52-93A7-F67B77CA56ED}" presName="childNode" presStyleLbl="revTx" presStyleIdx="1" presStyleCnt="3">
        <dgm:presLayoutVars>
          <dgm:bulletEnabled val="1"/>
        </dgm:presLayoutVars>
      </dgm:prSet>
      <dgm:spPr/>
    </dgm:pt>
    <dgm:pt modelId="{9C94CF8E-AF39-480F-A19B-2F49E27E9E09}" type="pres">
      <dgm:prSet presAssocID="{3CA0EB5E-A532-49E4-B634-C02C04E8361A}" presName="Name25" presStyleLbl="parChTrans1D1" presStyleIdx="2" presStyleCnt="3"/>
      <dgm:spPr/>
    </dgm:pt>
    <dgm:pt modelId="{161F8591-FF5A-4119-9C25-02F48DCBB8A0}" type="pres">
      <dgm:prSet presAssocID="{D27BFD56-F4B2-4A7C-827A-E3428E75115B}" presName="node" presStyleCnt="0"/>
      <dgm:spPr/>
    </dgm:pt>
    <dgm:pt modelId="{E9FC4756-C67A-452F-B601-E7B1754E64E6}" type="pres">
      <dgm:prSet presAssocID="{D27BFD56-F4B2-4A7C-827A-E3428E75115B}" presName="parentNode" presStyleLbl="node1" presStyleIdx="3" presStyleCnt="4" custLinFactNeighborX="-13047" custLinFactNeighborY="-9717">
        <dgm:presLayoutVars>
          <dgm:chMax val="1"/>
          <dgm:bulletEnabled val="1"/>
        </dgm:presLayoutVars>
      </dgm:prSet>
      <dgm:spPr/>
    </dgm:pt>
    <dgm:pt modelId="{31328875-B093-4701-AAAD-94296981B608}" type="pres">
      <dgm:prSet presAssocID="{D27BFD56-F4B2-4A7C-827A-E3428E75115B}" presName="childNode" presStyleLbl="revTx" presStyleIdx="2" presStyleCnt="3">
        <dgm:presLayoutVars>
          <dgm:bulletEnabled val="1"/>
        </dgm:presLayoutVars>
      </dgm:prSet>
      <dgm:spPr/>
    </dgm:pt>
  </dgm:ptLst>
  <dgm:cxnLst>
    <dgm:cxn modelId="{C3F80F0E-4E02-49FF-B2E0-F8968481DC93}" type="presOf" srcId="{CAEA5679-E444-4B37-8DD6-3F604EE0EC72}" destId="{D5D697E9-3880-4445-BEA9-3BD66A479A94}" srcOrd="0" destOrd="2" presId="urn:microsoft.com/office/officeart/2005/8/layout/radial2"/>
    <dgm:cxn modelId="{51952F11-509D-4AFE-B9B1-E1C988CEF9A8}" srcId="{2A72A745-838E-4B6E-83BF-C365DB8CF397}" destId="{D27BFD56-F4B2-4A7C-827A-E3428E75115B}" srcOrd="2" destOrd="0" parTransId="{3CA0EB5E-A532-49E4-B634-C02C04E8361A}" sibTransId="{650F2EA0-ABE4-4F00-9F17-A4DA39F56D26}"/>
    <dgm:cxn modelId="{22E36A15-4E62-42D9-94D2-C8A16EF51214}" srcId="{D27BFD56-F4B2-4A7C-827A-E3428E75115B}" destId="{30AE1C0D-8501-4070-A1DD-56ABDBFA6AF3}" srcOrd="0" destOrd="0" parTransId="{7C206F88-B63D-4ABA-B859-99C9F6357127}" sibTransId="{B92F99EF-A080-4A51-A2FE-D514AA3CECB9}"/>
    <dgm:cxn modelId="{E52E231F-E467-4DE2-A257-C8235D66BAED}" type="presOf" srcId="{9FCB95FF-C12D-48AB-AB6D-4BD8024AC1F9}" destId="{A797B915-6085-4E22-8CEA-3DE5A344348D}" srcOrd="0" destOrd="0" presId="urn:microsoft.com/office/officeart/2005/8/layout/radial2"/>
    <dgm:cxn modelId="{459DB429-6A4D-4F3A-B555-B922BF839D47}" type="presOf" srcId="{895CDDD9-C96B-4358-BA73-68EC2C5A199D}" destId="{D5D697E9-3880-4445-BEA9-3BD66A479A94}" srcOrd="0" destOrd="1" presId="urn:microsoft.com/office/officeart/2005/8/layout/radial2"/>
    <dgm:cxn modelId="{090E102D-85AB-43A0-8A93-B20081F1B47F}" type="presOf" srcId="{8201A362-3CB5-4CE9-ABA8-9CECEDBFD6AA}" destId="{D5D697E9-3880-4445-BEA9-3BD66A479A94}" srcOrd="0" destOrd="0" presId="urn:microsoft.com/office/officeart/2005/8/layout/radial2"/>
    <dgm:cxn modelId="{BEA8783C-25E4-4C31-9B51-5CB6812F3B0C}" srcId="{A6829AE7-9317-4D52-93A7-F67B77CA56ED}" destId="{895CDDD9-C96B-4358-BA73-68EC2C5A199D}" srcOrd="1" destOrd="0" parTransId="{4E213131-1E4B-44FA-B5EB-85DCFE051BFF}" sibTransId="{848B3376-E6F9-4E03-AD5B-C6EEE8DD1470}"/>
    <dgm:cxn modelId="{6114C740-8715-4C91-8089-FD3CE2C455F4}" type="presOf" srcId="{30AE1C0D-8501-4070-A1DD-56ABDBFA6AF3}" destId="{31328875-B093-4701-AAAD-94296981B608}" srcOrd="0" destOrd="0" presId="urn:microsoft.com/office/officeart/2005/8/layout/radial2"/>
    <dgm:cxn modelId="{9627A048-B980-41C6-9206-6E35632062DB}" srcId="{D27BFD56-F4B2-4A7C-827A-E3428E75115B}" destId="{4C4C71E0-CC64-49C8-8766-8C5824C85B70}" srcOrd="1" destOrd="0" parTransId="{1B32400B-FA93-4262-9199-D81143C27A4C}" sibTransId="{52F36817-56F7-46D9-BBEE-90536BCE4F8F}"/>
    <dgm:cxn modelId="{51F74E59-F921-4D18-BC49-CBC2E7E3CB0A}" srcId="{A6829AE7-9317-4D52-93A7-F67B77CA56ED}" destId="{8201A362-3CB5-4CE9-ABA8-9CECEDBFD6AA}" srcOrd="0" destOrd="0" parTransId="{AFAB6E07-AF2C-4B67-A196-FFE219163644}" sibTransId="{DB9F1134-8C76-4EE9-A32A-0E41F16F4248}"/>
    <dgm:cxn modelId="{A5DEDD68-35C0-428F-87DF-95F902602047}" type="presOf" srcId="{46037CBD-4360-46F6-93EE-AC2039A5EFB7}" destId="{CB022D16-FBAD-4AFA-92D6-88A2801CC342}" srcOrd="0" destOrd="0" presId="urn:microsoft.com/office/officeart/2005/8/layout/radial2"/>
    <dgm:cxn modelId="{F500F970-E10D-46B1-8C63-0D0AD50BFEF9}" type="presOf" srcId="{2A72A745-838E-4B6E-83BF-C365DB8CF397}" destId="{22E23811-C1D2-459A-A3B6-041074783DD7}" srcOrd="0" destOrd="0" presId="urn:microsoft.com/office/officeart/2005/8/layout/radial2"/>
    <dgm:cxn modelId="{8AB8497A-53E5-46C0-8770-B0A591D4D0CF}" type="presOf" srcId="{3CA0EB5E-A532-49E4-B634-C02C04E8361A}" destId="{9C94CF8E-AF39-480F-A19B-2F49E27E9E09}" srcOrd="0" destOrd="0" presId="urn:microsoft.com/office/officeart/2005/8/layout/radial2"/>
    <dgm:cxn modelId="{17B96193-27E2-4645-BB12-500CF8C68AEC}" srcId="{2A72A745-838E-4B6E-83BF-C365DB8CF397}" destId="{A6829AE7-9317-4D52-93A7-F67B77CA56ED}" srcOrd="1" destOrd="0" parTransId="{5DBA7D3B-6C48-4B7E-857E-3ABEA7325DA1}" sibTransId="{445E91E3-BA16-4F6F-8036-B26A8770F1DF}"/>
    <dgm:cxn modelId="{CF75989F-FC8B-43DF-B492-045B74D0FD89}" type="presOf" srcId="{03859522-DCA2-403F-B23A-F724CCF0FFF3}" destId="{E7A45931-336C-4E6F-AA0A-D8D9A33ABB3A}" srcOrd="0" destOrd="0" presId="urn:microsoft.com/office/officeart/2005/8/layout/radial2"/>
    <dgm:cxn modelId="{D5D7E49F-D845-481B-861A-CD131FAA2E54}" type="presOf" srcId="{D27BFD56-F4B2-4A7C-827A-E3428E75115B}" destId="{E9FC4756-C67A-452F-B601-E7B1754E64E6}" srcOrd="0" destOrd="0" presId="urn:microsoft.com/office/officeart/2005/8/layout/radial2"/>
    <dgm:cxn modelId="{8271C3A6-0915-4CAC-BD2D-F218D2456F08}" type="presOf" srcId="{4C4C71E0-CC64-49C8-8766-8C5824C85B70}" destId="{31328875-B093-4701-AAAD-94296981B608}" srcOrd="0" destOrd="1" presId="urn:microsoft.com/office/officeart/2005/8/layout/radial2"/>
    <dgm:cxn modelId="{83D1B5DB-4DA7-460A-9A5F-99280ADD448D}" srcId="{9FCB95FF-C12D-48AB-AB6D-4BD8024AC1F9}" destId="{46037CBD-4360-46F6-93EE-AC2039A5EFB7}" srcOrd="0" destOrd="0" parTransId="{6326048C-AB52-4C21-9B29-2E39A389114F}" sibTransId="{D9A87B45-D7F1-4908-8B98-2C293CF498FE}"/>
    <dgm:cxn modelId="{299F93ED-A6C6-456F-A173-158A8F9C9217}" type="presOf" srcId="{A6829AE7-9317-4D52-93A7-F67B77CA56ED}" destId="{089D2014-EC7A-4266-A6DF-F73F7FD2F2D7}" srcOrd="0" destOrd="0" presId="urn:microsoft.com/office/officeart/2005/8/layout/radial2"/>
    <dgm:cxn modelId="{E4AE12F1-D2F8-469F-9241-7FB3613268B0}" srcId="{2A72A745-838E-4B6E-83BF-C365DB8CF397}" destId="{9FCB95FF-C12D-48AB-AB6D-4BD8024AC1F9}" srcOrd="0" destOrd="0" parTransId="{03859522-DCA2-403F-B23A-F724CCF0FFF3}" sibTransId="{2598724A-30C0-43C4-AF97-15EFBAA042CF}"/>
    <dgm:cxn modelId="{A92A6DF2-22D0-476C-9CB3-99E29B9CBAF5}" srcId="{A6829AE7-9317-4D52-93A7-F67B77CA56ED}" destId="{CAEA5679-E444-4B37-8DD6-3F604EE0EC72}" srcOrd="2" destOrd="0" parTransId="{BE50E3C1-DA02-47B3-9237-11CD248E1899}" sibTransId="{6A9FEDF5-5F72-4DF3-96D7-C918C2CBA778}"/>
    <dgm:cxn modelId="{6AC516F8-B767-4E1A-9068-C1690CBE32D7}" type="presOf" srcId="{5DBA7D3B-6C48-4B7E-857E-3ABEA7325DA1}" destId="{AF72D730-60D1-4C5E-899B-9D2EAAC0780C}" srcOrd="0" destOrd="0" presId="urn:microsoft.com/office/officeart/2005/8/layout/radial2"/>
    <dgm:cxn modelId="{CD5B9F94-ADF9-4F3B-A828-67D6C1753569}" type="presParOf" srcId="{22E23811-C1D2-459A-A3B6-041074783DD7}" destId="{CA43F0B2-E4D1-4C5D-B377-8A8FA001A84D}" srcOrd="0" destOrd="0" presId="urn:microsoft.com/office/officeart/2005/8/layout/radial2"/>
    <dgm:cxn modelId="{91C2DBC8-7BBA-488E-8705-3DAF78C3CC65}" type="presParOf" srcId="{CA43F0B2-E4D1-4C5D-B377-8A8FA001A84D}" destId="{44348F63-3B8F-47EB-A0D9-2DBAD4E6F50C}" srcOrd="0" destOrd="0" presId="urn:microsoft.com/office/officeart/2005/8/layout/radial2"/>
    <dgm:cxn modelId="{38916A92-BBFA-4CCB-84CA-75EE677044FF}" type="presParOf" srcId="{44348F63-3B8F-47EB-A0D9-2DBAD4E6F50C}" destId="{42CDB222-0452-4515-98EA-36D8882B576D}" srcOrd="0" destOrd="0" presId="urn:microsoft.com/office/officeart/2005/8/layout/radial2"/>
    <dgm:cxn modelId="{1FCAC1D1-1720-4205-BB20-B80D0849123E}" type="presParOf" srcId="{44348F63-3B8F-47EB-A0D9-2DBAD4E6F50C}" destId="{AA7C7FE9-1361-4397-9CAA-D22F38AA87B5}" srcOrd="1" destOrd="0" presId="urn:microsoft.com/office/officeart/2005/8/layout/radial2"/>
    <dgm:cxn modelId="{F4362D86-4056-41F2-BBC9-8A330CF4E129}" type="presParOf" srcId="{CA43F0B2-E4D1-4C5D-B377-8A8FA001A84D}" destId="{E7A45931-336C-4E6F-AA0A-D8D9A33ABB3A}" srcOrd="1" destOrd="0" presId="urn:microsoft.com/office/officeart/2005/8/layout/radial2"/>
    <dgm:cxn modelId="{E818CE7C-61C5-464D-A373-3933E1C5AB45}" type="presParOf" srcId="{CA43F0B2-E4D1-4C5D-B377-8A8FA001A84D}" destId="{D28A51F1-33EA-49DB-A8FB-C34A774436F0}" srcOrd="2" destOrd="0" presId="urn:microsoft.com/office/officeart/2005/8/layout/radial2"/>
    <dgm:cxn modelId="{8E9F7557-E2AE-4734-92BC-3962AE23C6CD}" type="presParOf" srcId="{D28A51F1-33EA-49DB-A8FB-C34A774436F0}" destId="{A797B915-6085-4E22-8CEA-3DE5A344348D}" srcOrd="0" destOrd="0" presId="urn:microsoft.com/office/officeart/2005/8/layout/radial2"/>
    <dgm:cxn modelId="{BF02CF8E-1475-4CCE-B604-0D54D714BB94}" type="presParOf" srcId="{D28A51F1-33EA-49DB-A8FB-C34A774436F0}" destId="{CB022D16-FBAD-4AFA-92D6-88A2801CC342}" srcOrd="1" destOrd="0" presId="urn:microsoft.com/office/officeart/2005/8/layout/radial2"/>
    <dgm:cxn modelId="{C20AC696-BECD-4EE1-B922-A1509FE65B87}" type="presParOf" srcId="{CA43F0B2-E4D1-4C5D-B377-8A8FA001A84D}" destId="{AF72D730-60D1-4C5E-899B-9D2EAAC0780C}" srcOrd="3" destOrd="0" presId="urn:microsoft.com/office/officeart/2005/8/layout/radial2"/>
    <dgm:cxn modelId="{F70B1043-41C8-4B44-B481-F45B605B13B5}" type="presParOf" srcId="{CA43F0B2-E4D1-4C5D-B377-8A8FA001A84D}" destId="{F1D80649-611A-4201-89F9-DE14F8975834}" srcOrd="4" destOrd="0" presId="urn:microsoft.com/office/officeart/2005/8/layout/radial2"/>
    <dgm:cxn modelId="{43648146-9C7D-4FFA-9EC8-17AA26875BC1}" type="presParOf" srcId="{F1D80649-611A-4201-89F9-DE14F8975834}" destId="{089D2014-EC7A-4266-A6DF-F73F7FD2F2D7}" srcOrd="0" destOrd="0" presId="urn:microsoft.com/office/officeart/2005/8/layout/radial2"/>
    <dgm:cxn modelId="{DE43845C-103A-46B9-B374-1EDC3D58B9E7}" type="presParOf" srcId="{F1D80649-611A-4201-89F9-DE14F8975834}" destId="{D5D697E9-3880-4445-BEA9-3BD66A479A94}" srcOrd="1" destOrd="0" presId="urn:microsoft.com/office/officeart/2005/8/layout/radial2"/>
    <dgm:cxn modelId="{AEE0E9CD-65D7-4FBB-BFFE-0FC8E3B365CC}" type="presParOf" srcId="{CA43F0B2-E4D1-4C5D-B377-8A8FA001A84D}" destId="{9C94CF8E-AF39-480F-A19B-2F49E27E9E09}" srcOrd="5" destOrd="0" presId="urn:microsoft.com/office/officeart/2005/8/layout/radial2"/>
    <dgm:cxn modelId="{78F77210-EB51-4BB5-AFFC-94A14AFC6CC9}" type="presParOf" srcId="{CA43F0B2-E4D1-4C5D-B377-8A8FA001A84D}" destId="{161F8591-FF5A-4119-9C25-02F48DCBB8A0}" srcOrd="6" destOrd="0" presId="urn:microsoft.com/office/officeart/2005/8/layout/radial2"/>
    <dgm:cxn modelId="{BE319A66-4735-44F4-B7B6-475BEAE15138}" type="presParOf" srcId="{161F8591-FF5A-4119-9C25-02F48DCBB8A0}" destId="{E9FC4756-C67A-452F-B601-E7B1754E64E6}" srcOrd="0" destOrd="0" presId="urn:microsoft.com/office/officeart/2005/8/layout/radial2"/>
    <dgm:cxn modelId="{4F2EBF44-6E44-4474-9A67-0D31675D4069}" type="presParOf" srcId="{161F8591-FF5A-4119-9C25-02F48DCBB8A0}" destId="{31328875-B093-4701-AAAD-94296981B608}" srcOrd="1" destOrd="0" presId="urn:microsoft.com/office/officeart/2005/8/layout/radial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62F60-3611-496B-AFD9-5D6A2D1E6761}">
      <dsp:nvSpPr>
        <dsp:cNvPr id="0" name=""/>
        <dsp:cNvSpPr/>
      </dsp:nvSpPr>
      <dsp:spPr>
        <a:xfrm rot="8524421">
          <a:off x="3254336" y="3334247"/>
          <a:ext cx="744316" cy="66796"/>
        </a:xfrm>
        <a:custGeom>
          <a:avLst/>
          <a:gdLst/>
          <a:ahLst/>
          <a:cxnLst/>
          <a:rect l="0" t="0" r="0" b="0"/>
          <a:pathLst>
            <a:path>
              <a:moveTo>
                <a:pt x="0" y="33398"/>
              </a:moveTo>
              <a:lnTo>
                <a:pt x="744316" y="333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5EE947-5CC2-44A4-A5D2-460C2BEDE2F9}">
      <dsp:nvSpPr>
        <dsp:cNvPr id="0" name=""/>
        <dsp:cNvSpPr/>
      </dsp:nvSpPr>
      <dsp:spPr>
        <a:xfrm rot="10988495">
          <a:off x="3174536" y="2454323"/>
          <a:ext cx="746078" cy="66796"/>
        </a:xfrm>
        <a:custGeom>
          <a:avLst/>
          <a:gdLst/>
          <a:ahLst/>
          <a:cxnLst/>
          <a:rect l="0" t="0" r="0" b="0"/>
          <a:pathLst>
            <a:path>
              <a:moveTo>
                <a:pt x="0" y="33398"/>
              </a:moveTo>
              <a:lnTo>
                <a:pt x="746078" y="333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BCD225-5E6B-4946-A2FC-5DE6CDDF4636}">
      <dsp:nvSpPr>
        <dsp:cNvPr id="0" name=""/>
        <dsp:cNvSpPr/>
      </dsp:nvSpPr>
      <dsp:spPr>
        <a:xfrm rot="13374446">
          <a:off x="3303096" y="1570948"/>
          <a:ext cx="712236" cy="66796"/>
        </a:xfrm>
        <a:custGeom>
          <a:avLst/>
          <a:gdLst/>
          <a:ahLst/>
          <a:cxnLst/>
          <a:rect l="0" t="0" r="0" b="0"/>
          <a:pathLst>
            <a:path>
              <a:moveTo>
                <a:pt x="0" y="33398"/>
              </a:moveTo>
              <a:lnTo>
                <a:pt x="712236" y="333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A4D5D6-DE0A-46B9-9B3D-5F7136578A61}">
      <dsp:nvSpPr>
        <dsp:cNvPr id="0" name=""/>
        <dsp:cNvSpPr/>
      </dsp:nvSpPr>
      <dsp:spPr>
        <a:xfrm>
          <a:off x="3335870" y="1205575"/>
          <a:ext cx="2421039" cy="2279590"/>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37000" r="-37000"/>
          </a:stretch>
        </a:blipFill>
        <a:ln>
          <a:solidFill>
            <a:srgbClr val="005DAA"/>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1899D70-90E9-4129-A992-B99F7795EEEB}">
      <dsp:nvSpPr>
        <dsp:cNvPr id="0" name=""/>
        <dsp:cNvSpPr/>
      </dsp:nvSpPr>
      <dsp:spPr>
        <a:xfrm>
          <a:off x="2275471" y="272463"/>
          <a:ext cx="1296314" cy="1296314"/>
        </a:xfrm>
        <a:prstGeom prst="ellipse">
          <a:avLst/>
        </a:prstGeom>
        <a:gradFill rotWithShape="0">
          <a:gsLst>
            <a:gs pos="0">
              <a:schemeClr val="accent1">
                <a:alpha val="90000"/>
                <a:hueOff val="0"/>
                <a:satOff val="0"/>
                <a:lumOff val="0"/>
                <a:alphaOff val="-13333"/>
                <a:lumMod val="110000"/>
                <a:satMod val="105000"/>
                <a:tint val="67000"/>
              </a:schemeClr>
            </a:gs>
            <a:gs pos="50000">
              <a:schemeClr val="accent1">
                <a:alpha val="90000"/>
                <a:hueOff val="0"/>
                <a:satOff val="0"/>
                <a:lumOff val="0"/>
                <a:alphaOff val="-13333"/>
                <a:lumMod val="105000"/>
                <a:satMod val="103000"/>
                <a:tint val="73000"/>
              </a:schemeClr>
            </a:gs>
            <a:gs pos="100000">
              <a:schemeClr val="accent1">
                <a:alpha val="90000"/>
                <a:hueOff val="0"/>
                <a:satOff val="0"/>
                <a:lumOff val="0"/>
                <a:alphaOff val="-1333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Verdana"/>
              <a:ea typeface="Verdana"/>
              <a:cs typeface="Verdana"/>
            </a:rPr>
            <a:t>Tier I Services</a:t>
          </a:r>
          <a:endParaRPr lang="en-US" sz="1200" kern="1200">
            <a:solidFill>
              <a:srgbClr val="010000"/>
            </a:solidFill>
            <a:latin typeface="Verdana"/>
            <a:ea typeface="Verdana"/>
            <a:cs typeface="Verdana"/>
          </a:endParaRPr>
        </a:p>
      </dsp:txBody>
      <dsp:txXfrm>
        <a:off x="2465312" y="462304"/>
        <a:ext cx="916632" cy="916632"/>
      </dsp:txXfrm>
    </dsp:sp>
    <dsp:sp modelId="{CF2DE0EC-BA1F-4C50-BD53-EF02629C52A0}">
      <dsp:nvSpPr>
        <dsp:cNvPr id="0" name=""/>
        <dsp:cNvSpPr/>
      </dsp:nvSpPr>
      <dsp:spPr>
        <a:xfrm>
          <a:off x="330999" y="272463"/>
          <a:ext cx="1944471" cy="1296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889250">
            <a:lnSpc>
              <a:spcPct val="90000"/>
            </a:lnSpc>
            <a:spcBef>
              <a:spcPct val="0"/>
            </a:spcBef>
            <a:spcAft>
              <a:spcPct val="15000"/>
            </a:spcAft>
            <a:buNone/>
          </a:pPr>
          <a:endParaRPr lang="en-US" sz="6500" kern="1200">
            <a:latin typeface="Verdana"/>
            <a:ea typeface="Verdana"/>
            <a:cs typeface="Verdana"/>
          </a:endParaRPr>
        </a:p>
      </dsp:txBody>
      <dsp:txXfrm>
        <a:off x="330999" y="272463"/>
        <a:ext cx="1944471" cy="1296314"/>
      </dsp:txXfrm>
    </dsp:sp>
    <dsp:sp modelId="{858389B5-FAC8-4F0F-BAE9-0886501C612F}">
      <dsp:nvSpPr>
        <dsp:cNvPr id="0" name=""/>
        <dsp:cNvSpPr/>
      </dsp:nvSpPr>
      <dsp:spPr>
        <a:xfrm>
          <a:off x="1879756" y="1783599"/>
          <a:ext cx="1296314" cy="1296314"/>
        </a:xfrm>
        <a:prstGeom prst="ellipse">
          <a:avLst/>
        </a:prstGeom>
        <a:gradFill rotWithShape="0">
          <a:gsLst>
            <a:gs pos="0">
              <a:schemeClr val="accent1">
                <a:alpha val="90000"/>
                <a:hueOff val="0"/>
                <a:satOff val="0"/>
                <a:lumOff val="0"/>
                <a:alphaOff val="-26667"/>
                <a:lumMod val="110000"/>
                <a:satMod val="105000"/>
                <a:tint val="67000"/>
              </a:schemeClr>
            </a:gs>
            <a:gs pos="50000">
              <a:schemeClr val="accent1">
                <a:alpha val="90000"/>
                <a:hueOff val="0"/>
                <a:satOff val="0"/>
                <a:lumOff val="0"/>
                <a:alphaOff val="-26667"/>
                <a:lumMod val="105000"/>
                <a:satMod val="103000"/>
                <a:tint val="73000"/>
              </a:schemeClr>
            </a:gs>
            <a:gs pos="100000">
              <a:schemeClr val="accent1">
                <a:alpha val="90000"/>
                <a:hueOff val="0"/>
                <a:satOff val="0"/>
                <a:lumOff val="0"/>
                <a:alphaOff val="-2666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Verdana"/>
              <a:ea typeface="Verdana"/>
              <a:cs typeface="Verdana"/>
            </a:rPr>
            <a:t>Tier II Services</a:t>
          </a:r>
        </a:p>
      </dsp:txBody>
      <dsp:txXfrm>
        <a:off x="2069597" y="1973440"/>
        <a:ext cx="916632" cy="916632"/>
      </dsp:txXfrm>
    </dsp:sp>
    <dsp:sp modelId="{CFE77724-F06D-4936-82DB-FB538FAE6C2E}">
      <dsp:nvSpPr>
        <dsp:cNvPr id="0" name=""/>
        <dsp:cNvSpPr/>
      </dsp:nvSpPr>
      <dsp:spPr>
        <a:xfrm>
          <a:off x="-64714" y="1783599"/>
          <a:ext cx="1944471" cy="1296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889250">
            <a:lnSpc>
              <a:spcPct val="90000"/>
            </a:lnSpc>
            <a:spcBef>
              <a:spcPct val="0"/>
            </a:spcBef>
            <a:spcAft>
              <a:spcPct val="15000"/>
            </a:spcAft>
            <a:buChar char="•"/>
          </a:pPr>
          <a:endParaRPr lang="en-US" sz="6500" kern="1200">
            <a:latin typeface="Verdana"/>
            <a:ea typeface="Verdana"/>
            <a:cs typeface="Verdana"/>
          </a:endParaRPr>
        </a:p>
      </dsp:txBody>
      <dsp:txXfrm>
        <a:off x="-64714" y="1783599"/>
        <a:ext cx="1944471" cy="1296314"/>
      </dsp:txXfrm>
    </dsp:sp>
    <dsp:sp modelId="{F448CB2D-48C3-473B-8F18-5D2BC531A418}">
      <dsp:nvSpPr>
        <dsp:cNvPr id="0" name=""/>
        <dsp:cNvSpPr/>
      </dsp:nvSpPr>
      <dsp:spPr>
        <a:xfrm>
          <a:off x="2187230" y="3379152"/>
          <a:ext cx="1296314" cy="1209876"/>
        </a:xfrm>
        <a:prstGeom prst="ellipse">
          <a:avLst/>
        </a:prstGeom>
        <a:gradFill rotWithShape="0">
          <a:gsLst>
            <a:gs pos="0">
              <a:schemeClr val="accent1">
                <a:alpha val="90000"/>
                <a:hueOff val="0"/>
                <a:satOff val="0"/>
                <a:lumOff val="0"/>
                <a:alphaOff val="-40000"/>
                <a:lumMod val="110000"/>
                <a:satMod val="105000"/>
                <a:tint val="67000"/>
              </a:schemeClr>
            </a:gs>
            <a:gs pos="50000">
              <a:schemeClr val="accent1">
                <a:alpha val="90000"/>
                <a:hueOff val="0"/>
                <a:satOff val="0"/>
                <a:lumOff val="0"/>
                <a:alphaOff val="-40000"/>
                <a:lumMod val="105000"/>
                <a:satMod val="103000"/>
                <a:tint val="73000"/>
              </a:schemeClr>
            </a:gs>
            <a:gs pos="100000">
              <a:schemeClr val="accent1">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Verdana"/>
              <a:ea typeface="Verdana"/>
              <a:cs typeface="Verdana"/>
            </a:rPr>
            <a:t>Tier III Alternative Placement Services</a:t>
          </a:r>
        </a:p>
      </dsp:txBody>
      <dsp:txXfrm>
        <a:off x="2377071" y="3556334"/>
        <a:ext cx="916632" cy="855512"/>
      </dsp:txXfrm>
    </dsp:sp>
    <dsp:sp modelId="{65BE3BAA-0BF8-447A-936B-A8AB1710A7B8}">
      <dsp:nvSpPr>
        <dsp:cNvPr id="0" name=""/>
        <dsp:cNvSpPr/>
      </dsp:nvSpPr>
      <dsp:spPr>
        <a:xfrm>
          <a:off x="242759" y="3379152"/>
          <a:ext cx="1944471" cy="1209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889250">
            <a:lnSpc>
              <a:spcPct val="90000"/>
            </a:lnSpc>
            <a:spcBef>
              <a:spcPct val="0"/>
            </a:spcBef>
            <a:spcAft>
              <a:spcPct val="15000"/>
            </a:spcAft>
            <a:buChar char="•"/>
          </a:pPr>
          <a:endParaRPr lang="en-US" sz="6500" kern="1200">
            <a:latin typeface="Verdana"/>
            <a:ea typeface="Verdana"/>
            <a:cs typeface="Verdana"/>
          </a:endParaRPr>
        </a:p>
      </dsp:txBody>
      <dsp:txXfrm>
        <a:off x="242759" y="3379152"/>
        <a:ext cx="1944471" cy="12098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4CF8E-AF39-480F-A19B-2F49E27E9E09}">
      <dsp:nvSpPr>
        <dsp:cNvPr id="0" name=""/>
        <dsp:cNvSpPr/>
      </dsp:nvSpPr>
      <dsp:spPr>
        <a:xfrm rot="2598235">
          <a:off x="1809511" y="3714433"/>
          <a:ext cx="467205" cy="65214"/>
        </a:xfrm>
        <a:custGeom>
          <a:avLst/>
          <a:gdLst/>
          <a:ahLst/>
          <a:cxnLst/>
          <a:rect l="0" t="0" r="0" b="0"/>
          <a:pathLst>
            <a:path>
              <a:moveTo>
                <a:pt x="0" y="32607"/>
              </a:moveTo>
              <a:lnTo>
                <a:pt x="467205" y="326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72D730-60D1-4C5E-899B-9D2EAAC0780C}">
      <dsp:nvSpPr>
        <dsp:cNvPr id="0" name=""/>
        <dsp:cNvSpPr/>
      </dsp:nvSpPr>
      <dsp:spPr>
        <a:xfrm>
          <a:off x="1873115" y="2829565"/>
          <a:ext cx="758329" cy="65214"/>
        </a:xfrm>
        <a:custGeom>
          <a:avLst/>
          <a:gdLst/>
          <a:ahLst/>
          <a:cxnLst/>
          <a:rect l="0" t="0" r="0" b="0"/>
          <a:pathLst>
            <a:path>
              <a:moveTo>
                <a:pt x="0" y="32607"/>
              </a:moveTo>
              <a:lnTo>
                <a:pt x="758329" y="326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A45931-336C-4E6F-AA0A-D8D9A33ABB3A}">
      <dsp:nvSpPr>
        <dsp:cNvPr id="0" name=""/>
        <dsp:cNvSpPr/>
      </dsp:nvSpPr>
      <dsp:spPr>
        <a:xfrm rot="19025535">
          <a:off x="1788099" y="1898555"/>
          <a:ext cx="635514" cy="65214"/>
        </a:xfrm>
        <a:custGeom>
          <a:avLst/>
          <a:gdLst/>
          <a:ahLst/>
          <a:cxnLst/>
          <a:rect l="0" t="0" r="0" b="0"/>
          <a:pathLst>
            <a:path>
              <a:moveTo>
                <a:pt x="0" y="32607"/>
              </a:moveTo>
              <a:lnTo>
                <a:pt x="635514" y="326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7C7FE9-1361-4397-9CAA-D22F38AA87B5}">
      <dsp:nvSpPr>
        <dsp:cNvPr id="0" name=""/>
        <dsp:cNvSpPr/>
      </dsp:nvSpPr>
      <dsp:spPr>
        <a:xfrm>
          <a:off x="-14400" y="1630966"/>
          <a:ext cx="2237286" cy="2196777"/>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5000" r="-25000"/>
          </a:stretch>
        </a:blipFill>
        <a:ln w="12700" cap="flat" cmpd="sng" algn="ctr">
          <a:solidFill>
            <a:srgbClr val="005DAA"/>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97B915-6085-4E22-8CEA-3DE5A344348D}">
      <dsp:nvSpPr>
        <dsp:cNvPr id="0" name=""/>
        <dsp:cNvSpPr/>
      </dsp:nvSpPr>
      <dsp:spPr>
        <a:xfrm>
          <a:off x="2145588" y="541064"/>
          <a:ext cx="1414153" cy="1391865"/>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Verdana"/>
              <a:ea typeface="Verdana"/>
              <a:cs typeface="Verdana"/>
            </a:rPr>
            <a:t>Advanced Course Offerings   </a:t>
          </a:r>
          <a:r>
            <a:rPr lang="en-US" sz="1400" kern="1200"/>
            <a:t> </a:t>
          </a:r>
          <a:r>
            <a:rPr lang="en-US" sz="1100" kern="1200">
              <a:latin typeface="Verdana"/>
              <a:ea typeface="Verdana"/>
              <a:cs typeface="Verdana"/>
            </a:rPr>
            <a:t>6</a:t>
          </a:r>
          <a:r>
            <a:rPr lang="en-US" sz="1100" kern="1200" baseline="30000">
              <a:latin typeface="Verdana"/>
              <a:ea typeface="Verdana"/>
              <a:cs typeface="Verdana"/>
            </a:rPr>
            <a:t>th</a:t>
          </a:r>
          <a:r>
            <a:rPr lang="en-US" sz="1100" kern="1200">
              <a:latin typeface="Verdana"/>
              <a:ea typeface="Verdana"/>
              <a:cs typeface="Verdana"/>
            </a:rPr>
            <a:t>-8</a:t>
          </a:r>
          <a:r>
            <a:rPr lang="en-US" sz="1100" kern="1200" baseline="30000">
              <a:latin typeface="Verdana"/>
              <a:ea typeface="Verdana"/>
              <a:cs typeface="Verdana"/>
            </a:rPr>
            <a:t>th</a:t>
          </a:r>
          <a:r>
            <a:rPr lang="en-US" sz="1100" kern="1200">
              <a:latin typeface="Verdana"/>
              <a:ea typeface="Verdana"/>
              <a:cs typeface="Verdana"/>
            </a:rPr>
            <a:t> </a:t>
          </a:r>
          <a:endParaRPr lang="en-US" sz="2800" kern="1200">
            <a:solidFill>
              <a:srgbClr val="010000"/>
            </a:solidFill>
            <a:latin typeface="Verdana"/>
            <a:ea typeface="Verdana"/>
            <a:cs typeface="Verdana"/>
          </a:endParaRPr>
        </a:p>
      </dsp:txBody>
      <dsp:txXfrm>
        <a:off x="2352686" y="744898"/>
        <a:ext cx="999957" cy="984197"/>
      </dsp:txXfrm>
    </dsp:sp>
    <dsp:sp modelId="{CB022D16-FBAD-4AFA-92D6-88A2801CC342}">
      <dsp:nvSpPr>
        <dsp:cNvPr id="0" name=""/>
        <dsp:cNvSpPr/>
      </dsp:nvSpPr>
      <dsp:spPr>
        <a:xfrm>
          <a:off x="3571440" y="541064"/>
          <a:ext cx="2121230" cy="1391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Verdana"/>
              <a:ea typeface="Verdana"/>
              <a:cs typeface="Verdana"/>
            </a:rPr>
            <a:t>Accelerated pathways in math at all middle schools by 2023*</a:t>
          </a:r>
        </a:p>
      </dsp:txBody>
      <dsp:txXfrm>
        <a:off x="3571440" y="541064"/>
        <a:ext cx="2121230" cy="1391865"/>
      </dsp:txXfrm>
    </dsp:sp>
    <dsp:sp modelId="{089D2014-EC7A-4266-A6DF-F73F7FD2F2D7}">
      <dsp:nvSpPr>
        <dsp:cNvPr id="0" name=""/>
        <dsp:cNvSpPr/>
      </dsp:nvSpPr>
      <dsp:spPr>
        <a:xfrm>
          <a:off x="2631444" y="2203139"/>
          <a:ext cx="1333527" cy="1318066"/>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Verdana"/>
              <a:ea typeface="Verdana"/>
              <a:cs typeface="Verdana"/>
            </a:rPr>
            <a:t> </a:t>
          </a:r>
          <a:r>
            <a:rPr lang="en-US" sz="1400" kern="1200">
              <a:latin typeface="Verdana"/>
              <a:ea typeface="Verdana"/>
              <a:cs typeface="Verdana"/>
            </a:rPr>
            <a:t>Advanced </a:t>
          </a:r>
          <a:r>
            <a:rPr lang="en-US" sz="1200" kern="1200">
              <a:latin typeface="Verdana"/>
              <a:ea typeface="Verdana"/>
              <a:cs typeface="Verdana"/>
            </a:rPr>
            <a:t>Coursework</a:t>
          </a:r>
          <a:r>
            <a:rPr lang="en-US" sz="1400" kern="1200">
              <a:latin typeface="Verdana"/>
              <a:ea typeface="Verdana"/>
              <a:cs typeface="Verdana"/>
            </a:rPr>
            <a:t> </a:t>
          </a:r>
          <a:r>
            <a:rPr lang="en-US" sz="1100" kern="1200">
              <a:latin typeface="Verdana"/>
              <a:ea typeface="Verdana"/>
              <a:cs typeface="Verdana"/>
            </a:rPr>
            <a:t>9</a:t>
          </a:r>
          <a:r>
            <a:rPr lang="en-US" sz="1100" kern="1200" baseline="30000">
              <a:latin typeface="Verdana"/>
              <a:ea typeface="Verdana"/>
              <a:cs typeface="Verdana"/>
            </a:rPr>
            <a:t>th</a:t>
          </a:r>
          <a:r>
            <a:rPr lang="en-US" sz="1100" kern="1200">
              <a:latin typeface="Verdana"/>
              <a:ea typeface="Verdana"/>
              <a:cs typeface="Verdana"/>
            </a:rPr>
            <a:t>-12th</a:t>
          </a:r>
          <a:endParaRPr lang="en-US" sz="1200" kern="1200">
            <a:latin typeface="Verdana"/>
            <a:ea typeface="Verdana"/>
            <a:cs typeface="Verdana"/>
          </a:endParaRPr>
        </a:p>
      </dsp:txBody>
      <dsp:txXfrm>
        <a:off x="2826735" y="2396165"/>
        <a:ext cx="942945" cy="932014"/>
      </dsp:txXfrm>
    </dsp:sp>
    <dsp:sp modelId="{D5D697E9-3880-4445-BEA9-3BD66A479A94}">
      <dsp:nvSpPr>
        <dsp:cNvPr id="0" name=""/>
        <dsp:cNvSpPr/>
      </dsp:nvSpPr>
      <dsp:spPr>
        <a:xfrm>
          <a:off x="4077452" y="2203139"/>
          <a:ext cx="2000291" cy="1318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Verdana"/>
              <a:ea typeface="Verdana"/>
              <a:cs typeface="Verdana"/>
            </a:rPr>
            <a:t>Honors  </a:t>
          </a:r>
        </a:p>
        <a:p>
          <a:pPr marL="114300" lvl="1" indent="-114300" algn="l" defTabSz="622300">
            <a:lnSpc>
              <a:spcPct val="90000"/>
            </a:lnSpc>
            <a:spcBef>
              <a:spcPct val="0"/>
            </a:spcBef>
            <a:spcAft>
              <a:spcPct val="15000"/>
            </a:spcAft>
            <a:buChar char="•"/>
          </a:pPr>
          <a:r>
            <a:rPr lang="en-US" sz="1400" kern="1200">
              <a:latin typeface="Verdana"/>
              <a:ea typeface="Verdana"/>
              <a:cs typeface="Verdana"/>
            </a:rPr>
            <a:t>College &amp; Career prep </a:t>
          </a:r>
        </a:p>
        <a:p>
          <a:pPr marL="114300" lvl="1" indent="-114300" algn="l" defTabSz="622300">
            <a:lnSpc>
              <a:spcPct val="90000"/>
            </a:lnSpc>
            <a:spcBef>
              <a:spcPct val="0"/>
            </a:spcBef>
            <a:spcAft>
              <a:spcPct val="15000"/>
            </a:spcAft>
            <a:buChar char="•"/>
          </a:pPr>
          <a:r>
            <a:rPr lang="en-US" sz="1400" kern="1200">
              <a:latin typeface="Verdana"/>
              <a:ea typeface="Verdana"/>
              <a:cs typeface="Verdana"/>
            </a:rPr>
            <a:t>AP/IB </a:t>
          </a:r>
        </a:p>
      </dsp:txBody>
      <dsp:txXfrm>
        <a:off x="4077452" y="2203139"/>
        <a:ext cx="2000291" cy="1318066"/>
      </dsp:txXfrm>
    </dsp:sp>
    <dsp:sp modelId="{E9FC4756-C67A-452F-B601-E7B1754E64E6}">
      <dsp:nvSpPr>
        <dsp:cNvPr id="0" name=""/>
        <dsp:cNvSpPr/>
      </dsp:nvSpPr>
      <dsp:spPr>
        <a:xfrm>
          <a:off x="2033674" y="3700238"/>
          <a:ext cx="1318066" cy="1318066"/>
        </a:xfrm>
        <a:prstGeom prst="ellipse">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mn-lt"/>
              <a:ea typeface="Verdana"/>
              <a:cs typeface="Verdana"/>
            </a:rPr>
            <a:t>Dual Credit </a:t>
          </a:r>
          <a:r>
            <a:rPr lang="en-US" sz="1200" kern="1200">
              <a:latin typeface="+mn-lt"/>
              <a:ea typeface="Verdana"/>
              <a:cs typeface="Verdana"/>
            </a:rPr>
            <a:t>Courses 10- 12th  </a:t>
          </a:r>
        </a:p>
      </dsp:txBody>
      <dsp:txXfrm>
        <a:off x="2226700" y="3893264"/>
        <a:ext cx="932014" cy="932014"/>
      </dsp:txXfrm>
    </dsp:sp>
    <dsp:sp modelId="{31328875-B093-4701-AAAD-94296981B608}">
      <dsp:nvSpPr>
        <dsp:cNvPr id="0" name=""/>
        <dsp:cNvSpPr/>
      </dsp:nvSpPr>
      <dsp:spPr>
        <a:xfrm>
          <a:off x="3483548" y="3700238"/>
          <a:ext cx="1977100" cy="1318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Verdana"/>
              <a:ea typeface="Verdana"/>
              <a:cs typeface="Verdana"/>
            </a:rPr>
            <a:t>AP/IB Courses</a:t>
          </a:r>
        </a:p>
        <a:p>
          <a:pPr marL="114300" lvl="1" indent="-114300" algn="l" defTabSz="622300">
            <a:lnSpc>
              <a:spcPct val="90000"/>
            </a:lnSpc>
            <a:spcBef>
              <a:spcPct val="0"/>
            </a:spcBef>
            <a:spcAft>
              <a:spcPct val="15000"/>
            </a:spcAft>
            <a:buChar char="•"/>
          </a:pPr>
          <a:r>
            <a:rPr lang="en-US" sz="1400" kern="1200">
              <a:latin typeface="Verdana"/>
              <a:ea typeface="Verdana"/>
              <a:cs typeface="Verdana"/>
            </a:rPr>
            <a:t>Running Start</a:t>
          </a:r>
          <a:endParaRPr lang="en-US" sz="1700" kern="1200">
            <a:latin typeface="Verdana"/>
            <a:ea typeface="Verdana"/>
            <a:cs typeface="Verdana"/>
          </a:endParaRPr>
        </a:p>
      </dsp:txBody>
      <dsp:txXfrm>
        <a:off x="3483548" y="3700238"/>
        <a:ext cx="1977100" cy="1318066"/>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D401C4-45FD-42A5-A3A7-BE452EC8A518}" type="datetimeFigureOut">
              <a:rPr lang="en-US" smtClean="0"/>
              <a:t>10/17/19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9A7ED3-89CF-451C-B18E-577D5ADF825A}" type="slidenum">
              <a:rPr lang="en-US" smtClean="0"/>
              <a:t>‹#›</a:t>
            </a:fld>
            <a:endParaRPr lang="en-US"/>
          </a:p>
        </p:txBody>
      </p:sp>
    </p:spTree>
    <p:extLst>
      <p:ext uri="{BB962C8B-B14F-4D97-AF65-F5344CB8AC3E}">
        <p14:creationId xmlns:p14="http://schemas.microsoft.com/office/powerpoint/2010/main" val="3759211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Seattle’s story of services to </a:t>
            </a:r>
            <a:r>
              <a:rPr lang="en-US" err="1"/>
              <a:t>Als</a:t>
            </a:r>
            <a:r>
              <a:rPr lang="en-US"/>
              <a:t> – began to search for answers to how we ended up here.</a:t>
            </a:r>
          </a:p>
          <a:p>
            <a:r>
              <a:rPr lang="en-US"/>
              <a:t>1983 – description of IPP; 7 years after the onset of IDEA</a:t>
            </a:r>
          </a:p>
          <a:p>
            <a:r>
              <a:rPr lang="en-US"/>
              <a:t>1990s – Spectrum; use of self contained classrooms for some students; schools will fill seats with others</a:t>
            </a:r>
          </a:p>
          <a:p>
            <a:r>
              <a:rPr lang="en-US"/>
              <a:t>2000’s APP grew so large that a school needed to open to house</a:t>
            </a:r>
          </a:p>
          <a:p>
            <a:r>
              <a:rPr lang="en-US"/>
              <a:t>2010 – Spectrum still being analyzed, debated, controversial – Lawton elementary </a:t>
            </a:r>
          </a:p>
          <a:p>
            <a:r>
              <a:rPr lang="en-US"/>
              <a:t>2016 – Why is Seattle still so Segregated? </a:t>
            </a:r>
          </a:p>
          <a:p>
            <a:endParaRPr lang="en-US"/>
          </a:p>
          <a:p>
            <a:r>
              <a:rPr lang="en-US"/>
              <a:t> takeaways:</a:t>
            </a:r>
          </a:p>
          <a:p>
            <a:r>
              <a:rPr lang="en-US"/>
              <a:t>-All planning was well intended – no one was trying to harm</a:t>
            </a:r>
          </a:p>
          <a:p>
            <a:r>
              <a:rPr lang="en-US"/>
              <a:t>-No mention of equitable access or how or why to deliver services at Neighborhood schools or ensure all kids can access</a:t>
            </a:r>
          </a:p>
          <a:p>
            <a:r>
              <a:rPr lang="en-US"/>
              <a:t>-In multiple analysis, opinions, complaints, or other feelings expressed - No interruption to the trend.</a:t>
            </a:r>
          </a:p>
          <a:p>
            <a:endParaRPr lang="en-US"/>
          </a:p>
          <a:p>
            <a:r>
              <a:rPr lang="en-US"/>
              <a:t>Today – we stand in the gap.  We are tasked with taking the story forward.  Courage, tenacity, focus, and remaining focused to our charge of equitable access is the interruption; unprecedented</a:t>
            </a:r>
          </a:p>
          <a:p>
            <a:endParaRPr lang="en-US"/>
          </a:p>
          <a:p>
            <a:r>
              <a:rPr lang="en-US"/>
              <a:t>10 years from now – when someone like me goes looking back through the Seattle Times, blog posts, records on ERIC, and other research.  I hope it will be because they are looking with the question – How did they do it.</a:t>
            </a:r>
          </a:p>
        </p:txBody>
      </p:sp>
      <p:sp>
        <p:nvSpPr>
          <p:cNvPr id="4" name="Slide Number Placeholder 3"/>
          <p:cNvSpPr>
            <a:spLocks noGrp="1"/>
          </p:cNvSpPr>
          <p:nvPr>
            <p:ph type="sldNum" sz="quarter" idx="5"/>
          </p:nvPr>
        </p:nvSpPr>
        <p:spPr/>
        <p:txBody>
          <a:bodyPr/>
          <a:lstStyle/>
          <a:p>
            <a:pPr defTabSz="933237">
              <a:defRPr/>
            </a:pPr>
            <a:fld id="{FF36DBF7-5F4E-4BF5-B962-92EEF23C6807}" type="slidenum">
              <a:rPr lang="en-US">
                <a:solidFill>
                  <a:prstClr val="black"/>
                </a:solidFill>
                <a:latin typeface="Calibri" panose="020F0502020204030204"/>
              </a:rPr>
              <a:pPr defTabSz="933237">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092927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16D9C-236E-4860-A4E5-FB651117EE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CC3961-B808-4F0B-B920-B264BE993A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3342C3-AF66-4917-BC3A-680B33035950}"/>
              </a:ext>
            </a:extLst>
          </p:cNvPr>
          <p:cNvSpPr>
            <a:spLocks noGrp="1"/>
          </p:cNvSpPr>
          <p:nvPr>
            <p:ph type="dt" sz="half" idx="10"/>
          </p:nvPr>
        </p:nvSpPr>
        <p:spPr/>
        <p:txBody>
          <a:bodyPr/>
          <a:lstStyle/>
          <a:p>
            <a:fld id="{20DA8351-F953-4E96-B1B7-8371C405FB90}" type="datetimeFigureOut">
              <a:rPr lang="en-US" smtClean="0"/>
              <a:t>10/17/19</a:t>
            </a:fld>
            <a:endParaRPr lang="en-US"/>
          </a:p>
        </p:txBody>
      </p:sp>
      <p:sp>
        <p:nvSpPr>
          <p:cNvPr id="5" name="Footer Placeholder 4">
            <a:extLst>
              <a:ext uri="{FF2B5EF4-FFF2-40B4-BE49-F238E27FC236}">
                <a16:creationId xmlns:a16="http://schemas.microsoft.com/office/drawing/2014/main" id="{5FB891E0-B823-4657-9C3C-EFAD74FEC3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849B0B-5ECA-4B98-8549-5A0499A80038}"/>
              </a:ext>
            </a:extLst>
          </p:cNvPr>
          <p:cNvSpPr>
            <a:spLocks noGrp="1"/>
          </p:cNvSpPr>
          <p:nvPr>
            <p:ph type="sldNum" sz="quarter" idx="12"/>
          </p:nvPr>
        </p:nvSpPr>
        <p:spPr/>
        <p:txBody>
          <a:bodyPr/>
          <a:lstStyle/>
          <a:p>
            <a:fld id="{88946E7B-D038-470B-8484-B663EC7CF769}" type="slidenum">
              <a:rPr lang="en-US" smtClean="0"/>
              <a:t>‹#›</a:t>
            </a:fld>
            <a:endParaRPr lang="en-US"/>
          </a:p>
        </p:txBody>
      </p:sp>
    </p:spTree>
    <p:extLst>
      <p:ext uri="{BB962C8B-B14F-4D97-AF65-F5344CB8AC3E}">
        <p14:creationId xmlns:p14="http://schemas.microsoft.com/office/powerpoint/2010/main" val="1292137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4BF5A-E74A-4C1D-9D35-7AD09E04AB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A1C269-E47D-4541-94D9-EE2B87A334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C1DC45-D476-4249-95E4-DBEB43389094}"/>
              </a:ext>
            </a:extLst>
          </p:cNvPr>
          <p:cNvSpPr>
            <a:spLocks noGrp="1"/>
          </p:cNvSpPr>
          <p:nvPr>
            <p:ph type="dt" sz="half" idx="10"/>
          </p:nvPr>
        </p:nvSpPr>
        <p:spPr/>
        <p:txBody>
          <a:bodyPr/>
          <a:lstStyle/>
          <a:p>
            <a:fld id="{20DA8351-F953-4E96-B1B7-8371C405FB90}" type="datetimeFigureOut">
              <a:rPr lang="en-US" smtClean="0"/>
              <a:t>10/17/19</a:t>
            </a:fld>
            <a:endParaRPr lang="en-US"/>
          </a:p>
        </p:txBody>
      </p:sp>
      <p:sp>
        <p:nvSpPr>
          <p:cNvPr id="5" name="Footer Placeholder 4">
            <a:extLst>
              <a:ext uri="{FF2B5EF4-FFF2-40B4-BE49-F238E27FC236}">
                <a16:creationId xmlns:a16="http://schemas.microsoft.com/office/drawing/2014/main" id="{4FA0EC03-7755-45BC-B54C-740E8832E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14F5C7-9FA8-4F57-969D-F506291B008C}"/>
              </a:ext>
            </a:extLst>
          </p:cNvPr>
          <p:cNvSpPr>
            <a:spLocks noGrp="1"/>
          </p:cNvSpPr>
          <p:nvPr>
            <p:ph type="sldNum" sz="quarter" idx="12"/>
          </p:nvPr>
        </p:nvSpPr>
        <p:spPr/>
        <p:txBody>
          <a:bodyPr/>
          <a:lstStyle/>
          <a:p>
            <a:fld id="{88946E7B-D038-470B-8484-B663EC7CF769}" type="slidenum">
              <a:rPr lang="en-US" smtClean="0"/>
              <a:t>‹#›</a:t>
            </a:fld>
            <a:endParaRPr lang="en-US"/>
          </a:p>
        </p:txBody>
      </p:sp>
    </p:spTree>
    <p:extLst>
      <p:ext uri="{BB962C8B-B14F-4D97-AF65-F5344CB8AC3E}">
        <p14:creationId xmlns:p14="http://schemas.microsoft.com/office/powerpoint/2010/main" val="3426546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C1DCBF-5953-4501-B5D8-F2542B5419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B4BA2A-8382-4C84-9B44-F5B8FB3AC82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5A48E9-6EB0-4499-A344-C0015602BCA5}"/>
              </a:ext>
            </a:extLst>
          </p:cNvPr>
          <p:cNvSpPr>
            <a:spLocks noGrp="1"/>
          </p:cNvSpPr>
          <p:nvPr>
            <p:ph type="dt" sz="half" idx="10"/>
          </p:nvPr>
        </p:nvSpPr>
        <p:spPr/>
        <p:txBody>
          <a:bodyPr/>
          <a:lstStyle/>
          <a:p>
            <a:fld id="{20DA8351-F953-4E96-B1B7-8371C405FB90}" type="datetimeFigureOut">
              <a:rPr lang="en-US" smtClean="0"/>
              <a:t>10/17/19</a:t>
            </a:fld>
            <a:endParaRPr lang="en-US"/>
          </a:p>
        </p:txBody>
      </p:sp>
      <p:sp>
        <p:nvSpPr>
          <p:cNvPr id="5" name="Footer Placeholder 4">
            <a:extLst>
              <a:ext uri="{FF2B5EF4-FFF2-40B4-BE49-F238E27FC236}">
                <a16:creationId xmlns:a16="http://schemas.microsoft.com/office/drawing/2014/main" id="{68BDCE1B-5D5E-4774-8655-3679A94392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D312C2-8B28-4CF5-BDC3-61FDD9B4554D}"/>
              </a:ext>
            </a:extLst>
          </p:cNvPr>
          <p:cNvSpPr>
            <a:spLocks noGrp="1"/>
          </p:cNvSpPr>
          <p:nvPr>
            <p:ph type="sldNum" sz="quarter" idx="12"/>
          </p:nvPr>
        </p:nvSpPr>
        <p:spPr/>
        <p:txBody>
          <a:bodyPr/>
          <a:lstStyle/>
          <a:p>
            <a:fld id="{88946E7B-D038-470B-8484-B663EC7CF769}" type="slidenum">
              <a:rPr lang="en-US" smtClean="0"/>
              <a:t>‹#›</a:t>
            </a:fld>
            <a:endParaRPr lang="en-US"/>
          </a:p>
        </p:txBody>
      </p:sp>
    </p:spTree>
    <p:extLst>
      <p:ext uri="{BB962C8B-B14F-4D97-AF65-F5344CB8AC3E}">
        <p14:creationId xmlns:p14="http://schemas.microsoft.com/office/powerpoint/2010/main" val="3094678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BB5E4-D5B2-459A-822C-8B086C0683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2B3DEE-C367-4CD2-B26D-172E0C9209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FCB5C4-C7A9-4DA9-98DB-B90F7DDD5CE5}"/>
              </a:ext>
            </a:extLst>
          </p:cNvPr>
          <p:cNvSpPr>
            <a:spLocks noGrp="1"/>
          </p:cNvSpPr>
          <p:nvPr>
            <p:ph type="dt" sz="half" idx="10"/>
          </p:nvPr>
        </p:nvSpPr>
        <p:spPr/>
        <p:txBody>
          <a:bodyPr/>
          <a:lstStyle/>
          <a:p>
            <a:fld id="{20DA8351-F953-4E96-B1B7-8371C405FB90}" type="datetimeFigureOut">
              <a:rPr lang="en-US" smtClean="0"/>
              <a:t>10/17/19</a:t>
            </a:fld>
            <a:endParaRPr lang="en-US"/>
          </a:p>
        </p:txBody>
      </p:sp>
      <p:sp>
        <p:nvSpPr>
          <p:cNvPr id="5" name="Footer Placeholder 4">
            <a:extLst>
              <a:ext uri="{FF2B5EF4-FFF2-40B4-BE49-F238E27FC236}">
                <a16:creationId xmlns:a16="http://schemas.microsoft.com/office/drawing/2014/main" id="{7923FAC9-C86C-4F60-A036-E7AEF26394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68B428-F0C0-405D-AC1A-CE8CA9EDEC64}"/>
              </a:ext>
            </a:extLst>
          </p:cNvPr>
          <p:cNvSpPr>
            <a:spLocks noGrp="1"/>
          </p:cNvSpPr>
          <p:nvPr>
            <p:ph type="sldNum" sz="quarter" idx="12"/>
          </p:nvPr>
        </p:nvSpPr>
        <p:spPr/>
        <p:txBody>
          <a:bodyPr/>
          <a:lstStyle/>
          <a:p>
            <a:fld id="{88946E7B-D038-470B-8484-B663EC7CF769}" type="slidenum">
              <a:rPr lang="en-US" smtClean="0"/>
              <a:t>‹#›</a:t>
            </a:fld>
            <a:endParaRPr lang="en-US"/>
          </a:p>
        </p:txBody>
      </p:sp>
    </p:spTree>
    <p:extLst>
      <p:ext uri="{BB962C8B-B14F-4D97-AF65-F5344CB8AC3E}">
        <p14:creationId xmlns:p14="http://schemas.microsoft.com/office/powerpoint/2010/main" val="650239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7CBC8-4A19-4D34-A571-F164153294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8572F8-8778-478A-BE9B-7A993B56FE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A368E9E-F759-43D5-9995-241A08243105}"/>
              </a:ext>
            </a:extLst>
          </p:cNvPr>
          <p:cNvSpPr>
            <a:spLocks noGrp="1"/>
          </p:cNvSpPr>
          <p:nvPr>
            <p:ph type="dt" sz="half" idx="10"/>
          </p:nvPr>
        </p:nvSpPr>
        <p:spPr/>
        <p:txBody>
          <a:bodyPr/>
          <a:lstStyle/>
          <a:p>
            <a:fld id="{20DA8351-F953-4E96-B1B7-8371C405FB90}" type="datetimeFigureOut">
              <a:rPr lang="en-US" smtClean="0"/>
              <a:t>10/17/19</a:t>
            </a:fld>
            <a:endParaRPr lang="en-US"/>
          </a:p>
        </p:txBody>
      </p:sp>
      <p:sp>
        <p:nvSpPr>
          <p:cNvPr id="5" name="Footer Placeholder 4">
            <a:extLst>
              <a:ext uri="{FF2B5EF4-FFF2-40B4-BE49-F238E27FC236}">
                <a16:creationId xmlns:a16="http://schemas.microsoft.com/office/drawing/2014/main" id="{2994EA58-FA4B-4412-875B-708E0D1426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DDDC79-1FFD-4473-83E2-51C93C229325}"/>
              </a:ext>
            </a:extLst>
          </p:cNvPr>
          <p:cNvSpPr>
            <a:spLocks noGrp="1"/>
          </p:cNvSpPr>
          <p:nvPr>
            <p:ph type="sldNum" sz="quarter" idx="12"/>
          </p:nvPr>
        </p:nvSpPr>
        <p:spPr/>
        <p:txBody>
          <a:bodyPr/>
          <a:lstStyle/>
          <a:p>
            <a:fld id="{88946E7B-D038-470B-8484-B663EC7CF769}" type="slidenum">
              <a:rPr lang="en-US" smtClean="0"/>
              <a:t>‹#›</a:t>
            </a:fld>
            <a:endParaRPr lang="en-US"/>
          </a:p>
        </p:txBody>
      </p:sp>
    </p:spTree>
    <p:extLst>
      <p:ext uri="{BB962C8B-B14F-4D97-AF65-F5344CB8AC3E}">
        <p14:creationId xmlns:p14="http://schemas.microsoft.com/office/powerpoint/2010/main" val="2197907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04E15-0017-47EE-8473-14F12E7CF8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825638-A24B-483C-A52D-858C7F54C81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6EFCF6-6D52-49B6-8053-630D4330F8F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FC6E55-C3AB-46DA-906D-CDA242EE4052}"/>
              </a:ext>
            </a:extLst>
          </p:cNvPr>
          <p:cNvSpPr>
            <a:spLocks noGrp="1"/>
          </p:cNvSpPr>
          <p:nvPr>
            <p:ph type="dt" sz="half" idx="10"/>
          </p:nvPr>
        </p:nvSpPr>
        <p:spPr/>
        <p:txBody>
          <a:bodyPr/>
          <a:lstStyle/>
          <a:p>
            <a:fld id="{20DA8351-F953-4E96-B1B7-8371C405FB90}" type="datetimeFigureOut">
              <a:rPr lang="en-US" smtClean="0"/>
              <a:t>10/17/19</a:t>
            </a:fld>
            <a:endParaRPr lang="en-US"/>
          </a:p>
        </p:txBody>
      </p:sp>
      <p:sp>
        <p:nvSpPr>
          <p:cNvPr id="6" name="Footer Placeholder 5">
            <a:extLst>
              <a:ext uri="{FF2B5EF4-FFF2-40B4-BE49-F238E27FC236}">
                <a16:creationId xmlns:a16="http://schemas.microsoft.com/office/drawing/2014/main" id="{1123A881-B0EB-4F15-AB21-C2F466C1A8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4E0DFE-932A-4153-B385-306E80C09403}"/>
              </a:ext>
            </a:extLst>
          </p:cNvPr>
          <p:cNvSpPr>
            <a:spLocks noGrp="1"/>
          </p:cNvSpPr>
          <p:nvPr>
            <p:ph type="sldNum" sz="quarter" idx="12"/>
          </p:nvPr>
        </p:nvSpPr>
        <p:spPr/>
        <p:txBody>
          <a:bodyPr/>
          <a:lstStyle/>
          <a:p>
            <a:fld id="{88946E7B-D038-470B-8484-B663EC7CF769}" type="slidenum">
              <a:rPr lang="en-US" smtClean="0"/>
              <a:t>‹#›</a:t>
            </a:fld>
            <a:endParaRPr lang="en-US"/>
          </a:p>
        </p:txBody>
      </p:sp>
    </p:spTree>
    <p:extLst>
      <p:ext uri="{BB962C8B-B14F-4D97-AF65-F5344CB8AC3E}">
        <p14:creationId xmlns:p14="http://schemas.microsoft.com/office/powerpoint/2010/main" val="4091943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1B646-D07B-4586-8892-F2C8E97939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A754F9-CC55-46F0-B01D-4510D2B7E1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14DAC49-162C-4F05-A45B-0B2698F6819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801BF7-527E-43EC-A519-6C50BEE57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4AA462B-C46C-4FFC-A794-F514FA58ED5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3DE02F-BE88-43DE-AC4A-77BB7EE0F543}"/>
              </a:ext>
            </a:extLst>
          </p:cNvPr>
          <p:cNvSpPr>
            <a:spLocks noGrp="1"/>
          </p:cNvSpPr>
          <p:nvPr>
            <p:ph type="dt" sz="half" idx="10"/>
          </p:nvPr>
        </p:nvSpPr>
        <p:spPr/>
        <p:txBody>
          <a:bodyPr/>
          <a:lstStyle/>
          <a:p>
            <a:fld id="{20DA8351-F953-4E96-B1B7-8371C405FB90}" type="datetimeFigureOut">
              <a:rPr lang="en-US" smtClean="0"/>
              <a:t>10/17/19</a:t>
            </a:fld>
            <a:endParaRPr lang="en-US"/>
          </a:p>
        </p:txBody>
      </p:sp>
      <p:sp>
        <p:nvSpPr>
          <p:cNvPr id="8" name="Footer Placeholder 7">
            <a:extLst>
              <a:ext uri="{FF2B5EF4-FFF2-40B4-BE49-F238E27FC236}">
                <a16:creationId xmlns:a16="http://schemas.microsoft.com/office/drawing/2014/main" id="{DCACA7A2-082E-48F2-A50D-39F3ADB61F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8B98EB-671F-48FF-84E3-5FB6F5D1957D}"/>
              </a:ext>
            </a:extLst>
          </p:cNvPr>
          <p:cNvSpPr>
            <a:spLocks noGrp="1"/>
          </p:cNvSpPr>
          <p:nvPr>
            <p:ph type="sldNum" sz="quarter" idx="12"/>
          </p:nvPr>
        </p:nvSpPr>
        <p:spPr/>
        <p:txBody>
          <a:bodyPr/>
          <a:lstStyle/>
          <a:p>
            <a:fld id="{88946E7B-D038-470B-8484-B663EC7CF769}" type="slidenum">
              <a:rPr lang="en-US" smtClean="0"/>
              <a:t>‹#›</a:t>
            </a:fld>
            <a:endParaRPr lang="en-US"/>
          </a:p>
        </p:txBody>
      </p:sp>
    </p:spTree>
    <p:extLst>
      <p:ext uri="{BB962C8B-B14F-4D97-AF65-F5344CB8AC3E}">
        <p14:creationId xmlns:p14="http://schemas.microsoft.com/office/powerpoint/2010/main" val="3288711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CC1B0-AB51-43FA-8B44-AFA2B5F5CD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E06DA-0E5A-4F9A-B84B-7EDE252A365E}"/>
              </a:ext>
            </a:extLst>
          </p:cNvPr>
          <p:cNvSpPr>
            <a:spLocks noGrp="1"/>
          </p:cNvSpPr>
          <p:nvPr>
            <p:ph type="dt" sz="half" idx="10"/>
          </p:nvPr>
        </p:nvSpPr>
        <p:spPr/>
        <p:txBody>
          <a:bodyPr/>
          <a:lstStyle/>
          <a:p>
            <a:fld id="{20DA8351-F953-4E96-B1B7-8371C405FB90}" type="datetimeFigureOut">
              <a:rPr lang="en-US" smtClean="0"/>
              <a:t>10/17/19</a:t>
            </a:fld>
            <a:endParaRPr lang="en-US"/>
          </a:p>
        </p:txBody>
      </p:sp>
      <p:sp>
        <p:nvSpPr>
          <p:cNvPr id="4" name="Footer Placeholder 3">
            <a:extLst>
              <a:ext uri="{FF2B5EF4-FFF2-40B4-BE49-F238E27FC236}">
                <a16:creationId xmlns:a16="http://schemas.microsoft.com/office/drawing/2014/main" id="{5EE1EED8-7978-40F6-B152-B4D30DC50E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14E67F-9175-4030-B99A-0977AA71A7C3}"/>
              </a:ext>
            </a:extLst>
          </p:cNvPr>
          <p:cNvSpPr>
            <a:spLocks noGrp="1"/>
          </p:cNvSpPr>
          <p:nvPr>
            <p:ph type="sldNum" sz="quarter" idx="12"/>
          </p:nvPr>
        </p:nvSpPr>
        <p:spPr/>
        <p:txBody>
          <a:bodyPr/>
          <a:lstStyle/>
          <a:p>
            <a:fld id="{88946E7B-D038-470B-8484-B663EC7CF769}" type="slidenum">
              <a:rPr lang="en-US" smtClean="0"/>
              <a:t>‹#›</a:t>
            </a:fld>
            <a:endParaRPr lang="en-US"/>
          </a:p>
        </p:txBody>
      </p:sp>
    </p:spTree>
    <p:extLst>
      <p:ext uri="{BB962C8B-B14F-4D97-AF65-F5344CB8AC3E}">
        <p14:creationId xmlns:p14="http://schemas.microsoft.com/office/powerpoint/2010/main" val="3591444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792B39-F08D-4BFD-81B3-C7E49540A80A}"/>
              </a:ext>
            </a:extLst>
          </p:cNvPr>
          <p:cNvSpPr>
            <a:spLocks noGrp="1"/>
          </p:cNvSpPr>
          <p:nvPr>
            <p:ph type="dt" sz="half" idx="10"/>
          </p:nvPr>
        </p:nvSpPr>
        <p:spPr/>
        <p:txBody>
          <a:bodyPr/>
          <a:lstStyle/>
          <a:p>
            <a:fld id="{20DA8351-F953-4E96-B1B7-8371C405FB90}" type="datetimeFigureOut">
              <a:rPr lang="en-US" smtClean="0"/>
              <a:t>10/17/19</a:t>
            </a:fld>
            <a:endParaRPr lang="en-US"/>
          </a:p>
        </p:txBody>
      </p:sp>
      <p:sp>
        <p:nvSpPr>
          <p:cNvPr id="3" name="Footer Placeholder 2">
            <a:extLst>
              <a:ext uri="{FF2B5EF4-FFF2-40B4-BE49-F238E27FC236}">
                <a16:creationId xmlns:a16="http://schemas.microsoft.com/office/drawing/2014/main" id="{0861EAD3-D596-4046-B5BA-E835952E20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40BB97-BBF5-4634-9366-91C464B32885}"/>
              </a:ext>
            </a:extLst>
          </p:cNvPr>
          <p:cNvSpPr>
            <a:spLocks noGrp="1"/>
          </p:cNvSpPr>
          <p:nvPr>
            <p:ph type="sldNum" sz="quarter" idx="12"/>
          </p:nvPr>
        </p:nvSpPr>
        <p:spPr/>
        <p:txBody>
          <a:bodyPr/>
          <a:lstStyle/>
          <a:p>
            <a:fld id="{88946E7B-D038-470B-8484-B663EC7CF769}" type="slidenum">
              <a:rPr lang="en-US" smtClean="0"/>
              <a:t>‹#›</a:t>
            </a:fld>
            <a:endParaRPr lang="en-US"/>
          </a:p>
        </p:txBody>
      </p:sp>
    </p:spTree>
    <p:extLst>
      <p:ext uri="{BB962C8B-B14F-4D97-AF65-F5344CB8AC3E}">
        <p14:creationId xmlns:p14="http://schemas.microsoft.com/office/powerpoint/2010/main" val="4171296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CB70D-BE97-44E8-B98A-A06F5A93F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A037BF-9451-44C3-BE9D-B45F3E09D7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BA6C02-B620-48DB-8674-FF54BDE499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6487A8-B283-480A-9401-84278688A79E}"/>
              </a:ext>
            </a:extLst>
          </p:cNvPr>
          <p:cNvSpPr>
            <a:spLocks noGrp="1"/>
          </p:cNvSpPr>
          <p:nvPr>
            <p:ph type="dt" sz="half" idx="10"/>
          </p:nvPr>
        </p:nvSpPr>
        <p:spPr/>
        <p:txBody>
          <a:bodyPr/>
          <a:lstStyle/>
          <a:p>
            <a:fld id="{20DA8351-F953-4E96-B1B7-8371C405FB90}" type="datetimeFigureOut">
              <a:rPr lang="en-US" smtClean="0"/>
              <a:t>10/17/19</a:t>
            </a:fld>
            <a:endParaRPr lang="en-US"/>
          </a:p>
        </p:txBody>
      </p:sp>
      <p:sp>
        <p:nvSpPr>
          <p:cNvPr id="6" name="Footer Placeholder 5">
            <a:extLst>
              <a:ext uri="{FF2B5EF4-FFF2-40B4-BE49-F238E27FC236}">
                <a16:creationId xmlns:a16="http://schemas.microsoft.com/office/drawing/2014/main" id="{22642B5C-2D23-480B-B3D9-8016A10D13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1E20AA-3153-480A-BFC3-86055BEA68A3}"/>
              </a:ext>
            </a:extLst>
          </p:cNvPr>
          <p:cNvSpPr>
            <a:spLocks noGrp="1"/>
          </p:cNvSpPr>
          <p:nvPr>
            <p:ph type="sldNum" sz="quarter" idx="12"/>
          </p:nvPr>
        </p:nvSpPr>
        <p:spPr/>
        <p:txBody>
          <a:bodyPr/>
          <a:lstStyle/>
          <a:p>
            <a:fld id="{88946E7B-D038-470B-8484-B663EC7CF769}" type="slidenum">
              <a:rPr lang="en-US" smtClean="0"/>
              <a:t>‹#›</a:t>
            </a:fld>
            <a:endParaRPr lang="en-US"/>
          </a:p>
        </p:txBody>
      </p:sp>
    </p:spTree>
    <p:extLst>
      <p:ext uri="{BB962C8B-B14F-4D97-AF65-F5344CB8AC3E}">
        <p14:creationId xmlns:p14="http://schemas.microsoft.com/office/powerpoint/2010/main" val="1622961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1B3B2-B720-45E2-BDA3-4C85683421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6A4164-D9B2-48F8-BB8C-64EB8D8EB4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2C1C9-7F6B-42FD-88C3-208C1ABFE2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F26131-E507-47F2-9DC2-F7680AE00581}"/>
              </a:ext>
            </a:extLst>
          </p:cNvPr>
          <p:cNvSpPr>
            <a:spLocks noGrp="1"/>
          </p:cNvSpPr>
          <p:nvPr>
            <p:ph type="dt" sz="half" idx="10"/>
          </p:nvPr>
        </p:nvSpPr>
        <p:spPr/>
        <p:txBody>
          <a:bodyPr/>
          <a:lstStyle/>
          <a:p>
            <a:fld id="{20DA8351-F953-4E96-B1B7-8371C405FB90}" type="datetimeFigureOut">
              <a:rPr lang="en-US" smtClean="0"/>
              <a:t>10/17/19</a:t>
            </a:fld>
            <a:endParaRPr lang="en-US"/>
          </a:p>
        </p:txBody>
      </p:sp>
      <p:sp>
        <p:nvSpPr>
          <p:cNvPr id="6" name="Footer Placeholder 5">
            <a:extLst>
              <a:ext uri="{FF2B5EF4-FFF2-40B4-BE49-F238E27FC236}">
                <a16:creationId xmlns:a16="http://schemas.microsoft.com/office/drawing/2014/main" id="{ABE3252A-A1C4-4B0C-8F3F-A75925DA5B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99289E-B9A4-49FE-AD52-CF9C6F8D16AC}"/>
              </a:ext>
            </a:extLst>
          </p:cNvPr>
          <p:cNvSpPr>
            <a:spLocks noGrp="1"/>
          </p:cNvSpPr>
          <p:nvPr>
            <p:ph type="sldNum" sz="quarter" idx="12"/>
          </p:nvPr>
        </p:nvSpPr>
        <p:spPr/>
        <p:txBody>
          <a:bodyPr/>
          <a:lstStyle/>
          <a:p>
            <a:fld id="{88946E7B-D038-470B-8484-B663EC7CF769}" type="slidenum">
              <a:rPr lang="en-US" smtClean="0"/>
              <a:t>‹#›</a:t>
            </a:fld>
            <a:endParaRPr lang="en-US"/>
          </a:p>
        </p:txBody>
      </p:sp>
    </p:spTree>
    <p:extLst>
      <p:ext uri="{BB962C8B-B14F-4D97-AF65-F5344CB8AC3E}">
        <p14:creationId xmlns:p14="http://schemas.microsoft.com/office/powerpoint/2010/main" val="2341708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2504BD-A344-46A5-87D0-730A47CAA2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4CD788-609B-4AD5-A116-FF1DA0297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3D93F-4647-4E90-8355-2AABE19368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DA8351-F953-4E96-B1B7-8371C405FB90}" type="datetimeFigureOut">
              <a:rPr lang="en-US" smtClean="0"/>
              <a:t>10/17/19</a:t>
            </a:fld>
            <a:endParaRPr lang="en-US"/>
          </a:p>
        </p:txBody>
      </p:sp>
      <p:sp>
        <p:nvSpPr>
          <p:cNvPr id="5" name="Footer Placeholder 4">
            <a:extLst>
              <a:ext uri="{FF2B5EF4-FFF2-40B4-BE49-F238E27FC236}">
                <a16:creationId xmlns:a16="http://schemas.microsoft.com/office/drawing/2014/main" id="{F22CDCD7-D918-47EA-9231-A1250E40B9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090716-9D04-4071-BCD5-C77347F03F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46E7B-D038-470B-8484-B663EC7CF769}" type="slidenum">
              <a:rPr lang="en-US" smtClean="0"/>
              <a:t>‹#›</a:t>
            </a:fld>
            <a:endParaRPr lang="en-US"/>
          </a:p>
        </p:txBody>
      </p:sp>
      <p:pic>
        <p:nvPicPr>
          <p:cNvPr id="8" name="Picture 7" descr="Seattle Public Schools logo with full color just the graphic">
            <a:extLst>
              <a:ext uri="{FF2B5EF4-FFF2-40B4-BE49-F238E27FC236}">
                <a16:creationId xmlns:a16="http://schemas.microsoft.com/office/drawing/2014/main" id="{81D9DFF6-CAB3-4A1C-814C-AC153351A867}"/>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565" b="37886"/>
          <a:stretch/>
        </p:blipFill>
        <p:spPr>
          <a:xfrm>
            <a:off x="10928859" y="5694243"/>
            <a:ext cx="882141" cy="965440"/>
          </a:xfrm>
          <a:prstGeom prst="rect">
            <a:avLst/>
          </a:prstGeom>
        </p:spPr>
      </p:pic>
    </p:spTree>
    <p:extLst>
      <p:ext uri="{BB962C8B-B14F-4D97-AF65-F5344CB8AC3E}">
        <p14:creationId xmlns:p14="http://schemas.microsoft.com/office/powerpoint/2010/main" val="270719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www.seattleschools.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hyperlink" Target="https://eric.ed.gov/?id=ED232347"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nam05.safelinks.protection.outlook.com/?url=https://washingtonstatereportcard.ospi.k12.wa.us/ReportCard/ViewSchoolOrDistrict/100229&amp;data=02|01|klhanson1@seattleschools.org|66b97f77ae034609124108d73c456a42|d431d15860744832878351ea6f6dd227|0|0|637044141150374084&amp;sdata=7hF68y3rL4ME/wKh6coXEeKvoDTVJo48l59NaFGvl1U%3D&amp;reserved=0"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gif"/><Relationship Id="rId1" Type="http://schemas.openxmlformats.org/officeDocument/2006/relationships/slideLayout" Target="../slideLayouts/slideLayout5.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74856E-5D53-4DB1-AD3F-33A65E99F427}"/>
              </a:ex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2269780"/>
            <a:ext cx="12192000" cy="7355840"/>
          </a:xfrm>
          <a:prstGeom prst="rect">
            <a:avLst/>
          </a:prstGeom>
        </p:spPr>
      </p:pic>
      <p:sp>
        <p:nvSpPr>
          <p:cNvPr id="4" name="Rectangle 3">
            <a:extLst>
              <a:ext uri="{FF2B5EF4-FFF2-40B4-BE49-F238E27FC236}">
                <a16:creationId xmlns:a16="http://schemas.microsoft.com/office/drawing/2014/main" id="{5FE84A58-8F83-4E1A-91C0-ECCF8545342B}"/>
              </a:ext>
              <a:ext uri="{C183D7F6-B498-43B3-948B-1728B52AA6E4}">
                <adec:decorative xmlns:adec="http://schemas.microsoft.com/office/drawing/2017/decorative" val="1"/>
              </a:ext>
            </a:extLst>
          </p:cNvPr>
          <p:cNvSpPr/>
          <p:nvPr/>
        </p:nvSpPr>
        <p:spPr>
          <a:xfrm>
            <a:off x="0" y="3337104"/>
            <a:ext cx="12192000" cy="3497911"/>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3DF8B1-1E97-4258-831F-50E42541A7BC}"/>
              </a:ext>
            </a:extLst>
          </p:cNvPr>
          <p:cNvSpPr>
            <a:spLocks noGrp="1"/>
          </p:cNvSpPr>
          <p:nvPr>
            <p:ph type="ctrTitle"/>
          </p:nvPr>
        </p:nvSpPr>
        <p:spPr>
          <a:xfrm>
            <a:off x="-1" y="2235200"/>
            <a:ext cx="10244667" cy="2387600"/>
          </a:xfrm>
        </p:spPr>
        <p:txBody>
          <a:bodyPr/>
          <a:lstStyle/>
          <a:p>
            <a:r>
              <a:rPr lang="en-US" b="1">
                <a:solidFill>
                  <a:schemeClr val="bg1"/>
                </a:solidFill>
                <a:latin typeface="Verdana" panose="020B0604030504040204" pitchFamily="34" charset="0"/>
                <a:ea typeface="Verdana" panose="020B0604030504040204" pitchFamily="34" charset="0"/>
                <a:cs typeface="Verdana" panose="020B0604030504040204" pitchFamily="34" charset="0"/>
              </a:rPr>
              <a:t>Seattle Public Schools</a:t>
            </a:r>
          </a:p>
        </p:txBody>
      </p:sp>
      <p:sp>
        <p:nvSpPr>
          <p:cNvPr id="3" name="Subtitle 2">
            <a:extLst>
              <a:ext uri="{FF2B5EF4-FFF2-40B4-BE49-F238E27FC236}">
                <a16:creationId xmlns:a16="http://schemas.microsoft.com/office/drawing/2014/main" id="{77986364-26A9-4584-B589-251C79A96D5A}"/>
              </a:ext>
            </a:extLst>
          </p:cNvPr>
          <p:cNvSpPr>
            <a:spLocks noGrp="1"/>
          </p:cNvSpPr>
          <p:nvPr>
            <p:ph type="subTitle" idx="1"/>
          </p:nvPr>
        </p:nvSpPr>
        <p:spPr>
          <a:xfrm>
            <a:off x="335335" y="4895091"/>
            <a:ext cx="9150041" cy="1021900"/>
          </a:xfrm>
        </p:spPr>
        <p:txBody>
          <a:bodyPr>
            <a:normAutofit lnSpcReduction="10000"/>
          </a:bodyPr>
          <a:lstStyle/>
          <a:p>
            <a:pPr algn="l"/>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Southeast Seattle Education Coalition</a:t>
            </a:r>
          </a:p>
          <a:p>
            <a:pPr algn="l"/>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October 16, 2019</a:t>
            </a:r>
          </a:p>
        </p:txBody>
      </p:sp>
      <p:sp>
        <p:nvSpPr>
          <p:cNvPr id="11" name="TextBox 10">
            <a:extLst>
              <a:ext uri="{FF2B5EF4-FFF2-40B4-BE49-F238E27FC236}">
                <a16:creationId xmlns:a16="http://schemas.microsoft.com/office/drawing/2014/main" id="{B65B9344-51A2-47A3-B402-CF108E2D4661}"/>
              </a:ext>
            </a:extLst>
          </p:cNvPr>
          <p:cNvSpPr txBox="1"/>
          <p:nvPr/>
        </p:nvSpPr>
        <p:spPr>
          <a:xfrm>
            <a:off x="335335" y="6175948"/>
            <a:ext cx="10427603" cy="40011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Verdana"/>
                <a:ea typeface="Verdana"/>
                <a:cs typeface="Verdana"/>
                <a:hlinkClick r:id="rId4">
                  <a:extLst>
                    <a:ext uri="{A12FA001-AC4F-418D-AE19-62706E023703}">
                      <ahyp:hlinkClr xmlns:ahyp="http://schemas.microsoft.com/office/drawing/2018/hyperlinkcolor" val="tx"/>
                    </a:ext>
                  </a:extLst>
                </a:hlinkClick>
              </a:rPr>
              <a:t>www.seattleschools.org</a:t>
            </a:r>
            <a:r>
              <a:rPr kumimoji="0" lang="en-US" sz="2000" b="0" i="0" u="none" strike="noStrike" kern="1200" cap="none" spc="0" normalizeH="0" baseline="0" noProof="0" dirty="0">
                <a:ln>
                  <a:noFill/>
                </a:ln>
                <a:solidFill>
                  <a:schemeClr val="bg1"/>
                </a:solidFill>
                <a:effectLst/>
                <a:uLnTx/>
                <a:uFillTx/>
                <a:latin typeface="Verdana"/>
                <a:ea typeface="Verdana"/>
                <a:cs typeface="Verdana"/>
              </a:rPr>
              <a:t> | Division of Student Support Services</a:t>
            </a:r>
          </a:p>
        </p:txBody>
      </p:sp>
      <p:pic>
        <p:nvPicPr>
          <p:cNvPr id="10" name="Picture 9" descr="Seattle Public Schools logo">
            <a:extLst>
              <a:ext uri="{FF2B5EF4-FFF2-40B4-BE49-F238E27FC236}">
                <a16:creationId xmlns:a16="http://schemas.microsoft.com/office/drawing/2014/main" id="{6D076BCD-980F-4EC7-B4EF-F463FDCDB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76543" y="5194933"/>
            <a:ext cx="781050" cy="1381125"/>
          </a:xfrm>
          <a:prstGeom prst="rect">
            <a:avLst/>
          </a:prstGeom>
        </p:spPr>
      </p:pic>
    </p:spTree>
    <p:extLst>
      <p:ext uri="{BB962C8B-B14F-4D97-AF65-F5344CB8AC3E}">
        <p14:creationId xmlns:p14="http://schemas.microsoft.com/office/powerpoint/2010/main" val="3076742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14E537C-A142-4EAA-A641-1499B62E8869}"/>
              </a:ext>
            </a:extLst>
          </p:cNvPr>
          <p:cNvSpPr>
            <a:spLocks noGrp="1"/>
          </p:cNvSpPr>
          <p:nvPr>
            <p:ph type="title"/>
          </p:nvPr>
        </p:nvSpPr>
        <p:spPr>
          <a:xfrm>
            <a:off x="608371" y="236868"/>
            <a:ext cx="10515600" cy="1325563"/>
          </a:xfrm>
        </p:spPr>
        <p:txBody>
          <a:bodyPr/>
          <a:lstStyle/>
          <a:p>
            <a:r>
              <a:rPr lang="en-US" sz="4000" b="1">
                <a:solidFill>
                  <a:srgbClr val="005DAA"/>
                </a:solidFill>
                <a:latin typeface="Verdana" panose="020B0604030504040204" pitchFamily="34" charset="0"/>
                <a:ea typeface="Verdana" panose="020B0604030504040204" pitchFamily="34" charset="0"/>
                <a:cs typeface="Verdana" panose="020B0604030504040204" pitchFamily="34" charset="0"/>
              </a:rPr>
              <a:t>Implementation and Timeline:  </a:t>
            </a:r>
            <a:br>
              <a:rPr lang="en-US" b="1">
                <a:solidFill>
                  <a:srgbClr val="005DAA"/>
                </a:solidFill>
                <a:latin typeface="Verdana" panose="020B0604030504040204" pitchFamily="34" charset="0"/>
                <a:ea typeface="Verdana" panose="020B0604030504040204" pitchFamily="34" charset="0"/>
                <a:cs typeface="Verdana" panose="020B0604030504040204" pitchFamily="34" charset="0"/>
              </a:rPr>
            </a:br>
            <a:r>
              <a:rPr lang="en-US" sz="3200" b="1">
                <a:latin typeface="Verdana" panose="020B0604030504040204" pitchFamily="34" charset="0"/>
                <a:ea typeface="Verdana" panose="020B0604030504040204" pitchFamily="34" charset="0"/>
                <a:cs typeface="Verdana" panose="020B0604030504040204" pitchFamily="34" charset="0"/>
              </a:rPr>
              <a:t>Guiding Principles</a:t>
            </a:r>
            <a:endParaRPr lang="en-US" b="1">
              <a:latin typeface="Verdana" panose="020B0604030504040204" pitchFamily="34" charset="0"/>
              <a:ea typeface="Verdana" panose="020B0604030504040204" pitchFamily="34" charset="0"/>
              <a:cs typeface="Verdana" panose="020B0604030504040204" pitchFamily="34" charset="0"/>
            </a:endParaRPr>
          </a:p>
        </p:txBody>
      </p:sp>
      <p:sp>
        <p:nvSpPr>
          <p:cNvPr id="13" name="Content Placeholder 12">
            <a:extLst>
              <a:ext uri="{FF2B5EF4-FFF2-40B4-BE49-F238E27FC236}">
                <a16:creationId xmlns:a16="http://schemas.microsoft.com/office/drawing/2014/main" id="{78DF98DB-1331-4FD9-8548-1D18EDE5E9B4}"/>
              </a:ext>
            </a:extLst>
          </p:cNvPr>
          <p:cNvSpPr>
            <a:spLocks noGrp="1"/>
          </p:cNvSpPr>
          <p:nvPr>
            <p:ph idx="1"/>
          </p:nvPr>
        </p:nvSpPr>
        <p:spPr>
          <a:xfrm>
            <a:off x="608371" y="1815768"/>
            <a:ext cx="10975258" cy="4142582"/>
          </a:xfrm>
        </p:spPr>
        <p:txBody>
          <a:bodyPr vert="horz" lIns="91440" tIns="45720" rIns="91440" bIns="45720" rtlCol="0" anchor="t">
            <a:normAutofit fontScale="85000" lnSpcReduction="20000"/>
          </a:bodyPr>
          <a:lstStyle/>
          <a:p>
            <a:pPr>
              <a:lnSpc>
                <a:spcPct val="120000"/>
              </a:lnSpc>
            </a:pPr>
            <a:r>
              <a:rPr lang="en-US" dirty="0">
                <a:latin typeface="Verdana"/>
                <a:ea typeface="Verdana"/>
                <a:cs typeface="Verdana"/>
              </a:rPr>
              <a:t>Implementation will occur over a 6-year period</a:t>
            </a:r>
          </a:p>
          <a:p>
            <a:pPr>
              <a:lnSpc>
                <a:spcPct val="120000"/>
              </a:lnSpc>
            </a:pPr>
            <a:r>
              <a:rPr lang="en-US" dirty="0">
                <a:latin typeface="Verdana"/>
                <a:ea typeface="Verdana"/>
                <a:cs typeface="Verdana"/>
              </a:rPr>
              <a:t>Year one will be spent engaging stakeholders regarding structures and services that reflect new vision, mission, commitments &amp; policy</a:t>
            </a:r>
          </a:p>
          <a:p>
            <a:pPr>
              <a:lnSpc>
                <a:spcPct val="120000"/>
              </a:lnSpc>
            </a:pPr>
            <a:r>
              <a:rPr lang="en-US" dirty="0">
                <a:latin typeface="Verdana"/>
                <a:ea typeface="Verdana"/>
                <a:cs typeface="Verdana"/>
              </a:rPr>
              <a:t>Develop a procedural guide to set expectations and accountability</a:t>
            </a:r>
          </a:p>
          <a:p>
            <a:pPr>
              <a:lnSpc>
                <a:spcPct val="120000"/>
              </a:lnSpc>
            </a:pPr>
            <a:r>
              <a:rPr lang="en-US" dirty="0">
                <a:latin typeface="Verdana"/>
                <a:ea typeface="Verdana"/>
                <a:cs typeface="Verdana"/>
              </a:rPr>
              <a:t>Current placements and services will be maintained as change occurs over time</a:t>
            </a:r>
          </a:p>
          <a:p>
            <a:pPr>
              <a:lnSpc>
                <a:spcPct val="120000"/>
              </a:lnSpc>
            </a:pPr>
            <a:r>
              <a:rPr lang="en-US" dirty="0">
                <a:latin typeface="Verdana"/>
                <a:ea typeface="Verdana"/>
                <a:cs typeface="Verdana"/>
              </a:rPr>
              <a:t>Initiate District Highly Capable Equity and Services Advisory Committee</a:t>
            </a:r>
          </a:p>
          <a:p>
            <a:pPr>
              <a:lnSpc>
                <a:spcPct val="120000"/>
              </a:lnSpc>
            </a:pPr>
            <a:r>
              <a:rPr lang="en-US" dirty="0">
                <a:latin typeface="Verdana"/>
                <a:ea typeface="Verdana"/>
                <a:cs typeface="Verdana"/>
              </a:rPr>
              <a:t>Fund and require participation in professional development for staff</a:t>
            </a:r>
          </a:p>
          <a:p>
            <a:endParaRPr lang="en-US" dirty="0"/>
          </a:p>
          <a:p>
            <a:endParaRPr lang="en-US" i="1" dirty="0"/>
          </a:p>
        </p:txBody>
      </p:sp>
    </p:spTree>
    <p:extLst>
      <p:ext uri="{BB962C8B-B14F-4D97-AF65-F5344CB8AC3E}">
        <p14:creationId xmlns:p14="http://schemas.microsoft.com/office/powerpoint/2010/main" val="4114751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14E537C-A142-4EAA-A641-1499B62E8869}"/>
              </a:ext>
            </a:extLst>
          </p:cNvPr>
          <p:cNvSpPr>
            <a:spLocks noGrp="1"/>
          </p:cNvSpPr>
          <p:nvPr>
            <p:ph type="title"/>
          </p:nvPr>
        </p:nvSpPr>
        <p:spPr>
          <a:xfrm>
            <a:off x="608371" y="236868"/>
            <a:ext cx="10515600" cy="1325563"/>
          </a:xfrm>
        </p:spPr>
        <p:txBody>
          <a:bodyPr/>
          <a:lstStyle/>
          <a:p>
            <a:r>
              <a:rPr lang="en-US" sz="4000" b="1" dirty="0">
                <a:solidFill>
                  <a:srgbClr val="005DAA"/>
                </a:solidFill>
                <a:latin typeface="Verdana" panose="020B0604030504040204" pitchFamily="34" charset="0"/>
                <a:ea typeface="Verdana" panose="020B0604030504040204" pitchFamily="34" charset="0"/>
                <a:cs typeface="Verdana" panose="020B0604030504040204" pitchFamily="34" charset="0"/>
              </a:rPr>
              <a:t>Moving Forward: Next Steps</a:t>
            </a:r>
            <a:endParaRPr lang="en-US" b="1" dirty="0">
              <a:latin typeface="Verdana" panose="020B0604030504040204" pitchFamily="34" charset="0"/>
              <a:ea typeface="Verdana" panose="020B0604030504040204" pitchFamily="34" charset="0"/>
              <a:cs typeface="Verdana" panose="020B0604030504040204" pitchFamily="34" charset="0"/>
            </a:endParaRPr>
          </a:p>
        </p:txBody>
      </p:sp>
      <p:sp>
        <p:nvSpPr>
          <p:cNvPr id="13" name="Content Placeholder 12">
            <a:extLst>
              <a:ext uri="{FF2B5EF4-FFF2-40B4-BE49-F238E27FC236}">
                <a16:creationId xmlns:a16="http://schemas.microsoft.com/office/drawing/2014/main" id="{78DF98DB-1331-4FD9-8548-1D18EDE5E9B4}"/>
              </a:ext>
            </a:extLst>
          </p:cNvPr>
          <p:cNvSpPr>
            <a:spLocks noGrp="1"/>
          </p:cNvSpPr>
          <p:nvPr>
            <p:ph idx="1"/>
          </p:nvPr>
        </p:nvSpPr>
        <p:spPr>
          <a:xfrm>
            <a:off x="608371" y="1447060"/>
            <a:ext cx="10975258" cy="4802820"/>
          </a:xfrm>
        </p:spPr>
        <p:txBody>
          <a:bodyPr vert="horz" lIns="91440" tIns="45720" rIns="91440" bIns="45720" rtlCol="0" anchor="t">
            <a:normAutofit lnSpcReduction="10000"/>
          </a:bodyPr>
          <a:lstStyle/>
          <a:p>
            <a:pPr>
              <a:lnSpc>
                <a:spcPct val="100000"/>
              </a:lnSpc>
            </a:pPr>
            <a:r>
              <a:rPr lang="en-US" sz="2400" dirty="0">
                <a:latin typeface="Verdana"/>
                <a:ea typeface="Verdana"/>
                <a:cs typeface="Verdana"/>
              </a:rPr>
              <a:t>Continue to engage stakeholders, communities of students of color furthest from educational justice, and advanced learning families</a:t>
            </a:r>
          </a:p>
          <a:p>
            <a:pPr marL="0" indent="0">
              <a:lnSpc>
                <a:spcPct val="100000"/>
              </a:lnSpc>
              <a:buNone/>
            </a:pPr>
            <a:endParaRPr lang="en-US" sz="2400" dirty="0">
              <a:latin typeface="Verdana"/>
              <a:ea typeface="Verdana"/>
              <a:cs typeface="Verdana"/>
            </a:endParaRPr>
          </a:p>
          <a:p>
            <a:pPr>
              <a:lnSpc>
                <a:spcPct val="100000"/>
              </a:lnSpc>
            </a:pPr>
            <a:r>
              <a:rPr lang="en-US" sz="2400" dirty="0">
                <a:latin typeface="Verdana"/>
                <a:ea typeface="Verdana"/>
                <a:cs typeface="Verdana"/>
              </a:rPr>
              <a:t>Board Action Report and policy revisions to CAI Committee on October 8</a:t>
            </a:r>
            <a:r>
              <a:rPr lang="en-US" sz="2400" baseline="30000" dirty="0">
                <a:latin typeface="Verdana"/>
                <a:ea typeface="Verdana"/>
                <a:cs typeface="Verdana"/>
              </a:rPr>
              <a:t>th</a:t>
            </a:r>
            <a:r>
              <a:rPr lang="en-US" sz="2400" dirty="0">
                <a:latin typeface="Verdana"/>
                <a:ea typeface="Verdana"/>
                <a:cs typeface="Verdana"/>
              </a:rPr>
              <a:t> and Proposed Board Introduction on October 16</a:t>
            </a:r>
            <a:r>
              <a:rPr lang="en-US" sz="2400" baseline="30000" dirty="0">
                <a:latin typeface="Verdana"/>
                <a:ea typeface="Verdana"/>
                <a:cs typeface="Verdana"/>
              </a:rPr>
              <a:t>th</a:t>
            </a:r>
          </a:p>
          <a:p>
            <a:pPr marL="0" indent="0">
              <a:lnSpc>
                <a:spcPct val="100000"/>
              </a:lnSpc>
              <a:buNone/>
            </a:pPr>
            <a:r>
              <a:rPr lang="en-US" sz="2400" dirty="0">
                <a:latin typeface="Verdana"/>
                <a:ea typeface="Verdana"/>
                <a:cs typeface="Verdana"/>
              </a:rPr>
              <a:t> </a:t>
            </a:r>
          </a:p>
          <a:p>
            <a:pPr>
              <a:lnSpc>
                <a:spcPct val="100000"/>
              </a:lnSpc>
            </a:pPr>
            <a:r>
              <a:rPr lang="en-US" sz="2400" dirty="0">
                <a:latin typeface="Verdana"/>
                <a:ea typeface="Verdana"/>
                <a:cs typeface="Verdana"/>
              </a:rPr>
              <a:t>Sunset of Advanced Learning Task Force</a:t>
            </a:r>
          </a:p>
          <a:p>
            <a:pPr marL="0" indent="0">
              <a:lnSpc>
                <a:spcPct val="100000"/>
              </a:lnSpc>
              <a:buNone/>
            </a:pPr>
            <a:endParaRPr lang="en-US" sz="2400" dirty="0">
              <a:latin typeface="Verdana"/>
              <a:ea typeface="Verdana"/>
              <a:cs typeface="Verdana"/>
            </a:endParaRPr>
          </a:p>
          <a:p>
            <a:pPr>
              <a:lnSpc>
                <a:spcPct val="100000"/>
              </a:lnSpc>
            </a:pPr>
            <a:r>
              <a:rPr lang="en-US" sz="2400">
                <a:latin typeface="Verdana"/>
                <a:ea typeface="Verdana"/>
                <a:cs typeface="Verdana"/>
              </a:rPr>
              <a:t>Explore </a:t>
            </a:r>
            <a:r>
              <a:rPr lang="en-US" sz="2400" dirty="0">
                <a:latin typeface="Verdana"/>
                <a:ea typeface="Verdana"/>
                <a:cs typeface="Verdana"/>
              </a:rPr>
              <a:t>racial caucusing with guidance from the Chief of Student Support Services and as the Highly Capable Equity Advisory Team commences work this fall.</a:t>
            </a:r>
          </a:p>
          <a:p>
            <a:pPr>
              <a:lnSpc>
                <a:spcPct val="100000"/>
              </a:lnSpc>
            </a:pPr>
            <a:endParaRPr lang="en-US" sz="2400" dirty="0">
              <a:latin typeface="Verdana"/>
              <a:ea typeface="Verdana"/>
              <a:cs typeface="Verdana"/>
            </a:endParaRP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52485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74856E-5D53-4DB1-AD3F-33A65E99F427}"/>
              </a:ex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2269780"/>
            <a:ext cx="12192000" cy="7355840"/>
          </a:xfrm>
          <a:prstGeom prst="rect">
            <a:avLst/>
          </a:prstGeom>
        </p:spPr>
      </p:pic>
      <p:sp>
        <p:nvSpPr>
          <p:cNvPr id="4" name="Rectangle 3">
            <a:extLst>
              <a:ext uri="{FF2B5EF4-FFF2-40B4-BE49-F238E27FC236}">
                <a16:creationId xmlns:a16="http://schemas.microsoft.com/office/drawing/2014/main" id="{5FE84A58-8F83-4E1A-91C0-ECCF8545342B}"/>
              </a:ext>
              <a:ext uri="{C183D7F6-B498-43B3-948B-1728B52AA6E4}">
                <adec:decorative xmlns:adec="http://schemas.microsoft.com/office/drawing/2017/decorative" val="1"/>
              </a:ext>
            </a:extLst>
          </p:cNvPr>
          <p:cNvSpPr/>
          <p:nvPr/>
        </p:nvSpPr>
        <p:spPr>
          <a:xfrm>
            <a:off x="0" y="3360089"/>
            <a:ext cx="12192000" cy="3497911"/>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3DF8B1-1E97-4258-831F-50E42541A7BC}"/>
              </a:ext>
            </a:extLst>
          </p:cNvPr>
          <p:cNvSpPr>
            <a:spLocks noGrp="1"/>
          </p:cNvSpPr>
          <p:nvPr>
            <p:ph type="ctrTitle"/>
          </p:nvPr>
        </p:nvSpPr>
        <p:spPr>
          <a:xfrm>
            <a:off x="1524000" y="2974343"/>
            <a:ext cx="9144000" cy="2387600"/>
          </a:xfrm>
        </p:spPr>
        <p:txBody>
          <a:bodyPr>
            <a:normAutofit/>
          </a:bodyPr>
          <a:lstStyle/>
          <a:p>
            <a:r>
              <a:rPr lang="en-US" sz="7200" b="1">
                <a:solidFill>
                  <a:schemeClr val="bg1"/>
                </a:solidFill>
                <a:latin typeface="Verdana" panose="020B0604030504040204" pitchFamily="34" charset="0"/>
                <a:ea typeface="Verdana" panose="020B0604030504040204" pitchFamily="34" charset="0"/>
                <a:cs typeface="Verdana" panose="020B0604030504040204" pitchFamily="34" charset="0"/>
              </a:rPr>
              <a:t>Thank you!</a:t>
            </a:r>
          </a:p>
        </p:txBody>
      </p:sp>
      <p:pic>
        <p:nvPicPr>
          <p:cNvPr id="10" name="Picture 9" descr="Seattle Public Schools logo">
            <a:extLst>
              <a:ext uri="{FF2B5EF4-FFF2-40B4-BE49-F238E27FC236}">
                <a16:creationId xmlns:a16="http://schemas.microsoft.com/office/drawing/2014/main" id="{6D076BCD-980F-4EC7-B4EF-F463FDCDBF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4413" y="5194933"/>
            <a:ext cx="781050" cy="1381125"/>
          </a:xfrm>
          <a:prstGeom prst="rect">
            <a:avLst/>
          </a:prstGeom>
        </p:spPr>
      </p:pic>
    </p:spTree>
    <p:extLst>
      <p:ext uri="{BB962C8B-B14F-4D97-AF65-F5344CB8AC3E}">
        <p14:creationId xmlns:p14="http://schemas.microsoft.com/office/powerpoint/2010/main" val="551347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9F58B-F679-4467-9E1F-6567240FD743}"/>
              </a:ext>
            </a:extLst>
          </p:cNvPr>
          <p:cNvSpPr>
            <a:spLocks noGrp="1"/>
          </p:cNvSpPr>
          <p:nvPr>
            <p:ph type="title"/>
          </p:nvPr>
        </p:nvSpPr>
        <p:spPr>
          <a:xfrm>
            <a:off x="204259" y="185480"/>
            <a:ext cx="11672308" cy="1325563"/>
          </a:xfrm>
        </p:spPr>
        <p:txBody>
          <a:bodyPr>
            <a:normAutofit fontScale="90000"/>
          </a:bodyPr>
          <a:lstStyle/>
          <a:p>
            <a:r>
              <a:rPr lang="en-US" b="1">
                <a:latin typeface="Verdana" panose="020B0604030504040204" pitchFamily="34" charset="0"/>
                <a:ea typeface="Verdana" panose="020B0604030504040204" pitchFamily="34" charset="0"/>
                <a:cs typeface="Verdana" panose="020B0604030504040204" pitchFamily="34" charset="0"/>
              </a:rPr>
              <a:t>Our Story</a:t>
            </a:r>
            <a:r>
              <a:rPr lang="en-US" b="1">
                <a:solidFill>
                  <a:schemeClr val="accent1"/>
                </a:solidFill>
                <a:latin typeface="Verdana" panose="020B0604030504040204" pitchFamily="34" charset="0"/>
                <a:ea typeface="Verdana" panose="020B0604030504040204" pitchFamily="34" charset="0"/>
                <a:cs typeface="Verdana" panose="020B0604030504040204" pitchFamily="34" charset="0"/>
              </a:rPr>
              <a:t>:  </a:t>
            </a:r>
            <a:r>
              <a:rPr lang="en-US" sz="3600" b="1">
                <a:solidFill>
                  <a:schemeClr val="accent1"/>
                </a:solidFill>
                <a:latin typeface="Verdana" panose="020B0604030504040204" pitchFamily="34" charset="0"/>
                <a:ea typeface="Verdana" panose="020B0604030504040204" pitchFamily="34" charset="0"/>
                <a:cs typeface="Verdana" panose="020B0604030504040204" pitchFamily="34" charset="0"/>
              </a:rPr>
              <a:t>Seattle Schools ‘Design’ of Advanced Programs born as a segregated model</a:t>
            </a:r>
            <a:endParaRPr lang="en-US" b="1">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FDEAC75D-4000-4B70-94C8-7F2CF01D43BB}"/>
              </a:ext>
            </a:extLst>
          </p:cNvPr>
          <p:cNvSpPr txBox="1"/>
          <p:nvPr/>
        </p:nvSpPr>
        <p:spPr>
          <a:xfrm>
            <a:off x="484909" y="1690255"/>
            <a:ext cx="11166764" cy="1477328"/>
          </a:xfrm>
          <a:prstGeom prst="rect">
            <a:avLst/>
          </a:prstGeom>
          <a:noFill/>
        </p:spPr>
        <p:txBody>
          <a:bodyPr wrap="square" rtlCol="0">
            <a:spAutoFit/>
          </a:bodyPr>
          <a:lstStyle/>
          <a:p>
            <a:pPr marL="1490345" indent="-1490345">
              <a:lnSpc>
                <a:spcPct val="120000"/>
              </a:lnSpc>
              <a:buNone/>
              <a:tabLst>
                <a:tab pos="1149350" algn="l"/>
              </a:tabLst>
            </a:pPr>
            <a:r>
              <a:rPr lang="en-US" sz="2400">
                <a:solidFill>
                  <a:schemeClr val="accent1">
                    <a:lumMod val="75000"/>
                  </a:schemeClr>
                </a:solidFill>
                <a:latin typeface="Verdana Pro" panose="020B0604030504040204" pitchFamily="34" charset="0"/>
                <a:ea typeface="Verdana"/>
                <a:cs typeface="Verdana"/>
              </a:rPr>
              <a:t>1980s</a:t>
            </a:r>
            <a:r>
              <a:rPr lang="en-US" sz="2400">
                <a:solidFill>
                  <a:schemeClr val="accent1"/>
                </a:solidFill>
                <a:latin typeface="Verdana Pro" panose="020B0604030504040204" pitchFamily="34" charset="0"/>
                <a:ea typeface="Verdana"/>
                <a:cs typeface="Verdana"/>
              </a:rPr>
              <a:t> 	</a:t>
            </a:r>
            <a:r>
              <a:rPr lang="en-US">
                <a:latin typeface="Verdana Pro" panose="020B0604030504040204" pitchFamily="34" charset="0"/>
                <a:ea typeface="Verdana"/>
                <a:cs typeface="Verdana"/>
              </a:rPr>
              <a:t>SPS busing children across ship canal to de-segregate schools</a:t>
            </a:r>
          </a:p>
          <a:p>
            <a:pPr marL="1204913" indent="-1204913">
              <a:lnSpc>
                <a:spcPct val="120000"/>
              </a:lnSpc>
              <a:buNone/>
              <a:tabLst>
                <a:tab pos="1149350" algn="l"/>
              </a:tabLst>
            </a:pPr>
            <a:r>
              <a:rPr lang="en-US">
                <a:latin typeface="Verdana Pro" panose="020B0604030504040204" pitchFamily="34" charset="0"/>
                <a:ea typeface="Verdana"/>
                <a:cs typeface="Verdana"/>
              </a:rPr>
              <a:t>	</a:t>
            </a:r>
            <a:r>
              <a:rPr lang="en-US">
                <a:latin typeface="Verdana Pro" panose="020B0604030504040204" pitchFamily="34" charset="0"/>
                <a:ea typeface="Verdana" panose="020B0604030504040204" pitchFamily="34" charset="0"/>
                <a:cs typeface="Verdana" panose="020B0604030504040204" pitchFamily="34" charset="0"/>
              </a:rPr>
              <a:t>District opens Individual Progress Program (IPP)* and Horizon to offer segregated services to ‘Extremely Gifted’ students in response to white flight</a:t>
            </a:r>
          </a:p>
          <a:p>
            <a:endParaRPr lang="en-US"/>
          </a:p>
        </p:txBody>
      </p:sp>
      <p:sp>
        <p:nvSpPr>
          <p:cNvPr id="4" name="Rectangle 3">
            <a:extLst>
              <a:ext uri="{FF2B5EF4-FFF2-40B4-BE49-F238E27FC236}">
                <a16:creationId xmlns:a16="http://schemas.microsoft.com/office/drawing/2014/main" id="{2B41BA28-FACD-4F68-B61E-4B81B144C808}"/>
              </a:ext>
            </a:extLst>
          </p:cNvPr>
          <p:cNvSpPr/>
          <p:nvPr/>
        </p:nvSpPr>
        <p:spPr>
          <a:xfrm>
            <a:off x="484909" y="2903286"/>
            <a:ext cx="11502822" cy="832664"/>
          </a:xfrm>
          <a:prstGeom prst="rect">
            <a:avLst/>
          </a:prstGeom>
        </p:spPr>
        <p:txBody>
          <a:bodyPr wrap="square">
            <a:spAutoFit/>
          </a:bodyPr>
          <a:lstStyle/>
          <a:p>
            <a:pPr marL="1490663" indent="-1490663">
              <a:lnSpc>
                <a:spcPct val="120000"/>
              </a:lnSpc>
              <a:buNone/>
              <a:tabLst>
                <a:tab pos="1149350" algn="l"/>
              </a:tabLst>
            </a:pPr>
            <a:r>
              <a:rPr lang="en-US" sz="2400">
                <a:solidFill>
                  <a:schemeClr val="accent1">
                    <a:lumMod val="75000"/>
                  </a:schemeClr>
                </a:solidFill>
                <a:latin typeface="Verdana Pro" panose="020B0604030504040204" pitchFamily="34" charset="0"/>
                <a:ea typeface="Verdana" panose="020B0604030504040204" pitchFamily="34" charset="0"/>
                <a:cs typeface="Verdana" panose="020B0604030504040204" pitchFamily="34" charset="0"/>
              </a:rPr>
              <a:t>1990s</a:t>
            </a:r>
            <a:r>
              <a:rPr lang="en-US" sz="2400">
                <a:solidFill>
                  <a:schemeClr val="accent1"/>
                </a:solidFill>
                <a:latin typeface="Verdana Pro" panose="020B0604030504040204" pitchFamily="34" charset="0"/>
                <a:ea typeface="Verdana" panose="020B0604030504040204" pitchFamily="34" charset="0"/>
                <a:cs typeface="Verdana" panose="020B0604030504040204" pitchFamily="34" charset="0"/>
              </a:rPr>
              <a:t> 	</a:t>
            </a:r>
            <a:r>
              <a:rPr lang="en-US">
                <a:latin typeface="Verdana Pro" panose="020B0604030504040204" pitchFamily="34" charset="0"/>
                <a:ea typeface="Verdana" panose="020B0604030504040204" pitchFamily="34" charset="0"/>
                <a:cs typeface="Verdana" panose="020B0604030504040204" pitchFamily="34" charset="0"/>
              </a:rPr>
              <a:t>District discontinues controlled busing and offers families ‘school choice’</a:t>
            </a:r>
          </a:p>
          <a:p>
            <a:pPr marL="1316038" indent="-1316038">
              <a:lnSpc>
                <a:spcPct val="120000"/>
              </a:lnSpc>
              <a:buNone/>
              <a:tabLst>
                <a:tab pos="1149350" algn="l"/>
              </a:tabLst>
            </a:pPr>
            <a:r>
              <a:rPr lang="en-US">
                <a:latin typeface="Verdana Pro" panose="020B0604030504040204" pitchFamily="34" charset="0"/>
                <a:ea typeface="Verdana" panose="020B0604030504040204" pitchFamily="34" charset="0"/>
                <a:cs typeface="Verdana" panose="020B0604030504040204" pitchFamily="34" charset="0"/>
              </a:rPr>
              <a:t>	Segregated Horizon/Spectrum classes continue only for designated ‘advanced’ students</a:t>
            </a:r>
          </a:p>
        </p:txBody>
      </p:sp>
      <p:sp>
        <p:nvSpPr>
          <p:cNvPr id="6" name="Rectangle 5">
            <a:extLst>
              <a:ext uri="{FF2B5EF4-FFF2-40B4-BE49-F238E27FC236}">
                <a16:creationId xmlns:a16="http://schemas.microsoft.com/office/drawing/2014/main" id="{E9371637-F1B8-47C2-8243-44FCE3945E04}"/>
              </a:ext>
            </a:extLst>
          </p:cNvPr>
          <p:cNvSpPr/>
          <p:nvPr/>
        </p:nvSpPr>
        <p:spPr>
          <a:xfrm>
            <a:off x="484909" y="3933634"/>
            <a:ext cx="11001808" cy="1497461"/>
          </a:xfrm>
          <a:prstGeom prst="rect">
            <a:avLst/>
          </a:prstGeom>
        </p:spPr>
        <p:txBody>
          <a:bodyPr wrap="square">
            <a:spAutoFit/>
          </a:bodyPr>
          <a:lstStyle/>
          <a:p>
            <a:pPr marL="1490663" indent="-1490663">
              <a:lnSpc>
                <a:spcPct val="120000"/>
              </a:lnSpc>
              <a:buNone/>
              <a:tabLst>
                <a:tab pos="1149350" algn="l"/>
              </a:tabLst>
            </a:pPr>
            <a:r>
              <a:rPr lang="en-US" sz="2400">
                <a:solidFill>
                  <a:schemeClr val="accent1">
                    <a:lumMod val="75000"/>
                  </a:schemeClr>
                </a:solidFill>
                <a:latin typeface="Verdana Pro" panose="020B0604030504040204" pitchFamily="34" charset="0"/>
                <a:ea typeface="Verdana" panose="020B0604030504040204" pitchFamily="34" charset="0"/>
                <a:cs typeface="Verdana" panose="020B0604030504040204" pitchFamily="34" charset="0"/>
              </a:rPr>
              <a:t>2000s</a:t>
            </a:r>
            <a:r>
              <a:rPr lang="en-US" sz="2400">
                <a:solidFill>
                  <a:schemeClr val="accent1"/>
                </a:solidFill>
                <a:latin typeface="Verdana Pro" panose="020B0604030504040204" pitchFamily="34" charset="0"/>
                <a:ea typeface="Verdana" panose="020B0604030504040204" pitchFamily="34" charset="0"/>
                <a:cs typeface="Verdana" panose="020B0604030504040204" pitchFamily="34" charset="0"/>
              </a:rPr>
              <a:t> 	</a:t>
            </a:r>
            <a:r>
              <a:rPr lang="en-US">
                <a:latin typeface="Verdana Pro" panose="020B0604030504040204" pitchFamily="34" charset="0"/>
                <a:ea typeface="Verdana" panose="020B0604030504040204" pitchFamily="34" charset="0"/>
                <a:cs typeface="Verdana" panose="020B0604030504040204" pitchFamily="34" charset="0"/>
              </a:rPr>
              <a:t>District returns to enrollment at neighborhood schools </a:t>
            </a:r>
          </a:p>
          <a:p>
            <a:pPr marL="1490663" indent="-1490663">
              <a:lnSpc>
                <a:spcPct val="120000"/>
              </a:lnSpc>
              <a:buNone/>
              <a:tabLst>
                <a:tab pos="1149350" algn="l"/>
              </a:tabLst>
            </a:pPr>
            <a:r>
              <a:rPr lang="en-US">
                <a:latin typeface="Verdana Pro" panose="020B0604030504040204" pitchFamily="34" charset="0"/>
                <a:ea typeface="Verdana" panose="020B0604030504040204" pitchFamily="34" charset="0"/>
                <a:cs typeface="Verdana" panose="020B0604030504040204" pitchFamily="34" charset="0"/>
              </a:rPr>
              <a:t>	Schools invited to offer Advanced Learning Opportunities (ALOs)</a:t>
            </a:r>
          </a:p>
          <a:p>
            <a:pPr marL="1260475" indent="-1260475">
              <a:lnSpc>
                <a:spcPct val="120000"/>
              </a:lnSpc>
              <a:buNone/>
              <a:tabLst>
                <a:tab pos="1149350" algn="l"/>
              </a:tabLst>
            </a:pPr>
            <a:r>
              <a:rPr lang="en-US">
                <a:latin typeface="Verdana Pro" panose="020B0604030504040204" pitchFamily="34" charset="0"/>
                <a:ea typeface="Verdana" panose="020B0604030504040204" pitchFamily="34" charset="0"/>
                <a:cs typeface="Verdana" panose="020B0604030504040204" pitchFamily="34" charset="0"/>
              </a:rPr>
              <a:t>	</a:t>
            </a:r>
            <a:r>
              <a:rPr lang="en-US">
                <a:latin typeface="Verdana Pro" panose="020B0604030504040204" pitchFamily="34" charset="0"/>
                <a:ea typeface="Verdana" panose="020B0604030504040204" pitchFamily="34" charset="0"/>
                <a:cs typeface="Verdana" panose="020B0604030504040204" pitchFamily="34" charset="0"/>
                <a:sym typeface="Wingdings" panose="05000000000000000000" pitchFamily="2" charset="2"/>
              </a:rPr>
              <a:t>S</a:t>
            </a:r>
            <a:r>
              <a:rPr lang="en-US">
                <a:latin typeface="Verdana Pro" panose="020B0604030504040204" pitchFamily="34" charset="0"/>
                <a:ea typeface="Verdana" panose="020B0604030504040204" pitchFamily="34" charset="0"/>
                <a:cs typeface="Verdana" panose="020B0604030504040204" pitchFamily="34" charset="0"/>
              </a:rPr>
              <a:t>egregated Spectrum classrooms and Accelerated Progress Program (APP)  available to some through designation and only within some schools</a:t>
            </a:r>
          </a:p>
        </p:txBody>
      </p:sp>
      <p:sp>
        <p:nvSpPr>
          <p:cNvPr id="8" name="Rectangle 7">
            <a:extLst>
              <a:ext uri="{FF2B5EF4-FFF2-40B4-BE49-F238E27FC236}">
                <a16:creationId xmlns:a16="http://schemas.microsoft.com/office/drawing/2014/main" id="{995A3E58-7AFD-4F0B-AF4E-8C256922F241}"/>
              </a:ext>
            </a:extLst>
          </p:cNvPr>
          <p:cNvSpPr/>
          <p:nvPr/>
        </p:nvSpPr>
        <p:spPr>
          <a:xfrm>
            <a:off x="484909" y="5513221"/>
            <a:ext cx="10528828" cy="832664"/>
          </a:xfrm>
          <a:prstGeom prst="rect">
            <a:avLst/>
          </a:prstGeom>
        </p:spPr>
        <p:txBody>
          <a:bodyPr wrap="square">
            <a:spAutoFit/>
          </a:bodyPr>
          <a:lstStyle/>
          <a:p>
            <a:pPr marL="1490663" indent="-1490663">
              <a:lnSpc>
                <a:spcPct val="120000"/>
              </a:lnSpc>
              <a:buNone/>
              <a:tabLst>
                <a:tab pos="1149350" algn="l"/>
              </a:tabLst>
            </a:pPr>
            <a:r>
              <a:rPr lang="en-US" sz="2400">
                <a:solidFill>
                  <a:schemeClr val="accent1">
                    <a:lumMod val="75000"/>
                  </a:schemeClr>
                </a:solidFill>
                <a:latin typeface="Verdana Pro" panose="020B0604030504040204" pitchFamily="34" charset="0"/>
                <a:ea typeface="Verdana" panose="020B0604030504040204" pitchFamily="34" charset="0"/>
                <a:cs typeface="Verdana" panose="020B0604030504040204" pitchFamily="34" charset="0"/>
              </a:rPr>
              <a:t>2010</a:t>
            </a:r>
            <a:r>
              <a:rPr lang="en-US" sz="2400">
                <a:solidFill>
                  <a:schemeClr val="accent1"/>
                </a:solidFill>
                <a:latin typeface="Verdana Pro" panose="020B0604030504040204" pitchFamily="34" charset="0"/>
                <a:ea typeface="Verdana" panose="020B0604030504040204" pitchFamily="34" charset="0"/>
                <a:cs typeface="Verdana" panose="020B0604030504040204" pitchFamily="34" charset="0"/>
              </a:rPr>
              <a:t>+	</a:t>
            </a:r>
            <a:r>
              <a:rPr lang="en-US">
                <a:latin typeface="Verdana Pro" panose="020B0604030504040204" pitchFamily="34" charset="0"/>
                <a:ea typeface="Verdana" panose="020B0604030504040204" pitchFamily="34" charset="0"/>
                <a:cs typeface="Verdana" panose="020B0604030504040204" pitchFamily="34" charset="0"/>
              </a:rPr>
              <a:t>Schools initiate blending of Spectrum</a:t>
            </a:r>
          </a:p>
          <a:p>
            <a:pPr marL="1490663" indent="-1490663">
              <a:lnSpc>
                <a:spcPct val="120000"/>
              </a:lnSpc>
              <a:buNone/>
              <a:tabLst>
                <a:tab pos="1149350" algn="l"/>
              </a:tabLst>
            </a:pPr>
            <a:r>
              <a:rPr lang="en-US">
                <a:latin typeface="Verdana Pro" panose="020B0604030504040204" pitchFamily="34" charset="0"/>
                <a:ea typeface="Verdana" panose="020B0604030504040204" pitchFamily="34" charset="0"/>
                <a:cs typeface="Verdana" panose="020B0604030504040204" pitchFamily="34" charset="0"/>
              </a:rPr>
              <a:t>	APP changed to Highly Capable Cohort (HCC)</a:t>
            </a:r>
            <a:endParaRPr lang="en-US">
              <a:solidFill>
                <a:schemeClr val="accent1"/>
              </a:solidFill>
              <a:latin typeface="Verdana Pro" panose="020B0604030504040204" pitchFamily="34" charset="0"/>
            </a:endParaRPr>
          </a:p>
        </p:txBody>
      </p:sp>
      <p:sp>
        <p:nvSpPr>
          <p:cNvPr id="9" name="TextBox 8">
            <a:extLst>
              <a:ext uri="{FF2B5EF4-FFF2-40B4-BE49-F238E27FC236}">
                <a16:creationId xmlns:a16="http://schemas.microsoft.com/office/drawing/2014/main" id="{C4FD36A9-D4A8-4E2E-B855-DF015BEE693E}"/>
              </a:ext>
            </a:extLst>
          </p:cNvPr>
          <p:cNvSpPr txBox="1"/>
          <p:nvPr/>
        </p:nvSpPr>
        <p:spPr>
          <a:xfrm>
            <a:off x="-689102" y="6303188"/>
            <a:ext cx="4427992"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rPr>
              <a:t>Source: </a:t>
            </a:r>
            <a:r>
              <a:rPr kumimoji="0" lang="en-US" sz="1400" b="0" i="1" u="none" strike="noStrike" kern="1200" cap="none" spc="0" normalizeH="0" baseline="0" noProof="0">
                <a:ln>
                  <a:noFill/>
                </a:ln>
                <a:solidFill>
                  <a:prstClr val="black"/>
                </a:solidFill>
                <a:effectLst/>
                <a:uLnTx/>
                <a:uFillTx/>
                <a:latin typeface="Calibri" panose="020F0502020204030204"/>
                <a:ea typeface="+mn-ea"/>
                <a:cs typeface="+mn-cs"/>
                <a:hlinkClick r:id="rId2"/>
              </a:rPr>
              <a:t>https://eric.ed.gov/?id=ED232347</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a:extLst>
              <a:ext uri="{FF2B5EF4-FFF2-40B4-BE49-F238E27FC236}">
                <a16:creationId xmlns:a16="http://schemas.microsoft.com/office/drawing/2014/main" id="{B65F2826-8255-4674-B3D3-170FB3A0B447}"/>
              </a:ext>
            </a:extLst>
          </p:cNvPr>
          <p:cNvCxnSpPr>
            <a:cxnSpLocks/>
          </p:cNvCxnSpPr>
          <p:nvPr/>
        </p:nvCxnSpPr>
        <p:spPr>
          <a:xfrm>
            <a:off x="1634836" y="1865426"/>
            <a:ext cx="0" cy="56349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BB33AF1-2829-4D0C-9084-3F9C78C2D000}"/>
              </a:ext>
            </a:extLst>
          </p:cNvPr>
          <p:cNvCxnSpPr>
            <a:cxnSpLocks/>
          </p:cNvCxnSpPr>
          <p:nvPr/>
        </p:nvCxnSpPr>
        <p:spPr>
          <a:xfrm>
            <a:off x="1634836" y="3076281"/>
            <a:ext cx="0" cy="53975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1CED907-96DF-466B-AEC2-5E35DB88DEFA}"/>
              </a:ext>
            </a:extLst>
          </p:cNvPr>
          <p:cNvCxnSpPr>
            <a:cxnSpLocks/>
          </p:cNvCxnSpPr>
          <p:nvPr/>
        </p:nvCxnSpPr>
        <p:spPr>
          <a:xfrm>
            <a:off x="1634836" y="4128655"/>
            <a:ext cx="0" cy="81741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A83E97-97C2-4A8B-BB60-AFEABFF80E4E}"/>
              </a:ext>
            </a:extLst>
          </p:cNvPr>
          <p:cNvCxnSpPr>
            <a:cxnSpLocks/>
          </p:cNvCxnSpPr>
          <p:nvPr/>
        </p:nvCxnSpPr>
        <p:spPr>
          <a:xfrm>
            <a:off x="1634836" y="5721927"/>
            <a:ext cx="0" cy="581261"/>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4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9F58B-F679-4467-9E1F-6567240FD743}"/>
              </a:ext>
            </a:extLst>
          </p:cNvPr>
          <p:cNvSpPr>
            <a:spLocks noGrp="1"/>
          </p:cNvSpPr>
          <p:nvPr>
            <p:ph type="title"/>
          </p:nvPr>
        </p:nvSpPr>
        <p:spPr>
          <a:xfrm>
            <a:off x="265815" y="173315"/>
            <a:ext cx="11721926" cy="1176596"/>
          </a:xfrm>
        </p:spPr>
        <p:txBody>
          <a:bodyPr>
            <a:normAutofit fontScale="90000"/>
          </a:bodyPr>
          <a:lstStyle/>
          <a:p>
            <a:pPr marL="2057400" indent="-2057400">
              <a:tabLst>
                <a:tab pos="2117725" algn="l"/>
              </a:tabLst>
            </a:pPr>
            <a:r>
              <a:rPr lang="en-US" sz="3600" b="1">
                <a:solidFill>
                  <a:schemeClr val="accent1"/>
                </a:solidFill>
                <a:latin typeface="Verdana" panose="020B0604030504040204" pitchFamily="34" charset="0"/>
                <a:ea typeface="Verdana" panose="020B0604030504040204" pitchFamily="34" charset="0"/>
                <a:cs typeface="Verdana" panose="020B0604030504040204" pitchFamily="34" charset="0"/>
              </a:rPr>
              <a:t>Today’s</a:t>
            </a:r>
            <a:r>
              <a:rPr lang="en-US" b="1">
                <a:solidFill>
                  <a:schemeClr val="accent1"/>
                </a:solidFill>
                <a:latin typeface="Verdana" panose="020B0604030504040204" pitchFamily="34" charset="0"/>
                <a:ea typeface="Verdana" panose="020B0604030504040204" pitchFamily="34" charset="0"/>
                <a:cs typeface="Verdana" panose="020B0604030504040204" pitchFamily="34" charset="0"/>
              </a:rPr>
              <a:t> </a:t>
            </a:r>
            <a:r>
              <a:rPr lang="en-US" sz="3600" b="1">
                <a:solidFill>
                  <a:schemeClr val="accent1"/>
                </a:solidFill>
                <a:latin typeface="Verdana" panose="020B0604030504040204" pitchFamily="34" charset="0"/>
                <a:ea typeface="Verdana" panose="020B0604030504040204" pitchFamily="34" charset="0"/>
                <a:cs typeface="Verdana" panose="020B0604030504040204" pitchFamily="34" charset="0"/>
              </a:rPr>
              <a:t>approach is significantly disproportionate</a:t>
            </a:r>
            <a:endParaRPr lang="en-US" b="1">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 Placeholder 2">
            <a:extLst>
              <a:ext uri="{FF2B5EF4-FFF2-40B4-BE49-F238E27FC236}">
                <a16:creationId xmlns:a16="http://schemas.microsoft.com/office/drawing/2014/main" id="{834D008A-97FE-4527-8024-6A34AB5DDB99}"/>
              </a:ext>
            </a:extLst>
          </p:cNvPr>
          <p:cNvSpPr>
            <a:spLocks noGrp="1"/>
          </p:cNvSpPr>
          <p:nvPr>
            <p:ph type="body" idx="1"/>
          </p:nvPr>
        </p:nvSpPr>
        <p:spPr>
          <a:xfrm>
            <a:off x="414487" y="1527594"/>
            <a:ext cx="5157787" cy="823912"/>
          </a:xfrm>
        </p:spPr>
        <p:txBody>
          <a:bodyPr/>
          <a:lstStyle/>
          <a:p>
            <a:pPr algn="ctr"/>
            <a:r>
              <a:rPr lang="en-US">
                <a:latin typeface="Verdana" panose="020B0604030504040204" pitchFamily="34" charset="0"/>
                <a:ea typeface="Verdana" panose="020B0604030504040204" pitchFamily="34" charset="0"/>
                <a:cs typeface="Verdana" panose="020B0604030504040204" pitchFamily="34" charset="0"/>
              </a:rPr>
              <a:t>Identification and Selection</a:t>
            </a:r>
          </a:p>
        </p:txBody>
      </p:sp>
      <p:sp>
        <p:nvSpPr>
          <p:cNvPr id="7" name="Content Placeholder 6">
            <a:extLst>
              <a:ext uri="{FF2B5EF4-FFF2-40B4-BE49-F238E27FC236}">
                <a16:creationId xmlns:a16="http://schemas.microsoft.com/office/drawing/2014/main" id="{CD5A4338-D7E4-499C-BEAA-13446CFFC5B9}"/>
              </a:ext>
            </a:extLst>
          </p:cNvPr>
          <p:cNvSpPr>
            <a:spLocks noGrp="1"/>
          </p:cNvSpPr>
          <p:nvPr>
            <p:ph sz="half" idx="2"/>
          </p:nvPr>
        </p:nvSpPr>
        <p:spPr>
          <a:xfrm>
            <a:off x="265815" y="2469688"/>
            <a:ext cx="5306459" cy="4214997"/>
          </a:xfrm>
        </p:spPr>
        <p:txBody>
          <a:bodyPr>
            <a:normAutofit/>
          </a:bodyPr>
          <a:lstStyle/>
          <a:p>
            <a:pPr>
              <a:tabLst>
                <a:tab pos="1201738" algn="l"/>
              </a:tabLst>
            </a:pPr>
            <a:r>
              <a:rPr lang="en-US" sz="2000">
                <a:latin typeface="Verdana" panose="020B0604030504040204" pitchFamily="34" charset="0"/>
                <a:ea typeface="Verdana" panose="020B0604030504040204" pitchFamily="34" charset="0"/>
                <a:cs typeface="Verdana" panose="020B0604030504040204" pitchFamily="34" charset="0"/>
              </a:rPr>
              <a:t>Referral initiated and required from family </a:t>
            </a:r>
          </a:p>
          <a:p>
            <a:pPr>
              <a:tabLst>
                <a:tab pos="1201738" algn="l"/>
              </a:tabLst>
            </a:pPr>
            <a:r>
              <a:rPr lang="en-US" sz="2000">
                <a:latin typeface="Verdana" panose="020B0604030504040204" pitchFamily="34" charset="0"/>
                <a:ea typeface="Verdana" panose="020B0604030504040204" pitchFamily="34" charset="0"/>
                <a:cs typeface="Verdana" panose="020B0604030504040204" pitchFamily="34" charset="0"/>
              </a:rPr>
              <a:t>Testing occurs outside of school day; disconnected from instruction; 1x/year </a:t>
            </a:r>
          </a:p>
          <a:p>
            <a:pPr>
              <a:tabLst>
                <a:tab pos="1201738" algn="l"/>
              </a:tabLst>
            </a:pPr>
            <a:r>
              <a:rPr lang="en-US" sz="2000">
                <a:latin typeface="Verdana" panose="020B0604030504040204" pitchFamily="34" charset="0"/>
                <a:ea typeface="Verdana" panose="020B0604030504040204" pitchFamily="34" charset="0"/>
                <a:cs typeface="Verdana" panose="020B0604030504040204" pitchFamily="34" charset="0"/>
              </a:rPr>
              <a:t>Cognitive and summative  achievement data measure </a:t>
            </a:r>
          </a:p>
          <a:p>
            <a:pPr>
              <a:tabLst>
                <a:tab pos="1201738" algn="l"/>
              </a:tabLst>
            </a:pPr>
            <a:r>
              <a:rPr lang="en-US" sz="2000">
                <a:latin typeface="Verdana" panose="020B0604030504040204" pitchFamily="34" charset="0"/>
                <a:ea typeface="Verdana" panose="020B0604030504040204" pitchFamily="34" charset="0"/>
                <a:cs typeface="Verdana" panose="020B0604030504040204" pitchFamily="34" charset="0"/>
              </a:rPr>
              <a:t>Voluntary teacher recommendation </a:t>
            </a:r>
          </a:p>
          <a:p>
            <a:pPr>
              <a:tabLst>
                <a:tab pos="1201738" algn="l"/>
              </a:tabLst>
            </a:pPr>
            <a:r>
              <a:rPr lang="en-US" sz="2000">
                <a:latin typeface="Verdana" panose="020B0604030504040204" pitchFamily="34" charset="0"/>
                <a:ea typeface="Verdana" panose="020B0604030504040204" pitchFamily="34" charset="0"/>
                <a:cs typeface="Verdana" panose="020B0604030504040204" pitchFamily="34" charset="0"/>
              </a:rPr>
              <a:t>Designation required for access to cohort/accelerated services</a:t>
            </a:r>
          </a:p>
        </p:txBody>
      </p:sp>
      <p:sp>
        <p:nvSpPr>
          <p:cNvPr id="4" name="Text Placeholder 3">
            <a:extLst>
              <a:ext uri="{FF2B5EF4-FFF2-40B4-BE49-F238E27FC236}">
                <a16:creationId xmlns:a16="http://schemas.microsoft.com/office/drawing/2014/main" id="{F9762DF7-55DA-4F74-A4A7-A2E0503EF7FE}"/>
              </a:ext>
            </a:extLst>
          </p:cNvPr>
          <p:cNvSpPr>
            <a:spLocks noGrp="1"/>
          </p:cNvSpPr>
          <p:nvPr>
            <p:ph type="body" sz="quarter" idx="3"/>
          </p:nvPr>
        </p:nvSpPr>
        <p:spPr>
          <a:xfrm>
            <a:off x="6096000" y="1529272"/>
            <a:ext cx="5183188" cy="823912"/>
          </a:xfrm>
        </p:spPr>
        <p:txBody>
          <a:bodyPr/>
          <a:lstStyle/>
          <a:p>
            <a:pPr algn="ctr"/>
            <a:r>
              <a:rPr lang="en-US">
                <a:latin typeface="Verdana" panose="020B0604030504040204" pitchFamily="34" charset="0"/>
                <a:ea typeface="Verdana" panose="020B0604030504040204" pitchFamily="34" charset="0"/>
                <a:cs typeface="Verdana" panose="020B0604030504040204" pitchFamily="34" charset="0"/>
              </a:rPr>
              <a:t>Programs and Services</a:t>
            </a:r>
          </a:p>
        </p:txBody>
      </p:sp>
      <p:sp>
        <p:nvSpPr>
          <p:cNvPr id="6" name="Content Placeholder 5">
            <a:extLst>
              <a:ext uri="{FF2B5EF4-FFF2-40B4-BE49-F238E27FC236}">
                <a16:creationId xmlns:a16="http://schemas.microsoft.com/office/drawing/2014/main" id="{8484F178-ABD5-41B1-A675-73237C312183}"/>
              </a:ext>
            </a:extLst>
          </p:cNvPr>
          <p:cNvSpPr>
            <a:spLocks noGrp="1"/>
          </p:cNvSpPr>
          <p:nvPr>
            <p:ph sz="quarter" idx="4"/>
          </p:nvPr>
        </p:nvSpPr>
        <p:spPr>
          <a:xfrm>
            <a:off x="6096000" y="2416865"/>
            <a:ext cx="5306458" cy="4194951"/>
          </a:xfrm>
        </p:spPr>
        <p:txBody>
          <a:bodyPr vert="horz" lIns="91440" tIns="45720" rIns="91440" bIns="45720" rtlCol="0" anchor="t">
            <a:normAutofit/>
          </a:bodyPr>
          <a:lstStyle/>
          <a:p>
            <a:r>
              <a:rPr lang="en-US" sz="2000" dirty="0">
                <a:latin typeface="Verdana"/>
                <a:ea typeface="Verdana"/>
                <a:cs typeface="Verdana"/>
              </a:rPr>
              <a:t>Advanced Learning Opportunities unsupported, inconsistent and varied across neighborhood elementary schools</a:t>
            </a:r>
          </a:p>
          <a:p>
            <a:r>
              <a:rPr lang="en-US" sz="2000" dirty="0">
                <a:latin typeface="Verdana"/>
                <a:ea typeface="Verdana"/>
                <a:cs typeface="Verdana"/>
              </a:rPr>
              <a:t>Inconsistent secondary offerings across middle and high schools</a:t>
            </a:r>
          </a:p>
          <a:p>
            <a:r>
              <a:rPr lang="en-US" sz="2000">
                <a:latin typeface="Verdana"/>
                <a:ea typeface="Verdana"/>
                <a:cs typeface="Verdana"/>
              </a:rPr>
              <a:t>Number of students of color enrolled in Highly Capable is unacceptable:</a:t>
            </a:r>
            <a:endParaRPr lang="en-US" sz="2000">
              <a:latin typeface="Verdana" panose="020B0604030504040204" pitchFamily="34" charset="0"/>
              <a:ea typeface="Verdana" panose="020B0604030504040204" pitchFamily="34" charset="0"/>
              <a:cs typeface="Verdana"/>
            </a:endParaRPr>
          </a:p>
          <a:p>
            <a:pPr marL="457200" lvl="1" indent="0">
              <a:buNone/>
            </a:pPr>
            <a:r>
              <a:rPr lang="en-US" sz="2000" dirty="0">
                <a:latin typeface="Verdana"/>
                <a:ea typeface="Verdana"/>
                <a:cs typeface="Verdana"/>
              </a:rPr>
              <a:t>1% Black</a:t>
            </a:r>
          </a:p>
          <a:p>
            <a:pPr marL="457200" lvl="1" indent="0">
              <a:buNone/>
            </a:pPr>
            <a:r>
              <a:rPr lang="en-US" sz="2000" dirty="0">
                <a:latin typeface="Verdana"/>
                <a:ea typeface="Verdana"/>
                <a:cs typeface="Verdana"/>
              </a:rPr>
              <a:t>&lt;1% Native students</a:t>
            </a:r>
          </a:p>
          <a:p>
            <a:pPr marL="457200" lvl="1" indent="0">
              <a:buNone/>
            </a:pPr>
            <a:r>
              <a:rPr lang="en-US" sz="2000" dirty="0">
                <a:latin typeface="Verdana"/>
                <a:ea typeface="Verdana"/>
                <a:cs typeface="Verdana"/>
              </a:rPr>
              <a:t>3% Hispanic</a:t>
            </a:r>
          </a:p>
          <a:p>
            <a:pPr marL="457200" lvl="1" indent="0">
              <a:buNone/>
            </a:pPr>
            <a:endParaRPr lang="en-US" sz="2000" dirty="0">
              <a:latin typeface="Verdana"/>
              <a:ea typeface="Verdana"/>
              <a:cs typeface="Verdana"/>
            </a:endParaRPr>
          </a:p>
          <a:p>
            <a:pPr lvl="1"/>
            <a:endParaRPr lang="en-US"/>
          </a:p>
          <a:p>
            <a:endParaRPr lang="en-US"/>
          </a:p>
        </p:txBody>
      </p:sp>
      <p:sp>
        <p:nvSpPr>
          <p:cNvPr id="9" name="TextBox 8">
            <a:extLst>
              <a:ext uri="{FF2B5EF4-FFF2-40B4-BE49-F238E27FC236}">
                <a16:creationId xmlns:a16="http://schemas.microsoft.com/office/drawing/2014/main" id="{C4FD36A9-D4A8-4E2E-B855-DF015BEE693E}"/>
              </a:ext>
            </a:extLst>
          </p:cNvPr>
          <p:cNvSpPr txBox="1"/>
          <p:nvPr/>
        </p:nvSpPr>
        <p:spPr>
          <a:xfrm>
            <a:off x="414487" y="6199721"/>
            <a:ext cx="10268478" cy="754053"/>
          </a:xfrm>
          <a:prstGeom prst="rect">
            <a:avLst/>
          </a:prstGeom>
          <a:noFill/>
        </p:spPr>
        <p:txBody>
          <a:bodyPr wrap="square" rtlCol="0" anchor="t">
            <a:spAutoFit/>
          </a:bodyPr>
          <a:lstStyle/>
          <a:p>
            <a:pPr lvl="0">
              <a:defRPr/>
            </a:pPr>
            <a:r>
              <a:rPr kumimoji="0" lang="en-US" sz="1400" b="0" i="1" u="none" strike="noStrike" kern="1200" cap="none" spc="0" normalizeH="0" baseline="0" noProof="0">
                <a:ln>
                  <a:noFill/>
                </a:ln>
                <a:solidFill>
                  <a:schemeClr val="accent5">
                    <a:lumMod val="50000"/>
                  </a:schemeClr>
                </a:solidFill>
                <a:effectLst/>
                <a:uLnTx/>
                <a:uFillTx/>
                <a:latin typeface="Calibri" panose="020F0502020204030204"/>
                <a:ea typeface="+mn-ea"/>
                <a:cs typeface="+mn-cs"/>
              </a:rPr>
              <a:t>Source: 2018.19 OSPI Cedars Report</a:t>
            </a:r>
            <a:endParaRPr kumimoji="0" lang="en-US" sz="1400" b="1" u="none" strike="noStrike" kern="1200" cap="none" spc="0" normalizeH="0" baseline="0" noProof="0">
              <a:ln>
                <a:noFill/>
              </a:ln>
              <a:effectLst/>
              <a:uLnTx/>
              <a:uFillTx/>
              <a:latin typeface="Calibri" panose="020F0502020204030204"/>
              <a:ea typeface="+mn-ea"/>
              <a:cs typeface="+mn-cs"/>
            </a:endParaRPr>
          </a:p>
          <a:p>
            <a:pPr lvl="0">
              <a:defRPr/>
            </a:pPr>
            <a:r>
              <a:rPr lang="en-US" sz="1100" u="sng">
                <a:hlinkClick r:id="rId2"/>
              </a:rPr>
              <a:t>OSPI Washington State Report Card; SPS</a:t>
            </a:r>
            <a:endParaRPr kumimoji="0" lang="en-US" sz="1400" b="0" i="1"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7226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9F58B-F679-4467-9E1F-6567240FD743}"/>
              </a:ext>
            </a:extLst>
          </p:cNvPr>
          <p:cNvSpPr>
            <a:spLocks noGrp="1"/>
          </p:cNvSpPr>
          <p:nvPr>
            <p:ph type="title"/>
          </p:nvPr>
        </p:nvSpPr>
        <p:spPr>
          <a:xfrm>
            <a:off x="79900" y="173315"/>
            <a:ext cx="12011486" cy="1176596"/>
          </a:xfrm>
        </p:spPr>
        <p:txBody>
          <a:bodyPr>
            <a:normAutofit/>
          </a:bodyPr>
          <a:lstStyle/>
          <a:p>
            <a:pPr marL="2057400" indent="-2057400">
              <a:tabLst>
                <a:tab pos="2117725" algn="l"/>
              </a:tabLst>
            </a:pPr>
            <a:r>
              <a:rPr lang="en-US" sz="3000" b="1">
                <a:solidFill>
                  <a:schemeClr val="accent1"/>
                </a:solidFill>
                <a:latin typeface="Verdana" panose="020B0604030504040204" pitchFamily="34" charset="0"/>
                <a:ea typeface="Verdana" panose="020B0604030504040204" pitchFamily="34" charset="0"/>
                <a:cs typeface="Verdana" panose="020B0604030504040204" pitchFamily="34" charset="0"/>
              </a:rPr>
              <a:t>Highly Capable Enrollment Data Highlights Inequities</a:t>
            </a:r>
          </a:p>
        </p:txBody>
      </p:sp>
      <p:graphicFrame>
        <p:nvGraphicFramePr>
          <p:cNvPr id="13" name="Content Placeholder 12">
            <a:extLst>
              <a:ext uri="{FF2B5EF4-FFF2-40B4-BE49-F238E27FC236}">
                <a16:creationId xmlns:a16="http://schemas.microsoft.com/office/drawing/2014/main" id="{7D72D423-48E9-4C75-BAC7-C804FBB2542B}"/>
              </a:ext>
            </a:extLst>
          </p:cNvPr>
          <p:cNvGraphicFramePr>
            <a:graphicFrameLocks noGrp="1"/>
          </p:cNvGraphicFramePr>
          <p:nvPr>
            <p:ph sz="half" idx="2"/>
            <p:extLst>
              <p:ext uri="{D42A27DB-BD31-4B8C-83A1-F6EECF244321}">
                <p14:modId xmlns:p14="http://schemas.microsoft.com/office/powerpoint/2010/main" val="3975787668"/>
              </p:ext>
            </p:extLst>
          </p:nvPr>
        </p:nvGraphicFramePr>
        <p:xfrm>
          <a:off x="2303157" y="1045224"/>
          <a:ext cx="7092513" cy="5486400"/>
        </p:xfrm>
        <a:graphic>
          <a:graphicData uri="http://schemas.openxmlformats.org/drawingml/2006/table">
            <a:tbl>
              <a:tblPr firstRow="1" bandRow="1">
                <a:tableStyleId>{5C22544A-7EE6-4342-B048-85BDC9FD1C3A}</a:tableStyleId>
              </a:tblPr>
              <a:tblGrid>
                <a:gridCol w="2694418">
                  <a:extLst>
                    <a:ext uri="{9D8B030D-6E8A-4147-A177-3AD203B41FA5}">
                      <a16:colId xmlns:a16="http://schemas.microsoft.com/office/drawing/2014/main" val="3061448590"/>
                    </a:ext>
                  </a:extLst>
                </a:gridCol>
                <a:gridCol w="2078252">
                  <a:extLst>
                    <a:ext uri="{9D8B030D-6E8A-4147-A177-3AD203B41FA5}">
                      <a16:colId xmlns:a16="http://schemas.microsoft.com/office/drawing/2014/main" val="79481700"/>
                    </a:ext>
                  </a:extLst>
                </a:gridCol>
                <a:gridCol w="2319843">
                  <a:extLst>
                    <a:ext uri="{9D8B030D-6E8A-4147-A177-3AD203B41FA5}">
                      <a16:colId xmlns:a16="http://schemas.microsoft.com/office/drawing/2014/main" val="3299037786"/>
                    </a:ext>
                  </a:extLst>
                </a:gridCol>
              </a:tblGrid>
              <a:tr h="971722">
                <a:tc>
                  <a:txBody>
                    <a:bodyPr/>
                    <a:lstStyle/>
                    <a:p>
                      <a:pPr algn="ctr"/>
                      <a:r>
                        <a:rPr lang="en-US" sz="2000" dirty="0">
                          <a:solidFill>
                            <a:schemeClr val="bg1"/>
                          </a:solidFill>
                        </a:rPr>
                        <a:t>Race/Ethnicity</a:t>
                      </a:r>
                    </a:p>
                  </a:txBody>
                  <a:tcPr/>
                </a:tc>
                <a:tc>
                  <a:txBody>
                    <a:bodyPr/>
                    <a:lstStyle/>
                    <a:p>
                      <a:pPr lvl="0" algn="ctr">
                        <a:buNone/>
                      </a:pPr>
                      <a:r>
                        <a:rPr lang="en-US" sz="2000" dirty="0">
                          <a:solidFill>
                            <a:schemeClr val="bg1"/>
                          </a:solidFill>
                        </a:rPr>
                        <a:t>Highly Capable Identified</a:t>
                      </a:r>
                    </a:p>
                    <a:p>
                      <a:pPr lvl="0" algn="ctr">
                        <a:buNone/>
                      </a:pPr>
                      <a:r>
                        <a:rPr lang="en-US" sz="2000" b="0" dirty="0">
                          <a:solidFill>
                            <a:schemeClr val="bg1"/>
                          </a:solidFill>
                        </a:rPr>
                        <a:t>N=4896</a:t>
                      </a:r>
                    </a:p>
                  </a:txBody>
                  <a:tcPr/>
                </a:tc>
                <a:tc>
                  <a:txBody>
                    <a:bodyPr/>
                    <a:lstStyle/>
                    <a:p>
                      <a:pPr lvl="0" algn="ctr">
                        <a:buNone/>
                      </a:pPr>
                      <a:r>
                        <a:rPr lang="en-US" sz="2000" dirty="0">
                          <a:solidFill>
                            <a:schemeClr val="bg1"/>
                          </a:solidFill>
                        </a:rPr>
                        <a:t>District Enrollment 10/1/2018</a:t>
                      </a:r>
                    </a:p>
                    <a:p>
                      <a:pPr lvl="0" algn="ctr">
                        <a:buNone/>
                      </a:pPr>
                      <a:r>
                        <a:rPr lang="en-US" sz="2000" dirty="0">
                          <a:solidFill>
                            <a:schemeClr val="bg1"/>
                          </a:solidFill>
                        </a:rPr>
                        <a:t>N=55335</a:t>
                      </a:r>
                    </a:p>
                  </a:txBody>
                  <a:tcPr/>
                </a:tc>
                <a:extLst>
                  <a:ext uri="{0D108BD9-81ED-4DB2-BD59-A6C34878D82A}">
                    <a16:rowId xmlns:a16="http://schemas.microsoft.com/office/drawing/2014/main" val="1209800000"/>
                  </a:ext>
                </a:extLst>
              </a:tr>
              <a:tr h="618368">
                <a:tc>
                  <a:txBody>
                    <a:bodyPr/>
                    <a:lstStyle/>
                    <a:p>
                      <a:pPr algn="ctr"/>
                      <a:r>
                        <a:rPr lang="en-US" sz="1800" dirty="0"/>
                        <a:t>Black/</a:t>
                      </a:r>
                    </a:p>
                    <a:p>
                      <a:pPr algn="ctr"/>
                      <a:r>
                        <a:rPr lang="en-US" sz="1800" dirty="0"/>
                        <a:t>African American</a:t>
                      </a:r>
                    </a:p>
                  </a:txBody>
                  <a:tcPr/>
                </a:tc>
                <a:tc>
                  <a:txBody>
                    <a:bodyPr/>
                    <a:lstStyle/>
                    <a:p>
                      <a:pPr lvl="0" algn="ctr">
                        <a:buNone/>
                      </a:pPr>
                      <a:r>
                        <a:rPr lang="en-US" sz="1800" dirty="0">
                          <a:solidFill>
                            <a:schemeClr val="tx1"/>
                          </a:solidFill>
                        </a:rPr>
                        <a:t>1.6%</a:t>
                      </a:r>
                    </a:p>
                    <a:p>
                      <a:pPr lvl="0" algn="ctr">
                        <a:buNone/>
                      </a:pPr>
                      <a:r>
                        <a:rPr lang="en-US" sz="1800" dirty="0">
                          <a:solidFill>
                            <a:schemeClr val="tx1"/>
                          </a:solidFill>
                        </a:rPr>
                        <a:t>(N=82)</a:t>
                      </a:r>
                    </a:p>
                  </a:txBody>
                  <a:tcPr/>
                </a:tc>
                <a:tc>
                  <a:txBody>
                    <a:bodyPr/>
                    <a:lstStyle/>
                    <a:p>
                      <a:pPr lvl="0" algn="ctr">
                        <a:buNone/>
                      </a:pPr>
                      <a:r>
                        <a:rPr lang="en-US" sz="1800" dirty="0"/>
                        <a:t>15% </a:t>
                      </a:r>
                    </a:p>
                    <a:p>
                      <a:pPr lvl="0" algn="ctr">
                        <a:buNone/>
                      </a:pPr>
                      <a:r>
                        <a:rPr lang="en-US" sz="1800" dirty="0"/>
                        <a:t>(N=8016)</a:t>
                      </a:r>
                    </a:p>
                  </a:txBody>
                  <a:tcPr/>
                </a:tc>
                <a:extLst>
                  <a:ext uri="{0D108BD9-81ED-4DB2-BD59-A6C34878D82A}">
                    <a16:rowId xmlns:a16="http://schemas.microsoft.com/office/drawing/2014/main" val="1949637833"/>
                  </a:ext>
                </a:extLst>
              </a:tr>
              <a:tr h="618368">
                <a:tc>
                  <a:txBody>
                    <a:bodyPr/>
                    <a:lstStyle/>
                    <a:p>
                      <a:pPr algn="ctr"/>
                      <a:r>
                        <a:rPr lang="en-US" sz="1800" dirty="0"/>
                        <a:t>White/Caucasian</a:t>
                      </a:r>
                    </a:p>
                  </a:txBody>
                  <a:tcPr/>
                </a:tc>
                <a:tc>
                  <a:txBody>
                    <a:bodyPr/>
                    <a:lstStyle/>
                    <a:p>
                      <a:pPr lvl="0" algn="ctr">
                        <a:buNone/>
                      </a:pPr>
                      <a:r>
                        <a:rPr lang="en-US" sz="1800" dirty="0">
                          <a:solidFill>
                            <a:schemeClr val="tx1"/>
                          </a:solidFill>
                        </a:rPr>
                        <a:t>67%</a:t>
                      </a:r>
                    </a:p>
                    <a:p>
                      <a:pPr lvl="0" algn="ctr">
                        <a:buNone/>
                      </a:pPr>
                      <a:r>
                        <a:rPr lang="en-US" sz="1800" dirty="0">
                          <a:solidFill>
                            <a:schemeClr val="tx1"/>
                          </a:solidFill>
                        </a:rPr>
                        <a:t>(N=3288)</a:t>
                      </a:r>
                    </a:p>
                  </a:txBody>
                  <a:tcPr/>
                </a:tc>
                <a:tc>
                  <a:txBody>
                    <a:bodyPr/>
                    <a:lstStyle/>
                    <a:p>
                      <a:pPr lvl="0" algn="ctr">
                        <a:buNone/>
                      </a:pPr>
                      <a:r>
                        <a:rPr lang="en-US" sz="1800" dirty="0"/>
                        <a:t>47%</a:t>
                      </a:r>
                    </a:p>
                    <a:p>
                      <a:pPr lvl="0" algn="ctr">
                        <a:buNone/>
                      </a:pPr>
                      <a:r>
                        <a:rPr lang="en-US" sz="1800" dirty="0"/>
                        <a:t>(N=25898)</a:t>
                      </a:r>
                    </a:p>
                  </a:txBody>
                  <a:tcPr/>
                </a:tc>
                <a:extLst>
                  <a:ext uri="{0D108BD9-81ED-4DB2-BD59-A6C34878D82A}">
                    <a16:rowId xmlns:a16="http://schemas.microsoft.com/office/drawing/2014/main" val="4243841832"/>
                  </a:ext>
                </a:extLst>
              </a:tr>
              <a:tr h="618368">
                <a:tc>
                  <a:txBody>
                    <a:bodyPr/>
                    <a:lstStyle/>
                    <a:p>
                      <a:pPr algn="ctr"/>
                      <a:r>
                        <a:rPr lang="en-US" sz="1800" dirty="0"/>
                        <a:t>Hispanic/Latinx</a:t>
                      </a:r>
                    </a:p>
                  </a:txBody>
                  <a:tcPr/>
                </a:tc>
                <a:tc>
                  <a:txBody>
                    <a:bodyPr/>
                    <a:lstStyle/>
                    <a:p>
                      <a:pPr lvl="0" algn="ctr">
                        <a:buNone/>
                      </a:pPr>
                      <a:r>
                        <a:rPr lang="en-US" sz="1800" dirty="0">
                          <a:solidFill>
                            <a:schemeClr val="tx1"/>
                          </a:solidFill>
                        </a:rPr>
                        <a:t>4.5% </a:t>
                      </a:r>
                    </a:p>
                    <a:p>
                      <a:pPr lvl="0" algn="ctr">
                        <a:buNone/>
                      </a:pPr>
                      <a:r>
                        <a:rPr lang="en-US" sz="1800" dirty="0">
                          <a:solidFill>
                            <a:schemeClr val="tx1"/>
                          </a:solidFill>
                        </a:rPr>
                        <a:t>(N=221)</a:t>
                      </a:r>
                    </a:p>
                  </a:txBody>
                  <a:tcPr/>
                </a:tc>
                <a:tc>
                  <a:txBody>
                    <a:bodyPr/>
                    <a:lstStyle/>
                    <a:p>
                      <a:pPr lvl="0" algn="ctr">
                        <a:buNone/>
                      </a:pPr>
                      <a:r>
                        <a:rPr lang="en-US" sz="1800" dirty="0"/>
                        <a:t>12% </a:t>
                      </a:r>
                    </a:p>
                    <a:p>
                      <a:pPr lvl="0" algn="ctr">
                        <a:buNone/>
                      </a:pPr>
                      <a:r>
                        <a:rPr lang="en-US" sz="1800" dirty="0"/>
                        <a:t>(N=6825)</a:t>
                      </a:r>
                    </a:p>
                  </a:txBody>
                  <a:tcPr/>
                </a:tc>
                <a:extLst>
                  <a:ext uri="{0D108BD9-81ED-4DB2-BD59-A6C34878D82A}">
                    <a16:rowId xmlns:a16="http://schemas.microsoft.com/office/drawing/2014/main" val="2815998619"/>
                  </a:ext>
                </a:extLst>
              </a:tr>
              <a:tr h="629228">
                <a:tc>
                  <a:txBody>
                    <a:bodyPr/>
                    <a:lstStyle/>
                    <a:p>
                      <a:pPr algn="ctr"/>
                      <a:r>
                        <a:rPr lang="en-US" sz="1800" dirty="0"/>
                        <a:t>American Indian/</a:t>
                      </a:r>
                    </a:p>
                    <a:p>
                      <a:pPr algn="ctr"/>
                      <a:r>
                        <a:rPr lang="en-US" sz="1800" dirty="0"/>
                        <a:t>Alaska Native</a:t>
                      </a:r>
                    </a:p>
                  </a:txBody>
                  <a:tcPr/>
                </a:tc>
                <a:tc>
                  <a:txBody>
                    <a:bodyPr/>
                    <a:lstStyle/>
                    <a:p>
                      <a:pPr lvl="0" algn="ctr">
                        <a:buNone/>
                      </a:pPr>
                      <a:r>
                        <a:rPr lang="en-US" sz="1800" dirty="0">
                          <a:solidFill>
                            <a:schemeClr val="tx1"/>
                          </a:solidFill>
                        </a:rPr>
                        <a:t>0% </a:t>
                      </a:r>
                    </a:p>
                    <a:p>
                      <a:pPr lvl="0" algn="ctr">
                        <a:buNone/>
                      </a:pPr>
                      <a:r>
                        <a:rPr lang="en-US" sz="1800" dirty="0">
                          <a:solidFill>
                            <a:schemeClr val="tx1"/>
                          </a:solidFill>
                        </a:rPr>
                        <a:t>(N= less than 10)</a:t>
                      </a:r>
                    </a:p>
                  </a:txBody>
                  <a:tcPr/>
                </a:tc>
                <a:tc>
                  <a:txBody>
                    <a:bodyPr/>
                    <a:lstStyle/>
                    <a:p>
                      <a:pPr lvl="0" algn="ctr">
                        <a:buNone/>
                      </a:pPr>
                      <a:r>
                        <a:rPr lang="en-US" sz="1800" dirty="0"/>
                        <a:t>0.5% </a:t>
                      </a:r>
                    </a:p>
                    <a:p>
                      <a:pPr lvl="0" algn="ctr">
                        <a:buNone/>
                      </a:pPr>
                      <a:r>
                        <a:rPr lang="en-US" sz="1800" dirty="0"/>
                        <a:t>(N=277)</a:t>
                      </a:r>
                    </a:p>
                  </a:txBody>
                  <a:tcPr/>
                </a:tc>
                <a:extLst>
                  <a:ext uri="{0D108BD9-81ED-4DB2-BD59-A6C34878D82A}">
                    <a16:rowId xmlns:a16="http://schemas.microsoft.com/office/drawing/2014/main" val="3244344059"/>
                  </a:ext>
                </a:extLst>
              </a:tr>
              <a:tr h="618368">
                <a:tc>
                  <a:txBody>
                    <a:bodyPr/>
                    <a:lstStyle/>
                    <a:p>
                      <a:pPr algn="ctr"/>
                      <a:r>
                        <a:rPr lang="en-US" sz="1800" dirty="0"/>
                        <a:t>Asian</a:t>
                      </a:r>
                    </a:p>
                  </a:txBody>
                  <a:tcPr/>
                </a:tc>
                <a:tc>
                  <a:txBody>
                    <a:bodyPr/>
                    <a:lstStyle/>
                    <a:p>
                      <a:pPr lvl="0" algn="ctr">
                        <a:buNone/>
                      </a:pPr>
                      <a:r>
                        <a:rPr lang="en-US" sz="1800" dirty="0">
                          <a:solidFill>
                            <a:schemeClr val="tx1"/>
                          </a:solidFill>
                        </a:rPr>
                        <a:t>12% </a:t>
                      </a:r>
                    </a:p>
                    <a:p>
                      <a:pPr lvl="0" algn="ctr">
                        <a:buNone/>
                      </a:pPr>
                      <a:r>
                        <a:rPr lang="en-US" sz="1800" dirty="0">
                          <a:solidFill>
                            <a:schemeClr val="tx1"/>
                          </a:solidFill>
                        </a:rPr>
                        <a:t>(N=610)</a:t>
                      </a:r>
                    </a:p>
                  </a:txBody>
                  <a:tcPr/>
                </a:tc>
                <a:tc>
                  <a:txBody>
                    <a:bodyPr/>
                    <a:lstStyle/>
                    <a:p>
                      <a:pPr lvl="0" algn="ctr">
                        <a:buNone/>
                      </a:pPr>
                      <a:r>
                        <a:rPr lang="en-US" sz="1800" dirty="0"/>
                        <a:t>14%</a:t>
                      </a:r>
                    </a:p>
                    <a:p>
                      <a:pPr lvl="0" algn="ctr">
                        <a:buNone/>
                      </a:pPr>
                      <a:r>
                        <a:rPr lang="en-US" sz="1800" dirty="0"/>
                        <a:t>(N=7623)</a:t>
                      </a:r>
                    </a:p>
                  </a:txBody>
                  <a:tcPr/>
                </a:tc>
                <a:extLst>
                  <a:ext uri="{0D108BD9-81ED-4DB2-BD59-A6C34878D82A}">
                    <a16:rowId xmlns:a16="http://schemas.microsoft.com/office/drawing/2014/main" val="1671639954"/>
                  </a:ext>
                </a:extLst>
              </a:tr>
              <a:tr h="618368">
                <a:tc>
                  <a:txBody>
                    <a:bodyPr/>
                    <a:lstStyle/>
                    <a:p>
                      <a:pPr algn="ctr"/>
                      <a:r>
                        <a:rPr lang="en-US" sz="1800" dirty="0"/>
                        <a:t>Two or More Races</a:t>
                      </a:r>
                    </a:p>
                  </a:txBody>
                  <a:tcPr/>
                </a:tc>
                <a:tc>
                  <a:txBody>
                    <a:bodyPr/>
                    <a:lstStyle/>
                    <a:p>
                      <a:pPr lvl="0" algn="ctr">
                        <a:buNone/>
                      </a:pPr>
                      <a:r>
                        <a:rPr lang="en-US" sz="1800" dirty="0">
                          <a:solidFill>
                            <a:schemeClr val="tx1"/>
                          </a:solidFill>
                        </a:rPr>
                        <a:t>14%</a:t>
                      </a:r>
                    </a:p>
                    <a:p>
                      <a:pPr lvl="0" algn="ctr">
                        <a:buNone/>
                      </a:pPr>
                      <a:r>
                        <a:rPr lang="en-US" sz="1800" dirty="0">
                          <a:solidFill>
                            <a:schemeClr val="tx1"/>
                          </a:solidFill>
                        </a:rPr>
                        <a:t>(N=688)</a:t>
                      </a:r>
                    </a:p>
                  </a:txBody>
                  <a:tcPr/>
                </a:tc>
                <a:tc>
                  <a:txBody>
                    <a:bodyPr/>
                    <a:lstStyle/>
                    <a:p>
                      <a:pPr lvl="0" algn="ctr">
                        <a:buNone/>
                      </a:pPr>
                      <a:r>
                        <a:rPr lang="en-US" sz="1800" dirty="0"/>
                        <a:t>12%</a:t>
                      </a:r>
                    </a:p>
                    <a:p>
                      <a:pPr lvl="0" algn="ctr">
                        <a:buNone/>
                      </a:pPr>
                      <a:r>
                        <a:rPr lang="en-US" sz="1800" dirty="0"/>
                        <a:t>(N=6464)</a:t>
                      </a:r>
                    </a:p>
                  </a:txBody>
                  <a:tcPr/>
                </a:tc>
                <a:extLst>
                  <a:ext uri="{0D108BD9-81ED-4DB2-BD59-A6C34878D82A}">
                    <a16:rowId xmlns:a16="http://schemas.microsoft.com/office/drawing/2014/main" val="279349488"/>
                  </a:ext>
                </a:extLst>
              </a:tr>
              <a:tr h="629228">
                <a:tc>
                  <a:txBody>
                    <a:bodyPr/>
                    <a:lstStyle/>
                    <a:p>
                      <a:pPr algn="ctr"/>
                      <a:r>
                        <a:rPr lang="en-US" sz="1800" dirty="0"/>
                        <a:t>Native Hawaiian/</a:t>
                      </a:r>
                    </a:p>
                    <a:p>
                      <a:pPr algn="ctr"/>
                      <a:r>
                        <a:rPr lang="en-US" sz="1800" dirty="0"/>
                        <a:t>Pacific Islander</a:t>
                      </a:r>
                    </a:p>
                  </a:txBody>
                  <a:tcPr/>
                </a:tc>
                <a:tc>
                  <a:txBody>
                    <a:bodyPr/>
                    <a:lstStyle/>
                    <a:p>
                      <a:pPr lvl="0" algn="ctr">
                        <a:buNone/>
                      </a:pPr>
                      <a:r>
                        <a:rPr lang="en-US" sz="1800" dirty="0">
                          <a:solidFill>
                            <a:schemeClr val="tx1"/>
                          </a:solidFill>
                        </a:rPr>
                        <a:t>0%</a:t>
                      </a:r>
                    </a:p>
                    <a:p>
                      <a:pPr lvl="0" algn="ctr">
                        <a:buNone/>
                      </a:pPr>
                      <a:r>
                        <a:rPr lang="en-US" sz="1800" dirty="0">
                          <a:solidFill>
                            <a:schemeClr val="tx1"/>
                          </a:solidFill>
                        </a:rPr>
                        <a:t>(N=less than 10)</a:t>
                      </a:r>
                    </a:p>
                  </a:txBody>
                  <a:tcPr/>
                </a:tc>
                <a:tc>
                  <a:txBody>
                    <a:bodyPr/>
                    <a:lstStyle/>
                    <a:p>
                      <a:pPr lvl="0" algn="ctr">
                        <a:buNone/>
                      </a:pPr>
                      <a:r>
                        <a:rPr lang="en-US" sz="1800" dirty="0"/>
                        <a:t>0.4%</a:t>
                      </a:r>
                    </a:p>
                    <a:p>
                      <a:pPr lvl="0" algn="ctr">
                        <a:buNone/>
                      </a:pPr>
                      <a:r>
                        <a:rPr lang="en-US" sz="1800" dirty="0"/>
                        <a:t>(N=232)</a:t>
                      </a:r>
                    </a:p>
                  </a:txBody>
                  <a:tcPr/>
                </a:tc>
                <a:extLst>
                  <a:ext uri="{0D108BD9-81ED-4DB2-BD59-A6C34878D82A}">
                    <a16:rowId xmlns:a16="http://schemas.microsoft.com/office/drawing/2014/main" val="621429433"/>
                  </a:ext>
                </a:extLst>
              </a:tr>
            </a:tbl>
          </a:graphicData>
        </a:graphic>
      </p:graphicFrame>
      <p:sp>
        <p:nvSpPr>
          <p:cNvPr id="3" name="TextBox 2">
            <a:extLst>
              <a:ext uri="{FF2B5EF4-FFF2-40B4-BE49-F238E27FC236}">
                <a16:creationId xmlns:a16="http://schemas.microsoft.com/office/drawing/2014/main" id="{DDC9BD35-DB52-4ED9-A4AC-77ECDAEA415E}"/>
              </a:ext>
            </a:extLst>
          </p:cNvPr>
          <p:cNvSpPr txBox="1"/>
          <p:nvPr/>
        </p:nvSpPr>
        <p:spPr>
          <a:xfrm>
            <a:off x="79900" y="6581001"/>
            <a:ext cx="6928834" cy="276999"/>
          </a:xfrm>
          <a:prstGeom prst="rect">
            <a:avLst/>
          </a:prstGeom>
          <a:noFill/>
        </p:spPr>
        <p:txBody>
          <a:bodyPr wrap="square" rtlCol="0">
            <a:spAutoFit/>
          </a:bodyPr>
          <a:lstStyle/>
          <a:p>
            <a:r>
              <a:rPr lang="en-US" sz="1200" i="1" dirty="0">
                <a:solidFill>
                  <a:schemeClr val="accent1">
                    <a:lumMod val="75000"/>
                  </a:schemeClr>
                </a:solidFill>
              </a:rPr>
              <a:t>Sources:  2018 OSPI Score Card; 2018.19 HC Cedars Report</a:t>
            </a:r>
          </a:p>
        </p:txBody>
      </p:sp>
    </p:spTree>
    <p:extLst>
      <p:ext uri="{BB962C8B-B14F-4D97-AF65-F5344CB8AC3E}">
        <p14:creationId xmlns:p14="http://schemas.microsoft.com/office/powerpoint/2010/main" val="1230523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11" name="Picture 10" descr="group of elementary age students standing in a group">
            <a:extLst>
              <a:ext uri="{FF2B5EF4-FFF2-40B4-BE49-F238E27FC236}">
                <a16:creationId xmlns:a16="http://schemas.microsoft.com/office/drawing/2014/main" id="{2C6F4A93-56F7-4674-A9E6-D91F8D5FCF19}"/>
              </a:ext>
            </a:extLst>
          </p:cNvPr>
          <p:cNvPicPr>
            <a:picLocks noChangeAspect="1"/>
          </p:cNvPicPr>
          <p:nvPr/>
        </p:nvPicPr>
        <p:blipFill>
          <a:blip r:embed="rId3"/>
          <a:stretch>
            <a:fillRect/>
          </a:stretch>
        </p:blipFill>
        <p:spPr>
          <a:xfrm>
            <a:off x="0" y="0"/>
            <a:ext cx="12192000" cy="7009432"/>
          </a:xfrm>
          <a:prstGeom prst="rect">
            <a:avLst/>
          </a:prstGeom>
        </p:spPr>
      </p:pic>
      <p:sp>
        <p:nvSpPr>
          <p:cNvPr id="9" name="Title 1">
            <a:extLst>
              <a:ext uri="{FF2B5EF4-FFF2-40B4-BE49-F238E27FC236}">
                <a16:creationId xmlns:a16="http://schemas.microsoft.com/office/drawing/2014/main" id="{8A092744-47D7-4CA5-A169-5C7F19AF8F7C}"/>
              </a:ext>
            </a:extLst>
          </p:cNvPr>
          <p:cNvSpPr>
            <a:spLocks noGrp="1"/>
          </p:cNvSpPr>
          <p:nvPr>
            <p:ph type="title"/>
          </p:nvPr>
        </p:nvSpPr>
        <p:spPr>
          <a:xfrm>
            <a:off x="-29209" y="3152818"/>
            <a:ext cx="11493794" cy="988743"/>
          </a:xfrm>
        </p:spPr>
        <p:txBody>
          <a:bodyPr>
            <a:normAutofit/>
          </a:bodyPr>
          <a:lstStyle/>
          <a:p>
            <a:pPr algn="ctr"/>
            <a:r>
              <a:rPr lang="en-US" sz="4800" b="1" dirty="0">
                <a:solidFill>
                  <a:schemeClr val="bg1"/>
                </a:solidFill>
                <a:latin typeface="Verdana" panose="020B0604030504040204" pitchFamily="34" charset="0"/>
                <a:ea typeface="Verdana" panose="020B0604030504040204" pitchFamily="34" charset="0"/>
                <a:cs typeface="Verdana" panose="020B0604030504040204" pitchFamily="34" charset="0"/>
              </a:rPr>
              <a:t>2020: Turning the page toward</a:t>
            </a:r>
            <a:endParaRPr lang="en-US" sz="4000" b="1" dirty="0">
              <a:solidFill>
                <a:schemeClr val="accent4">
                  <a:lumMod val="60000"/>
                  <a:lumOff val="4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Box 9">
            <a:extLst>
              <a:ext uri="{FF2B5EF4-FFF2-40B4-BE49-F238E27FC236}">
                <a16:creationId xmlns:a16="http://schemas.microsoft.com/office/drawing/2014/main" id="{5C2E8F7E-DD11-4EB2-8326-E9A00803C6E0}"/>
              </a:ext>
            </a:extLst>
          </p:cNvPr>
          <p:cNvSpPr txBox="1"/>
          <p:nvPr/>
        </p:nvSpPr>
        <p:spPr>
          <a:xfrm>
            <a:off x="4372415" y="4141561"/>
            <a:ext cx="656364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C000">
                    <a:lumMod val="60000"/>
                    <a:lumOff val="40000"/>
                  </a:srgbClr>
                </a:solidFill>
                <a:effectLst/>
                <a:uLnTx/>
                <a:uFillTx/>
                <a:latin typeface="Verdana" panose="020B0604030504040204" pitchFamily="34" charset="0"/>
                <a:ea typeface="Verdana" panose="020B0604030504040204" pitchFamily="34" charset="0"/>
                <a:cs typeface="Verdana" panose="020B0604030504040204" pitchFamily="34" charset="0"/>
              </a:rPr>
              <a:t>Seattle Excellence</a:t>
            </a:r>
            <a:endParaRPr kumimoji="0" lang="en-US" sz="4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descr="Seattle Public Schools logo with full color just the graphic">
            <a:extLst>
              <a:ext uri="{FF2B5EF4-FFF2-40B4-BE49-F238E27FC236}">
                <a16:creationId xmlns:a16="http://schemas.microsoft.com/office/drawing/2014/main" id="{42335FD5-4302-4AB1-BB1B-37A88A74E68E}"/>
              </a:ext>
            </a:extLst>
          </p:cNvPr>
          <p:cNvPicPr>
            <a:picLocks noChangeAspect="1"/>
          </p:cNvPicPr>
          <p:nvPr/>
        </p:nvPicPr>
        <p:blipFill rotWithShape="1">
          <a:blip r:embed="rId4">
            <a:extLst>
              <a:ext uri="{28A0092B-C50C-407E-A947-70E740481C1C}">
                <a14:useLocalDpi xmlns:a14="http://schemas.microsoft.com/office/drawing/2010/main" val="0"/>
              </a:ext>
            </a:extLst>
          </a:blip>
          <a:srcRect l="-565" b="37886"/>
          <a:stretch/>
        </p:blipFill>
        <p:spPr>
          <a:xfrm>
            <a:off x="9222787" y="4363292"/>
            <a:ext cx="2149717" cy="2352712"/>
          </a:xfrm>
          <a:prstGeom prst="rect">
            <a:avLst/>
          </a:prstGeom>
        </p:spPr>
      </p:pic>
    </p:spTree>
    <p:extLst>
      <p:ext uri="{BB962C8B-B14F-4D97-AF65-F5344CB8AC3E}">
        <p14:creationId xmlns:p14="http://schemas.microsoft.com/office/powerpoint/2010/main" val="147834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75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8C824-65F1-498A-93A8-6982EC899225}"/>
              </a:ext>
            </a:extLst>
          </p:cNvPr>
          <p:cNvSpPr>
            <a:spLocks noGrp="1"/>
          </p:cNvSpPr>
          <p:nvPr>
            <p:ph type="title"/>
          </p:nvPr>
        </p:nvSpPr>
        <p:spPr>
          <a:xfrm>
            <a:off x="329610" y="172336"/>
            <a:ext cx="11231766" cy="704993"/>
          </a:xfrm>
        </p:spPr>
        <p:txBody>
          <a:bodyPr>
            <a:normAutofit/>
          </a:bodyPr>
          <a:lstStyle/>
          <a:p>
            <a:r>
              <a:rPr lang="en-US" b="1">
                <a:solidFill>
                  <a:srgbClr val="005DAA"/>
                </a:solidFill>
                <a:latin typeface="Verdana"/>
                <a:ea typeface="Verdana"/>
                <a:cs typeface="Verdana"/>
              </a:rPr>
              <a:t>2019 Strategic Plan Theory of Action</a:t>
            </a:r>
          </a:p>
        </p:txBody>
      </p:sp>
      <p:sp>
        <p:nvSpPr>
          <p:cNvPr id="7" name="Content Placeholder 6">
            <a:extLst>
              <a:ext uri="{FF2B5EF4-FFF2-40B4-BE49-F238E27FC236}">
                <a16:creationId xmlns:a16="http://schemas.microsoft.com/office/drawing/2014/main" id="{5D4E0987-DBC3-4B0C-AE9F-D429CF5EF716}"/>
              </a:ext>
            </a:extLst>
          </p:cNvPr>
          <p:cNvSpPr>
            <a:spLocks noGrp="1"/>
          </p:cNvSpPr>
          <p:nvPr>
            <p:ph type="body" sz="half" idx="2"/>
          </p:nvPr>
        </p:nvSpPr>
        <p:spPr>
          <a:xfrm>
            <a:off x="381565" y="1101375"/>
            <a:ext cx="11532780" cy="5350495"/>
          </a:xfrm>
        </p:spPr>
        <p:txBody>
          <a:bodyPr vert="horz" lIns="91440" tIns="45720" rIns="91440" bIns="45720" rtlCol="0" anchor="t">
            <a:normAutofit fontScale="92500" lnSpcReduction="20000"/>
          </a:bodyPr>
          <a:lstStyle/>
          <a:p>
            <a:pPr>
              <a:lnSpc>
                <a:spcPct val="110000"/>
              </a:lnSpc>
            </a:pPr>
            <a:r>
              <a:rPr lang="en-US" sz="2800" dirty="0">
                <a:latin typeface="Verdana"/>
                <a:ea typeface="Verdana"/>
                <a:cs typeface="Times New Roman"/>
              </a:rPr>
              <a:t>WHEN WE FOCUS on ensuring racial equity in our educational system, unapologetically address the needs of students of color who are furthest from educational justice, and work to undo the legacies of racism in our educational system by: </a:t>
            </a:r>
            <a:endParaRPr lang="en-US" sz="2800" dirty="0">
              <a:latin typeface="Verdana"/>
              <a:ea typeface="Verdana" panose="020B0604030504040204" pitchFamily="34" charset="0"/>
              <a:cs typeface="Times New Roman" panose="02020603050405020304" pitchFamily="18" charset="0"/>
            </a:endParaRPr>
          </a:p>
          <a:p>
            <a:pPr marL="0" indent="0">
              <a:buNone/>
            </a:pPr>
            <a:endParaRPr lang="en-US" sz="2800" dirty="0">
              <a:latin typeface="Verdana"/>
              <a:ea typeface="Verdana" panose="020B0604030504040204" pitchFamily="34" charset="0"/>
              <a:cs typeface="Times New Roman" panose="02020603050405020304" pitchFamily="18" charset="0"/>
            </a:endParaRPr>
          </a:p>
          <a:p>
            <a:pPr marL="742950" lvl="1" indent="-285750">
              <a:lnSpc>
                <a:spcPct val="120000"/>
              </a:lnSpc>
              <a:buClr>
                <a:srgbClr val="FFC000"/>
              </a:buClr>
              <a:buFont typeface="Wingdings" panose="05000000000000000000" pitchFamily="2" charset="2"/>
              <a:buChar char="§"/>
            </a:pPr>
            <a:r>
              <a:rPr lang="en-US" sz="2400" dirty="0">
                <a:latin typeface="Verdana"/>
                <a:ea typeface="Verdana"/>
                <a:cs typeface="Times New Roman"/>
              </a:rPr>
              <a:t>Allocating resources strategically through a racial equity framework</a:t>
            </a:r>
          </a:p>
          <a:p>
            <a:pPr marL="742950" lvl="1" indent="-285750">
              <a:lnSpc>
                <a:spcPct val="120000"/>
              </a:lnSpc>
              <a:buClr>
                <a:srgbClr val="FFC000"/>
              </a:buClr>
              <a:buFont typeface="Wingdings" panose="05000000000000000000" pitchFamily="2" charset="2"/>
              <a:buChar char="§"/>
            </a:pPr>
            <a:r>
              <a:rPr lang="en-US" sz="2400" dirty="0">
                <a:latin typeface="Verdana"/>
                <a:ea typeface="Verdana"/>
                <a:cs typeface="Times New Roman"/>
              </a:rPr>
              <a:t>Delivering high-quality, standards-aligned instruction for all students</a:t>
            </a:r>
          </a:p>
          <a:p>
            <a:pPr marL="742950" lvl="1" indent="-285750">
              <a:lnSpc>
                <a:spcPct val="120000"/>
              </a:lnSpc>
              <a:buClr>
                <a:srgbClr val="FFC000"/>
              </a:buClr>
              <a:buFont typeface="Wingdings" panose="05000000000000000000" pitchFamily="2" charset="2"/>
              <a:buChar char="§"/>
            </a:pPr>
            <a:r>
              <a:rPr lang="en-US" sz="2400" dirty="0">
                <a:latin typeface="Verdana"/>
                <a:ea typeface="Verdana"/>
                <a:cs typeface="Times New Roman"/>
              </a:rPr>
              <a:t>Creating healthy, supportive, culturally responsive environments</a:t>
            </a:r>
            <a:endParaRPr lang="en-US" dirty="0">
              <a:latin typeface="Verdana"/>
              <a:ea typeface="Verdana"/>
              <a:cs typeface="Calibri"/>
            </a:endParaRPr>
          </a:p>
          <a:p>
            <a:pPr marL="742950" lvl="1" indent="-285750">
              <a:lnSpc>
                <a:spcPct val="120000"/>
              </a:lnSpc>
              <a:buClr>
                <a:srgbClr val="FFC000"/>
              </a:buClr>
              <a:buFont typeface="Wingdings" panose="05000000000000000000" pitchFamily="2" charset="2"/>
              <a:buChar char="§"/>
            </a:pPr>
            <a:r>
              <a:rPr lang="en-US" sz="2400" dirty="0">
                <a:latin typeface="Verdana"/>
                <a:ea typeface="Verdana"/>
                <a:cs typeface="Times New Roman"/>
              </a:rPr>
              <a:t>Partnering with families and communities who represent students of color</a:t>
            </a:r>
          </a:p>
          <a:p>
            <a:pPr marL="742950" lvl="1" indent="-285750">
              <a:lnSpc>
                <a:spcPct val="120000"/>
              </a:lnSpc>
              <a:buClr>
                <a:srgbClr val="FFC000"/>
              </a:buClr>
              <a:buFont typeface="Wingdings" panose="05000000000000000000" pitchFamily="2" charset="2"/>
              <a:buChar char="§"/>
            </a:pPr>
            <a:r>
              <a:rPr lang="en-US" sz="2400" dirty="0">
                <a:latin typeface="Verdana"/>
                <a:ea typeface="Verdana"/>
                <a:cs typeface="Times New Roman"/>
              </a:rPr>
              <a:t>Making clear commitments and delivering on them</a:t>
            </a:r>
          </a:p>
          <a:p>
            <a:pPr lvl="1"/>
            <a:endParaRPr lang="en-US" sz="2400" dirty="0">
              <a:latin typeface="Verdana"/>
              <a:ea typeface="Verdana" panose="020B0604030504040204" pitchFamily="34" charset="0"/>
              <a:cs typeface="Times New Roman" panose="02020603050405020304" pitchFamily="18" charset="0"/>
            </a:endParaRPr>
          </a:p>
          <a:p>
            <a:pPr marL="0" indent="0">
              <a:lnSpc>
                <a:spcPct val="110000"/>
              </a:lnSpc>
              <a:buNone/>
            </a:pPr>
            <a:r>
              <a:rPr lang="en-US" sz="2800" dirty="0">
                <a:latin typeface="Verdana"/>
                <a:ea typeface="Verdana"/>
                <a:cs typeface="Times New Roman"/>
              </a:rPr>
              <a:t>THEN we will eliminate opportunity and achievement gaps and every student will receive a high-quality, world-class education.</a:t>
            </a:r>
            <a:endParaRPr lang="en-US" sz="1200" dirty="0">
              <a:latin typeface="Verdana"/>
              <a:ea typeface="Verdana"/>
              <a:cs typeface="Times New Roman"/>
            </a:endParaRPr>
          </a:p>
        </p:txBody>
      </p:sp>
      <p:sp>
        <p:nvSpPr>
          <p:cNvPr id="3" name="TextBox 2">
            <a:extLst>
              <a:ext uri="{FF2B5EF4-FFF2-40B4-BE49-F238E27FC236}">
                <a16:creationId xmlns:a16="http://schemas.microsoft.com/office/drawing/2014/main" id="{3AB1BC94-9A38-47EA-ACD3-D39F5E67603D}"/>
              </a:ext>
            </a:extLst>
          </p:cNvPr>
          <p:cNvSpPr txBox="1"/>
          <p:nvPr/>
        </p:nvSpPr>
        <p:spPr>
          <a:xfrm>
            <a:off x="8064500" y="6261100"/>
            <a:ext cx="2857500" cy="307777"/>
          </a:xfrm>
          <a:prstGeom prst="rect">
            <a:avLst/>
          </a:prstGeom>
          <a:noFill/>
        </p:spPr>
        <p:txBody>
          <a:bodyPr wrap="square" rtlCol="0">
            <a:spAutoFit/>
          </a:bodyPr>
          <a:lstStyle/>
          <a:p>
            <a:r>
              <a:rPr lang="en-US" sz="1400" b="1"/>
              <a:t>2019 Strategic Plan  Addendum C </a:t>
            </a:r>
          </a:p>
        </p:txBody>
      </p:sp>
      <p:pic>
        <p:nvPicPr>
          <p:cNvPr id="9" name="Picture 8" descr="Seattle Public Schools logo with full color just the graphic">
            <a:extLst>
              <a:ext uri="{FF2B5EF4-FFF2-40B4-BE49-F238E27FC236}">
                <a16:creationId xmlns:a16="http://schemas.microsoft.com/office/drawing/2014/main" id="{31EBF902-191C-4433-BAE7-D26AB1A52070}"/>
              </a:ext>
            </a:extLst>
          </p:cNvPr>
          <p:cNvPicPr>
            <a:picLocks noChangeAspect="1"/>
          </p:cNvPicPr>
          <p:nvPr/>
        </p:nvPicPr>
        <p:blipFill rotWithShape="1">
          <a:blip r:embed="rId2">
            <a:extLst>
              <a:ext uri="{28A0092B-C50C-407E-A947-70E740481C1C}">
                <a14:useLocalDpi xmlns:a14="http://schemas.microsoft.com/office/drawing/2010/main" val="0"/>
              </a:ext>
            </a:extLst>
          </a:blip>
          <a:srcRect l="-565" b="37886"/>
          <a:stretch/>
        </p:blipFill>
        <p:spPr>
          <a:xfrm>
            <a:off x="11171636" y="5720224"/>
            <a:ext cx="882141" cy="965440"/>
          </a:xfrm>
          <a:prstGeom prst="rect">
            <a:avLst/>
          </a:prstGeom>
        </p:spPr>
      </p:pic>
    </p:spTree>
    <p:extLst>
      <p:ext uri="{BB962C8B-B14F-4D97-AF65-F5344CB8AC3E}">
        <p14:creationId xmlns:p14="http://schemas.microsoft.com/office/powerpoint/2010/main" val="4051327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8C824-65F1-498A-93A8-6982EC899225}"/>
              </a:ext>
            </a:extLst>
          </p:cNvPr>
          <p:cNvSpPr>
            <a:spLocks noGrp="1"/>
          </p:cNvSpPr>
          <p:nvPr>
            <p:ph type="title"/>
          </p:nvPr>
        </p:nvSpPr>
        <p:spPr>
          <a:xfrm>
            <a:off x="214745" y="36080"/>
            <a:ext cx="10515600" cy="1325563"/>
          </a:xfrm>
        </p:spPr>
        <p:txBody>
          <a:bodyPr>
            <a:normAutofit/>
          </a:bodyPr>
          <a:lstStyle/>
          <a:p>
            <a:r>
              <a:rPr lang="en-US" sz="3200" b="1">
                <a:solidFill>
                  <a:srgbClr val="005DAA"/>
                </a:solidFill>
                <a:latin typeface="Verdana"/>
                <a:ea typeface="Verdana"/>
                <a:cs typeface="Verdana"/>
              </a:rPr>
              <a:t>The Advanced Learning Task Force</a:t>
            </a:r>
          </a:p>
        </p:txBody>
      </p:sp>
      <p:sp>
        <p:nvSpPr>
          <p:cNvPr id="7" name="Content Placeholder 6">
            <a:extLst>
              <a:ext uri="{FF2B5EF4-FFF2-40B4-BE49-F238E27FC236}">
                <a16:creationId xmlns:a16="http://schemas.microsoft.com/office/drawing/2014/main" id="{5D4E0987-DBC3-4B0C-AE9F-D429CF5EF716}"/>
              </a:ext>
            </a:extLst>
          </p:cNvPr>
          <p:cNvSpPr>
            <a:spLocks noGrp="1"/>
          </p:cNvSpPr>
          <p:nvPr>
            <p:ph sz="half" idx="2"/>
          </p:nvPr>
        </p:nvSpPr>
        <p:spPr>
          <a:xfrm>
            <a:off x="838200" y="1257733"/>
            <a:ext cx="10083800" cy="5235141"/>
          </a:xfrm>
        </p:spPr>
        <p:txBody>
          <a:bodyPr vert="horz" lIns="91440" tIns="45720" rIns="91440" bIns="45720" rtlCol="0" anchor="t">
            <a:noAutofit/>
          </a:bodyPr>
          <a:lstStyle/>
          <a:p>
            <a:pPr>
              <a:buNone/>
            </a:pPr>
            <a:r>
              <a:rPr lang="en-US" sz="2000" dirty="0">
                <a:latin typeface="Verdana"/>
                <a:ea typeface="Verdana"/>
                <a:cs typeface="+mn-lt"/>
              </a:rPr>
              <a:t>School Board Resolution No. 2017/18 - 10 charge:</a:t>
            </a:r>
            <a:endParaRPr lang="en-US" sz="2000" dirty="0">
              <a:ea typeface="+mn-lt"/>
              <a:cs typeface="+mn-lt"/>
            </a:endParaRPr>
          </a:p>
          <a:p>
            <a:pPr marL="0" indent="0">
              <a:lnSpc>
                <a:spcPct val="110000"/>
              </a:lnSpc>
              <a:buNone/>
            </a:pPr>
            <a:r>
              <a:rPr lang="en-US" sz="2000" i="1" dirty="0">
                <a:cs typeface="Verdana"/>
              </a:rPr>
              <a:t>Establish an Advanced Learning Task Force to review and make recommendations to the Superintendent and School Board related to the policies, procedures and practices of advanced learning programs and highly capable services supporting the district’s work on equitable access to advanced learning.</a:t>
            </a:r>
          </a:p>
          <a:p>
            <a:pPr marL="0" indent="0">
              <a:lnSpc>
                <a:spcPct val="110000"/>
              </a:lnSpc>
              <a:buNone/>
            </a:pPr>
            <a:endParaRPr lang="en-US" sz="2000" i="1" dirty="0">
              <a:latin typeface="Verdana"/>
              <a:ea typeface="Verdana"/>
              <a:cs typeface="Verdana"/>
            </a:endParaRPr>
          </a:p>
          <a:p>
            <a:pPr marL="0" indent="0">
              <a:lnSpc>
                <a:spcPct val="110000"/>
              </a:lnSpc>
              <a:buNone/>
            </a:pPr>
            <a:r>
              <a:rPr lang="en-US" sz="2000" dirty="0">
                <a:latin typeface="Verdana"/>
                <a:ea typeface="Verdana"/>
                <a:cs typeface="Verdana"/>
              </a:rPr>
              <a:t>Review history and make recommendations in four areas:</a:t>
            </a:r>
            <a:endParaRPr lang="en-US" dirty="0"/>
          </a:p>
          <a:p>
            <a:pPr>
              <a:lnSpc>
                <a:spcPct val="110000"/>
              </a:lnSpc>
            </a:pPr>
            <a:r>
              <a:rPr lang="en-US" sz="2000" i="1" dirty="0">
                <a:latin typeface="Verdana"/>
                <a:ea typeface="Verdana"/>
                <a:cs typeface="Verdana" panose="020B0604030504040204" pitchFamily="34" charset="0"/>
              </a:rPr>
              <a:t>Adopt a mission and vision for advanced learning in Seattle Schools</a:t>
            </a:r>
          </a:p>
          <a:p>
            <a:pPr>
              <a:lnSpc>
                <a:spcPct val="110000"/>
              </a:lnSpc>
            </a:pPr>
            <a:r>
              <a:rPr lang="en-US" sz="2000" i="1" dirty="0">
                <a:latin typeface="Verdana"/>
                <a:ea typeface="Verdana"/>
                <a:cs typeface="Verdana" panose="020B0604030504040204" pitchFamily="34" charset="0"/>
              </a:rPr>
              <a:t>Define and/or redevelop Advanced Learning  and Highly Capable services</a:t>
            </a:r>
          </a:p>
          <a:p>
            <a:pPr>
              <a:lnSpc>
                <a:spcPct val="110000"/>
              </a:lnSpc>
            </a:pPr>
            <a:r>
              <a:rPr lang="en-US" sz="2000" i="1" dirty="0">
                <a:latin typeface="Verdana"/>
                <a:ea typeface="Verdana"/>
                <a:cs typeface="Verdana" panose="020B0604030504040204" pitchFamily="34" charset="0"/>
              </a:rPr>
              <a:t>Promote equitable identification and access</a:t>
            </a:r>
          </a:p>
          <a:p>
            <a:pPr>
              <a:lnSpc>
                <a:spcPct val="110000"/>
              </a:lnSpc>
            </a:pPr>
            <a:r>
              <a:rPr lang="en-US" sz="2000" i="1" dirty="0">
                <a:latin typeface="Verdana"/>
                <a:ea typeface="Verdana"/>
                <a:cs typeface="Verdana" panose="020B0604030504040204" pitchFamily="34" charset="0"/>
              </a:rPr>
              <a:t>District-wide implementation</a:t>
            </a:r>
          </a:p>
          <a:p>
            <a:pPr marL="0" indent="0" algn="r">
              <a:buNone/>
            </a:pPr>
            <a:endParaRPr lang="en-US" sz="1200" dirty="0">
              <a:latin typeface="Verdana"/>
              <a:ea typeface="Verdana"/>
              <a:cs typeface="Verdana"/>
            </a:endParaRPr>
          </a:p>
          <a:p>
            <a:pPr marL="0" indent="0" algn="r">
              <a:buNone/>
            </a:pPr>
            <a:endParaRPr lang="en-US" sz="1200" dirty="0">
              <a:latin typeface="Verdana"/>
              <a:ea typeface="Verdana"/>
              <a:cs typeface="Verdana"/>
            </a:endParaRPr>
          </a:p>
        </p:txBody>
      </p:sp>
      <p:sp>
        <p:nvSpPr>
          <p:cNvPr id="4" name="TextBox 3">
            <a:extLst>
              <a:ext uri="{FF2B5EF4-FFF2-40B4-BE49-F238E27FC236}">
                <a16:creationId xmlns:a16="http://schemas.microsoft.com/office/drawing/2014/main" id="{58E39181-303C-40C1-8A6C-CFF310F2AF63}"/>
              </a:ext>
            </a:extLst>
          </p:cNvPr>
          <p:cNvSpPr txBox="1"/>
          <p:nvPr/>
        </p:nvSpPr>
        <p:spPr>
          <a:xfrm>
            <a:off x="8064500" y="6261100"/>
            <a:ext cx="2857500" cy="307777"/>
          </a:xfrm>
          <a:prstGeom prst="rect">
            <a:avLst/>
          </a:prstGeom>
          <a:noFill/>
        </p:spPr>
        <p:txBody>
          <a:bodyPr wrap="square" rtlCol="0">
            <a:spAutoFit/>
          </a:bodyPr>
          <a:lstStyle/>
          <a:p>
            <a:r>
              <a:rPr lang="en-US" sz="1400" b="1"/>
              <a:t>ALTF Charge  Addendum D </a:t>
            </a:r>
          </a:p>
        </p:txBody>
      </p:sp>
    </p:spTree>
    <p:extLst>
      <p:ext uri="{BB962C8B-B14F-4D97-AF65-F5344CB8AC3E}">
        <p14:creationId xmlns:p14="http://schemas.microsoft.com/office/powerpoint/2010/main" val="3970634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1">
            <a:extLst>
              <a:ext uri="{FF2B5EF4-FFF2-40B4-BE49-F238E27FC236}">
                <a16:creationId xmlns:a16="http://schemas.microsoft.com/office/drawing/2014/main" id="{81D48655-113C-4900-B857-4990A5BA8BED}"/>
              </a:ext>
            </a:extLst>
          </p:cNvPr>
          <p:cNvSpPr txBox="1">
            <a:spLocks/>
          </p:cNvSpPr>
          <p:nvPr/>
        </p:nvSpPr>
        <p:spPr>
          <a:xfrm>
            <a:off x="-16329" y="-37483"/>
            <a:ext cx="12224657" cy="523221"/>
          </a:xfrm>
          <a:prstGeom prst="rect">
            <a:avLst/>
          </a:prstGeom>
          <a:solidFill>
            <a:schemeClr val="accent4">
              <a:lumMod val="60000"/>
              <a:lumOff val="40000"/>
            </a:schemeClr>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a:solidFill>
                  <a:srgbClr val="005DAA"/>
                </a:solidFill>
                <a:latin typeface="Verdana" panose="020B0604030504040204" pitchFamily="34" charset="0"/>
                <a:ea typeface="Verdana" panose="020B0604030504040204" pitchFamily="34" charset="0"/>
                <a:cs typeface="Verdana" panose="020B0604030504040204" pitchFamily="34" charset="0"/>
              </a:rPr>
              <a:t>Substitute Resolution No. 2017/18-10 </a:t>
            </a:r>
            <a:r>
              <a:rPr lang="en-US" sz="1800" b="1">
                <a:solidFill>
                  <a:srgbClr val="005DAA"/>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a:t>
            </a:r>
            <a:r>
              <a:rPr lang="en-US" sz="1400">
                <a:solidFill>
                  <a:srgbClr val="005DAA"/>
                </a:solidFill>
                <a:latin typeface="Verdana" panose="020B0604030504040204" pitchFamily="34" charset="0"/>
                <a:ea typeface="Verdana" panose="020B0604030504040204" pitchFamily="34" charset="0"/>
                <a:cs typeface="Verdana" panose="020B0604030504040204" pitchFamily="34" charset="0"/>
              </a:rPr>
              <a:t>Affirm the vision for equitable access to advanced coursework in all high </a:t>
            </a:r>
          </a:p>
          <a:p>
            <a:r>
              <a:rPr lang="en-US" sz="1400">
                <a:solidFill>
                  <a:srgbClr val="005DAA"/>
                </a:solidFill>
                <a:latin typeface="Verdana" panose="020B0604030504040204" pitchFamily="34" charset="0"/>
                <a:ea typeface="Verdana" panose="020B0604030504040204" pitchFamily="34" charset="0"/>
                <a:cs typeface="Verdana" panose="020B0604030504040204" pitchFamily="34" charset="0"/>
              </a:rPr>
              <a:t>					           schools </a:t>
            </a:r>
            <a:endParaRPr lang="en-US" sz="1800">
              <a:solidFill>
                <a:srgbClr val="005DAA"/>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tle 11">
            <a:extLst>
              <a:ext uri="{FF2B5EF4-FFF2-40B4-BE49-F238E27FC236}">
                <a16:creationId xmlns:a16="http://schemas.microsoft.com/office/drawing/2014/main" id="{6C69F6A9-A2FC-46DD-B4C5-2115BB8D10C4}"/>
              </a:ext>
            </a:extLst>
          </p:cNvPr>
          <p:cNvSpPr txBox="1">
            <a:spLocks/>
          </p:cNvSpPr>
          <p:nvPr/>
        </p:nvSpPr>
        <p:spPr>
          <a:xfrm>
            <a:off x="-32658" y="474804"/>
            <a:ext cx="12224657" cy="510630"/>
          </a:xfrm>
          <a:prstGeom prst="rect">
            <a:avLst/>
          </a:prstGeom>
          <a:solidFill>
            <a:schemeClr val="accent3">
              <a:lumMod val="40000"/>
              <a:lumOff val="6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Strategic Plan</a:t>
            </a:r>
            <a:r>
              <a:rPr lang="en-US" sz="2000" b="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t>
            </a:r>
            <a:r>
              <a:rPr lang="en-US" sz="2000" b="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r>
              <a:rPr lang="en-US" sz="200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t>
            </a:r>
            <a:r>
              <a:rPr lang="en-US" sz="140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High Quality Instruction for all abilities; Allocating resources strategically through a racial equity framework</a:t>
            </a:r>
            <a:endParaRPr lang="en-US" sz="130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4" name="Group 13">
            <a:extLst>
              <a:ext uri="{FF2B5EF4-FFF2-40B4-BE49-F238E27FC236}">
                <a16:creationId xmlns:a16="http://schemas.microsoft.com/office/drawing/2014/main" id="{9F4B9763-CC06-4D96-B748-5F044D34355A}"/>
              </a:ext>
            </a:extLst>
          </p:cNvPr>
          <p:cNvGrpSpPr/>
          <p:nvPr/>
        </p:nvGrpSpPr>
        <p:grpSpPr>
          <a:xfrm>
            <a:off x="0" y="994980"/>
            <a:ext cx="12192000" cy="597366"/>
            <a:chOff x="0" y="413301"/>
            <a:chExt cx="12192000" cy="597366"/>
          </a:xfrm>
        </p:grpSpPr>
        <p:sp>
          <p:nvSpPr>
            <p:cNvPr id="4" name="Rectangle 3">
              <a:extLst>
                <a:ext uri="{FF2B5EF4-FFF2-40B4-BE49-F238E27FC236}">
                  <a16:creationId xmlns:a16="http://schemas.microsoft.com/office/drawing/2014/main" id="{70B401FF-64FB-4F5D-90CD-81FC9C3EA5B8}"/>
                </a:ext>
              </a:extLst>
            </p:cNvPr>
            <p:cNvSpPr/>
            <p:nvPr/>
          </p:nvSpPr>
          <p:spPr>
            <a:xfrm>
              <a:off x="0" y="413301"/>
              <a:ext cx="12192000" cy="584775"/>
            </a:xfrm>
            <a:prstGeom prst="rect">
              <a:avLst/>
            </a:prstGeom>
            <a:solidFill>
              <a:schemeClr val="accent1">
                <a:lumMod val="75000"/>
              </a:schemeClr>
            </a:solidFill>
          </p:spPr>
          <p:txBody>
            <a:bodyPr wrap="square" anchor="t">
              <a:spAutoFit/>
            </a:bodyPr>
            <a:lstStyle/>
            <a:p>
              <a:r>
                <a:rPr lang="en-US">
                  <a:solidFill>
                    <a:schemeClr val="bg1"/>
                  </a:solidFill>
                  <a:latin typeface="Verdana"/>
                  <a:ea typeface="Verdana"/>
                  <a:cs typeface="Verdana"/>
                </a:rPr>
                <a:t>		  </a:t>
              </a:r>
              <a:r>
                <a:rPr lang="en-US" sz="1400">
                  <a:solidFill>
                    <a:schemeClr val="bg1"/>
                  </a:solidFill>
                  <a:latin typeface="Verdana"/>
                  <a:ea typeface="Verdana"/>
                  <a:cs typeface="Verdana"/>
                </a:rPr>
                <a:t>Define and/or redevelop Advanced Learning and Highly Capable services</a:t>
              </a:r>
            </a:p>
            <a:p>
              <a:r>
                <a:rPr lang="en-US" sz="1400">
                  <a:solidFill>
                    <a:schemeClr val="bg1"/>
                  </a:solidFill>
                  <a:latin typeface="Verdana"/>
                  <a:ea typeface="Verdana"/>
                  <a:cs typeface="Verdana"/>
                </a:rPr>
                <a:t>		   Promote equitable identification and access</a:t>
              </a:r>
            </a:p>
          </p:txBody>
        </p:sp>
        <p:sp>
          <p:nvSpPr>
            <p:cNvPr id="2" name="TextBox 1">
              <a:extLst>
                <a:ext uri="{FF2B5EF4-FFF2-40B4-BE49-F238E27FC236}">
                  <a16:creationId xmlns:a16="http://schemas.microsoft.com/office/drawing/2014/main" id="{7D8EF1A1-3EC3-42C7-9772-19730CE5E4CC}"/>
                </a:ext>
              </a:extLst>
            </p:cNvPr>
            <p:cNvSpPr txBox="1"/>
            <p:nvPr/>
          </p:nvSpPr>
          <p:spPr>
            <a:xfrm>
              <a:off x="32657" y="487447"/>
              <a:ext cx="2243470" cy="523220"/>
            </a:xfrm>
            <a:prstGeom prst="rect">
              <a:avLst/>
            </a:prstGeom>
            <a:noFill/>
          </p:spPr>
          <p:txBody>
            <a:bodyPr wrap="square" rtlCol="0">
              <a:spAutoFit/>
            </a:bodyPr>
            <a:lstStyle/>
            <a:p>
              <a:r>
                <a:rPr lang="en-US" b="1">
                  <a:solidFill>
                    <a:schemeClr val="bg1"/>
                  </a:solidFill>
                  <a:latin typeface="Verdana" panose="020B0604030504040204" pitchFamily="34" charset="0"/>
                  <a:ea typeface="Verdana" panose="020B0604030504040204" pitchFamily="34" charset="0"/>
                  <a:cs typeface="Verdana" panose="020B0604030504040204" pitchFamily="34" charset="0"/>
                </a:rPr>
                <a:t>Charge 2 &amp; 3</a:t>
              </a:r>
              <a:r>
                <a:rPr lang="en-US">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800" b="1">
                  <a:solidFill>
                    <a:schemeClr val="bg1"/>
                  </a:solidFill>
                  <a:latin typeface="Arial" panose="020B0604020202020204" pitchFamily="34" charset="0"/>
                  <a:ea typeface="Verdana" panose="020B0604030504040204" pitchFamily="34" charset="0"/>
                  <a:cs typeface="Arial" panose="020B0604020202020204" pitchFamily="34" charset="0"/>
                </a:rPr>
                <a:t>|</a:t>
              </a:r>
              <a:endParaRPr lang="en-US" b="1"/>
            </a:p>
          </p:txBody>
        </p:sp>
      </p:grpSp>
      <p:sp>
        <p:nvSpPr>
          <p:cNvPr id="5" name="TextBox 4">
            <a:extLst>
              <a:ext uri="{FF2B5EF4-FFF2-40B4-BE49-F238E27FC236}">
                <a16:creationId xmlns:a16="http://schemas.microsoft.com/office/drawing/2014/main" id="{8350688D-F776-49B2-94B6-41A38B465CB2}"/>
              </a:ext>
            </a:extLst>
          </p:cNvPr>
          <p:cNvSpPr txBox="1"/>
          <p:nvPr/>
        </p:nvSpPr>
        <p:spPr>
          <a:xfrm>
            <a:off x="4003" y="1628292"/>
            <a:ext cx="12126686" cy="461665"/>
          </a:xfrm>
          <a:prstGeom prst="rect">
            <a:avLst/>
          </a:prstGeom>
          <a:noFill/>
        </p:spPr>
        <p:txBody>
          <a:bodyPr wrap="square" rtlCol="0" anchor="t">
            <a:spAutoFit/>
          </a:bodyPr>
          <a:lstStyle/>
          <a:p>
            <a:pPr algn="ctr"/>
            <a:r>
              <a:rPr lang="en-US" sz="2400" b="1">
                <a:solidFill>
                  <a:schemeClr val="accent5">
                    <a:lumMod val="50000"/>
                  </a:schemeClr>
                </a:solidFill>
              </a:rPr>
              <a:t>A Newly Designed Continuum of K-12 Services by 2023*</a:t>
            </a:r>
          </a:p>
        </p:txBody>
      </p:sp>
      <p:sp>
        <p:nvSpPr>
          <p:cNvPr id="8" name="TextBox 7">
            <a:extLst>
              <a:ext uri="{FF2B5EF4-FFF2-40B4-BE49-F238E27FC236}">
                <a16:creationId xmlns:a16="http://schemas.microsoft.com/office/drawing/2014/main" id="{38C3C0A6-BD5B-451A-9951-4AFC97FD51D0}"/>
              </a:ext>
            </a:extLst>
          </p:cNvPr>
          <p:cNvSpPr txBox="1"/>
          <p:nvPr/>
        </p:nvSpPr>
        <p:spPr>
          <a:xfrm>
            <a:off x="3259399" y="2145971"/>
            <a:ext cx="2047460" cy="923330"/>
          </a:xfrm>
          <a:prstGeom prst="rect">
            <a:avLst/>
          </a:prstGeom>
          <a:noFill/>
        </p:spPr>
        <p:txBody>
          <a:bodyPr wrap="square" rtlCol="0">
            <a:spAutoFit/>
          </a:bodyPr>
          <a:lstStyle/>
          <a:p>
            <a:pPr algn="ctr"/>
            <a:r>
              <a:rPr lang="en-US" b="1"/>
              <a:t>Neighborhood Elementary School Services K-5</a:t>
            </a:r>
          </a:p>
        </p:txBody>
      </p:sp>
      <p:graphicFrame>
        <p:nvGraphicFramePr>
          <p:cNvPr id="7" name="Diagram 6">
            <a:extLst>
              <a:ext uri="{FF2B5EF4-FFF2-40B4-BE49-F238E27FC236}">
                <a16:creationId xmlns:a16="http://schemas.microsoft.com/office/drawing/2014/main" id="{53A29593-B9F2-4328-8838-81FE1D5C679A}"/>
              </a:ext>
            </a:extLst>
          </p:cNvPr>
          <p:cNvGraphicFramePr/>
          <p:nvPr>
            <p:extLst>
              <p:ext uri="{D42A27DB-BD31-4B8C-83A1-F6EECF244321}">
                <p14:modId xmlns:p14="http://schemas.microsoft.com/office/powerpoint/2010/main" val="2027155309"/>
              </p:ext>
            </p:extLst>
          </p:nvPr>
        </p:nvGraphicFramePr>
        <p:xfrm>
          <a:off x="-295353" y="1890875"/>
          <a:ext cx="5822043" cy="5056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EB7AB929-8D46-4DD2-ACB5-49B622E352D0}"/>
              </a:ext>
            </a:extLst>
          </p:cNvPr>
          <p:cNvSpPr txBox="1"/>
          <p:nvPr/>
        </p:nvSpPr>
        <p:spPr>
          <a:xfrm>
            <a:off x="6255229" y="2177326"/>
            <a:ext cx="2288333" cy="923330"/>
          </a:xfrm>
          <a:prstGeom prst="rect">
            <a:avLst/>
          </a:prstGeom>
          <a:noFill/>
        </p:spPr>
        <p:txBody>
          <a:bodyPr wrap="square" rtlCol="0">
            <a:spAutoFit/>
          </a:bodyPr>
          <a:lstStyle/>
          <a:p>
            <a:pPr algn="ctr"/>
            <a:r>
              <a:rPr lang="en-US" b="1"/>
              <a:t>Comprehensive Middle and High Schools</a:t>
            </a:r>
          </a:p>
        </p:txBody>
      </p:sp>
      <p:graphicFrame>
        <p:nvGraphicFramePr>
          <p:cNvPr id="3" name="Diagram 2">
            <a:extLst>
              <a:ext uri="{FF2B5EF4-FFF2-40B4-BE49-F238E27FC236}">
                <a16:creationId xmlns:a16="http://schemas.microsoft.com/office/drawing/2014/main" id="{D57EA775-D60D-4859-81B6-563CF9247121}"/>
              </a:ext>
            </a:extLst>
          </p:cNvPr>
          <p:cNvGraphicFramePr/>
          <p:nvPr>
            <p:extLst>
              <p:ext uri="{D42A27DB-BD31-4B8C-83A1-F6EECF244321}">
                <p14:modId xmlns:p14="http://schemas.microsoft.com/office/powerpoint/2010/main" val="1495629036"/>
              </p:ext>
            </p:extLst>
          </p:nvPr>
        </p:nvGraphicFramePr>
        <p:xfrm>
          <a:off x="6256089" y="1531459"/>
          <a:ext cx="6063344" cy="56874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xtBox 10">
            <a:extLst>
              <a:ext uri="{FF2B5EF4-FFF2-40B4-BE49-F238E27FC236}">
                <a16:creationId xmlns:a16="http://schemas.microsoft.com/office/drawing/2014/main" id="{D0AD99BA-35B7-49E7-99B4-3278958279DA}"/>
              </a:ext>
            </a:extLst>
          </p:cNvPr>
          <p:cNvSpPr txBox="1"/>
          <p:nvPr/>
        </p:nvSpPr>
        <p:spPr>
          <a:xfrm>
            <a:off x="4206664" y="6436116"/>
            <a:ext cx="5732868" cy="369332"/>
          </a:xfrm>
          <a:prstGeom prst="rect">
            <a:avLst/>
          </a:prstGeom>
          <a:noFill/>
        </p:spPr>
        <p:txBody>
          <a:bodyPr wrap="square" rtlCol="0" anchor="t">
            <a:spAutoFit/>
          </a:bodyPr>
          <a:lstStyle/>
          <a:p>
            <a:r>
              <a:rPr lang="en-US" dirty="0"/>
              <a:t>*</a:t>
            </a:r>
            <a:r>
              <a:rPr lang="en-US" sz="1400" dirty="0"/>
              <a:t>HC Pathway continues through transition</a:t>
            </a:r>
            <a:endParaRPr lang="en-US" dirty="0"/>
          </a:p>
        </p:txBody>
      </p:sp>
    </p:spTree>
    <p:extLst>
      <p:ext uri="{BB962C8B-B14F-4D97-AF65-F5344CB8AC3E}">
        <p14:creationId xmlns:p14="http://schemas.microsoft.com/office/powerpoint/2010/main" val="1574083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1">
            <a:extLst>
              <a:ext uri="{FF2B5EF4-FFF2-40B4-BE49-F238E27FC236}">
                <a16:creationId xmlns:a16="http://schemas.microsoft.com/office/drawing/2014/main" id="{6C69F6A9-A2FC-46DD-B4C5-2115BB8D10C4}"/>
              </a:ext>
            </a:extLst>
          </p:cNvPr>
          <p:cNvSpPr txBox="1">
            <a:spLocks/>
          </p:cNvSpPr>
          <p:nvPr/>
        </p:nvSpPr>
        <p:spPr>
          <a:xfrm>
            <a:off x="0" y="1856"/>
            <a:ext cx="12192000" cy="523221"/>
          </a:xfrm>
          <a:prstGeom prst="rect">
            <a:avLst/>
          </a:prstGeom>
          <a:solidFill>
            <a:schemeClr val="accent3">
              <a:lumMod val="40000"/>
              <a:lumOff val="6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Strategic Plan</a:t>
            </a:r>
            <a:r>
              <a:rPr lang="en-US" sz="2000" b="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t>
            </a:r>
            <a:r>
              <a:rPr lang="en-US" sz="2000" b="1">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r>
              <a:rPr lang="en-US" sz="200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t>
            </a:r>
            <a:r>
              <a:rPr lang="en-US" sz="140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Delivering high-quality, standards aligned instruction across all abilities and a continuum of services</a:t>
            </a:r>
            <a:endParaRPr lang="en-US" sz="240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5" name="Group 4">
            <a:extLst>
              <a:ext uri="{FF2B5EF4-FFF2-40B4-BE49-F238E27FC236}">
                <a16:creationId xmlns:a16="http://schemas.microsoft.com/office/drawing/2014/main" id="{935D7202-850F-4D75-AE65-522CF18D4681}"/>
              </a:ext>
            </a:extLst>
          </p:cNvPr>
          <p:cNvGrpSpPr/>
          <p:nvPr/>
        </p:nvGrpSpPr>
        <p:grpSpPr>
          <a:xfrm>
            <a:off x="0" y="-1470044"/>
            <a:ext cx="12192000" cy="2574316"/>
            <a:chOff x="-48271" y="9813"/>
            <a:chExt cx="12192000" cy="2574316"/>
          </a:xfrm>
        </p:grpSpPr>
        <p:sp>
          <p:nvSpPr>
            <p:cNvPr id="4" name="Rectangle 3">
              <a:extLst>
                <a:ext uri="{FF2B5EF4-FFF2-40B4-BE49-F238E27FC236}">
                  <a16:creationId xmlns:a16="http://schemas.microsoft.com/office/drawing/2014/main" id="{70B401FF-64FB-4F5D-90CD-81FC9C3EA5B8}"/>
                </a:ext>
              </a:extLst>
            </p:cNvPr>
            <p:cNvSpPr/>
            <p:nvPr/>
          </p:nvSpPr>
          <p:spPr>
            <a:xfrm>
              <a:off x="-48271" y="1999354"/>
              <a:ext cx="12192000" cy="584775"/>
            </a:xfrm>
            <a:prstGeom prst="rect">
              <a:avLst/>
            </a:prstGeom>
            <a:solidFill>
              <a:schemeClr val="accent1">
                <a:lumMod val="75000"/>
              </a:schemeClr>
            </a:solidFill>
          </p:spPr>
          <p:txBody>
            <a:bodyPr wrap="square" anchor="t">
              <a:spAutoFit/>
            </a:bodyPr>
            <a:lstStyle/>
            <a:p>
              <a:r>
                <a:rPr lang="en-US">
                  <a:solidFill>
                    <a:schemeClr val="bg1"/>
                  </a:solidFill>
                  <a:latin typeface="Verdana"/>
                  <a:ea typeface="Verdana"/>
                  <a:cs typeface="Verdana"/>
                </a:rPr>
                <a:t>		  </a:t>
              </a:r>
              <a:r>
                <a:rPr lang="en-US" sz="1400">
                  <a:solidFill>
                    <a:schemeClr val="bg1"/>
                  </a:solidFill>
                  <a:latin typeface="Verdana"/>
                  <a:ea typeface="Verdana"/>
                  <a:cs typeface="Verdana"/>
                </a:rPr>
                <a:t>Define and/or redevelop Advanced Learning and Highly Capable services</a:t>
              </a:r>
            </a:p>
            <a:p>
              <a:r>
                <a:rPr lang="en-US" sz="1400">
                  <a:solidFill>
                    <a:schemeClr val="bg1"/>
                  </a:solidFill>
                  <a:latin typeface="Verdana"/>
                  <a:ea typeface="Verdana"/>
                  <a:cs typeface="Verdana"/>
                </a:rPr>
                <a:t>		   Promote equitable identification and access</a:t>
              </a:r>
            </a:p>
          </p:txBody>
        </p:sp>
        <p:sp>
          <p:nvSpPr>
            <p:cNvPr id="2" name="TextBox 1">
              <a:extLst>
                <a:ext uri="{FF2B5EF4-FFF2-40B4-BE49-F238E27FC236}">
                  <a16:creationId xmlns:a16="http://schemas.microsoft.com/office/drawing/2014/main" id="{7D8EF1A1-3EC3-42C7-9772-19730CE5E4CC}"/>
                </a:ext>
              </a:extLst>
            </p:cNvPr>
            <p:cNvSpPr txBox="1"/>
            <p:nvPr/>
          </p:nvSpPr>
          <p:spPr>
            <a:xfrm>
              <a:off x="32657" y="9813"/>
              <a:ext cx="2243470" cy="523220"/>
            </a:xfrm>
            <a:prstGeom prst="rect">
              <a:avLst/>
            </a:prstGeom>
            <a:noFill/>
          </p:spPr>
          <p:txBody>
            <a:bodyPr wrap="square" rtlCol="0">
              <a:spAutoFit/>
            </a:bodyPr>
            <a:lstStyle/>
            <a:p>
              <a:r>
                <a:rPr lang="en-US" b="1">
                  <a:solidFill>
                    <a:schemeClr val="bg1"/>
                  </a:solidFill>
                  <a:latin typeface="Verdana" panose="020B0604030504040204" pitchFamily="34" charset="0"/>
                  <a:ea typeface="Verdana" panose="020B0604030504040204" pitchFamily="34" charset="0"/>
                  <a:cs typeface="Verdana" panose="020B0604030504040204" pitchFamily="34" charset="0"/>
                </a:rPr>
                <a:t>Charge 2 &amp; 3</a:t>
              </a:r>
              <a:r>
                <a:rPr lang="en-US">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800" b="1">
                  <a:solidFill>
                    <a:schemeClr val="bg1"/>
                  </a:solidFill>
                  <a:latin typeface="Arial" panose="020B0604020202020204" pitchFamily="34" charset="0"/>
                  <a:ea typeface="Verdana" panose="020B0604030504040204" pitchFamily="34" charset="0"/>
                  <a:cs typeface="Arial" panose="020B0604020202020204" pitchFamily="34" charset="0"/>
                </a:rPr>
                <a:t>|</a:t>
              </a:r>
              <a:endParaRPr lang="en-US" b="1"/>
            </a:p>
          </p:txBody>
        </p:sp>
      </p:grpSp>
      <p:sp>
        <p:nvSpPr>
          <p:cNvPr id="3" name="Rectangle 2">
            <a:extLst>
              <a:ext uri="{FF2B5EF4-FFF2-40B4-BE49-F238E27FC236}">
                <a16:creationId xmlns:a16="http://schemas.microsoft.com/office/drawing/2014/main" id="{98375EE2-F07F-4479-907A-BD9BF56EC6C2}"/>
              </a:ext>
            </a:extLst>
          </p:cNvPr>
          <p:cNvSpPr/>
          <p:nvPr/>
        </p:nvSpPr>
        <p:spPr>
          <a:xfrm>
            <a:off x="10975257" y="5372100"/>
            <a:ext cx="882141" cy="1476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pic>
        <p:nvPicPr>
          <p:cNvPr id="8" name="Picture 7" descr="Seattle Public Schools logo with full color just the graphic">
            <a:extLst>
              <a:ext uri="{FF2B5EF4-FFF2-40B4-BE49-F238E27FC236}">
                <a16:creationId xmlns:a16="http://schemas.microsoft.com/office/drawing/2014/main" id="{8061268B-C713-4514-90FE-220D45454ADD}"/>
              </a:ext>
            </a:extLst>
          </p:cNvPr>
          <p:cNvPicPr>
            <a:picLocks noChangeAspect="1"/>
          </p:cNvPicPr>
          <p:nvPr/>
        </p:nvPicPr>
        <p:blipFill rotWithShape="1">
          <a:blip r:embed="rId2">
            <a:extLst>
              <a:ext uri="{28A0092B-C50C-407E-A947-70E740481C1C}">
                <a14:useLocalDpi xmlns:a14="http://schemas.microsoft.com/office/drawing/2010/main" val="0"/>
              </a:ext>
            </a:extLst>
          </a:blip>
          <a:srcRect l="-565" b="37886"/>
          <a:stretch/>
        </p:blipFill>
        <p:spPr>
          <a:xfrm>
            <a:off x="11228384" y="302746"/>
            <a:ext cx="882141" cy="965440"/>
          </a:xfrm>
          <a:prstGeom prst="rect">
            <a:avLst/>
          </a:prstGeom>
        </p:spPr>
      </p:pic>
      <p:pic>
        <p:nvPicPr>
          <p:cNvPr id="7" name="Graphic 6" descr="Statistics">
            <a:extLst>
              <a:ext uri="{FF2B5EF4-FFF2-40B4-BE49-F238E27FC236}">
                <a16:creationId xmlns:a16="http://schemas.microsoft.com/office/drawing/2014/main" id="{C6D1954B-9979-4D14-8F87-394A678E57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271" y="1666761"/>
            <a:ext cx="914400" cy="914400"/>
          </a:xfrm>
          <a:prstGeom prst="rect">
            <a:avLst/>
          </a:prstGeom>
        </p:spPr>
      </p:pic>
      <p:sp>
        <p:nvSpPr>
          <p:cNvPr id="21" name="TextBox 20">
            <a:extLst>
              <a:ext uri="{FF2B5EF4-FFF2-40B4-BE49-F238E27FC236}">
                <a16:creationId xmlns:a16="http://schemas.microsoft.com/office/drawing/2014/main" id="{615EC45C-9DE9-4232-8058-6E6BCF701078}"/>
              </a:ext>
            </a:extLst>
          </p:cNvPr>
          <p:cNvSpPr txBox="1"/>
          <p:nvPr/>
        </p:nvSpPr>
        <p:spPr>
          <a:xfrm>
            <a:off x="946099" y="1250351"/>
            <a:ext cx="10893782" cy="2308324"/>
          </a:xfrm>
          <a:prstGeom prst="rect">
            <a:avLst/>
          </a:prstGeom>
          <a:noFill/>
        </p:spPr>
        <p:txBody>
          <a:bodyPr wrap="square" rtlCol="0" anchor="t">
            <a:spAutoFit/>
          </a:bodyPr>
          <a:lstStyle/>
          <a:p>
            <a:r>
              <a:rPr lang="en-US" sz="1600" dirty="0">
                <a:latin typeface="Verdana"/>
                <a:ea typeface="Verdana"/>
                <a:cs typeface="Verdana"/>
              </a:rPr>
              <a:t>Kevin is a Caucasian student in 3</a:t>
            </a:r>
            <a:r>
              <a:rPr lang="en-US" sz="1600" baseline="30000" dirty="0">
                <a:latin typeface="Verdana"/>
                <a:ea typeface="Verdana"/>
                <a:cs typeface="Verdana"/>
              </a:rPr>
              <a:t>rd</a:t>
            </a:r>
            <a:r>
              <a:rPr lang="en-US" sz="1600" dirty="0">
                <a:latin typeface="Verdana"/>
                <a:ea typeface="Verdana"/>
                <a:cs typeface="Verdana"/>
              </a:rPr>
              <a:t> grade. In Kindergarten he was given a special education evaluation due to severe behavioral challenges. Since he was not showing delay of cognitive skills, he was not assessed in this area. He was recommended for a social emotional learning classroom and attended a school outside his neighborhood boundary. From Kindergarten through 2</a:t>
            </a:r>
            <a:r>
              <a:rPr lang="en-US" sz="1600" baseline="30000" dirty="0">
                <a:latin typeface="Verdana"/>
                <a:ea typeface="Verdana"/>
                <a:cs typeface="Verdana"/>
              </a:rPr>
              <a:t>nd</a:t>
            </a:r>
            <a:r>
              <a:rPr lang="en-US" sz="1600" dirty="0">
                <a:latin typeface="Verdana"/>
                <a:ea typeface="Verdana"/>
                <a:cs typeface="Verdana"/>
              </a:rPr>
              <a:t> grade he was in general education classes most of the day. In 2</a:t>
            </a:r>
            <a:r>
              <a:rPr lang="en-US" sz="1600" baseline="30000" dirty="0">
                <a:latin typeface="Verdana"/>
                <a:ea typeface="Verdana"/>
                <a:cs typeface="Verdana"/>
              </a:rPr>
              <a:t>nd</a:t>
            </a:r>
            <a:r>
              <a:rPr lang="en-US" sz="1600" dirty="0">
                <a:latin typeface="Verdana"/>
                <a:ea typeface="Verdana"/>
                <a:cs typeface="Verdana"/>
              </a:rPr>
              <a:t> grade, the special education team noticed his high-level problem-solving skills and how quickly he learned the general education content. He tested and became eligible for HC services. The team recommended him for Access level of special education services (instead of SEL) and he moved to another school for 3</a:t>
            </a:r>
            <a:r>
              <a:rPr lang="en-US" sz="1600" baseline="30000" dirty="0">
                <a:latin typeface="Verdana"/>
                <a:ea typeface="Verdana"/>
                <a:cs typeface="Verdana"/>
              </a:rPr>
              <a:t>rd</a:t>
            </a:r>
            <a:r>
              <a:rPr lang="en-US" sz="1600" dirty="0">
                <a:latin typeface="Verdana"/>
                <a:ea typeface="Verdana"/>
                <a:cs typeface="Verdana"/>
              </a:rPr>
              <a:t> grade.  He had difficulty adjusting to the new school setting.</a:t>
            </a:r>
          </a:p>
        </p:txBody>
      </p:sp>
      <p:pic>
        <p:nvPicPr>
          <p:cNvPr id="11" name="Graphic 10" descr="Pie chart">
            <a:extLst>
              <a:ext uri="{FF2B5EF4-FFF2-40B4-BE49-F238E27FC236}">
                <a16:creationId xmlns:a16="http://schemas.microsoft.com/office/drawing/2014/main" id="{A2DE3C62-7985-47BC-8792-FCFC1FB3A5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977" y="3308448"/>
            <a:ext cx="914400" cy="914400"/>
          </a:xfrm>
          <a:prstGeom prst="rect">
            <a:avLst/>
          </a:prstGeom>
        </p:spPr>
      </p:pic>
      <p:pic>
        <p:nvPicPr>
          <p:cNvPr id="14" name="Graphic 13" descr="Checklist">
            <a:extLst>
              <a:ext uri="{FF2B5EF4-FFF2-40B4-BE49-F238E27FC236}">
                <a16:creationId xmlns:a16="http://schemas.microsoft.com/office/drawing/2014/main" id="{D1B8F77F-0B86-4BB5-9EB2-2EB3115B8B3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657" y="4914900"/>
            <a:ext cx="914400" cy="914400"/>
          </a:xfrm>
          <a:prstGeom prst="rect">
            <a:avLst/>
          </a:prstGeom>
        </p:spPr>
      </p:pic>
      <p:sp>
        <p:nvSpPr>
          <p:cNvPr id="15" name="Text Placeholder 14">
            <a:extLst>
              <a:ext uri="{FF2B5EF4-FFF2-40B4-BE49-F238E27FC236}">
                <a16:creationId xmlns:a16="http://schemas.microsoft.com/office/drawing/2014/main" id="{49F5AEB7-07F8-4D72-B165-7852A87A35D9}"/>
              </a:ext>
            </a:extLst>
          </p:cNvPr>
          <p:cNvSpPr>
            <a:spLocks noGrp="1"/>
          </p:cNvSpPr>
          <p:nvPr>
            <p:ph type="body" idx="1"/>
          </p:nvPr>
        </p:nvSpPr>
        <p:spPr>
          <a:xfrm>
            <a:off x="1169919" y="3360230"/>
            <a:ext cx="5157787" cy="614029"/>
          </a:xfrm>
        </p:spPr>
        <p:txBody>
          <a:bodyPr>
            <a:normAutofit/>
          </a:bodyPr>
          <a:lstStyle/>
          <a:p>
            <a:r>
              <a:rPr lang="en-US" sz="2000">
                <a:latin typeface="Verdana"/>
                <a:ea typeface="Verdana"/>
                <a:cs typeface="Verdana"/>
              </a:rPr>
              <a:t>Current </a:t>
            </a:r>
            <a:endParaRPr lang="en-US" sz="2000"/>
          </a:p>
        </p:txBody>
      </p:sp>
      <p:sp>
        <p:nvSpPr>
          <p:cNvPr id="16" name="Content Placeholder 15">
            <a:extLst>
              <a:ext uri="{FF2B5EF4-FFF2-40B4-BE49-F238E27FC236}">
                <a16:creationId xmlns:a16="http://schemas.microsoft.com/office/drawing/2014/main" id="{341F2963-5A27-4D4E-B5EC-5AD06FCBA4C8}"/>
              </a:ext>
            </a:extLst>
          </p:cNvPr>
          <p:cNvSpPr>
            <a:spLocks noGrp="1"/>
          </p:cNvSpPr>
          <p:nvPr>
            <p:ph sz="half" idx="2"/>
          </p:nvPr>
        </p:nvSpPr>
        <p:spPr>
          <a:xfrm>
            <a:off x="944034" y="4006476"/>
            <a:ext cx="4779735" cy="2722463"/>
          </a:xfrm>
        </p:spPr>
        <p:txBody>
          <a:bodyPr vert="horz" lIns="91440" tIns="45720" rIns="91440" bIns="45720" rtlCol="0" anchor="t">
            <a:noAutofit/>
          </a:bodyPr>
          <a:lstStyle/>
          <a:p>
            <a:pPr fontAlgn="base">
              <a:lnSpc>
                <a:spcPct val="100000"/>
              </a:lnSpc>
            </a:pPr>
            <a:r>
              <a:rPr lang="en-US" sz="1600" dirty="0">
                <a:latin typeface="Verdana Pro" panose="020B0604030504040204" pitchFamily="34" charset="0"/>
              </a:rPr>
              <a:t>Student’s SPED needs come first.</a:t>
            </a:r>
          </a:p>
          <a:p>
            <a:pPr fontAlgn="base">
              <a:lnSpc>
                <a:spcPct val="100000"/>
              </a:lnSpc>
            </a:pPr>
            <a:r>
              <a:rPr lang="en-US" sz="1600" dirty="0">
                <a:latin typeface="Verdana Pro" panose="020B0604030504040204" pitchFamily="34" charset="0"/>
              </a:rPr>
              <a:t>AL decisions are made centrally while special education decisions are made at the building.  There is no collaboration between the two-identification process.</a:t>
            </a:r>
          </a:p>
          <a:p>
            <a:pPr fontAlgn="base">
              <a:lnSpc>
                <a:spcPct val="100000"/>
              </a:lnSpc>
            </a:pPr>
            <a:r>
              <a:rPr lang="en-US" sz="1600" dirty="0">
                <a:latin typeface="Verdana Pro" panose="020B0604030504040204" pitchFamily="34" charset="0"/>
              </a:rPr>
              <a:t>He attends a school where Access level of services are available, not an HC pathway or neighborhood school.</a:t>
            </a:r>
            <a:endParaRPr lang="en-US" sz="1200" dirty="0"/>
          </a:p>
        </p:txBody>
      </p:sp>
      <p:sp>
        <p:nvSpPr>
          <p:cNvPr id="17" name="Text Placeholder 16">
            <a:extLst>
              <a:ext uri="{FF2B5EF4-FFF2-40B4-BE49-F238E27FC236}">
                <a16:creationId xmlns:a16="http://schemas.microsoft.com/office/drawing/2014/main" id="{CF38465F-3711-49D2-81F7-7329B625C74B}"/>
              </a:ext>
            </a:extLst>
          </p:cNvPr>
          <p:cNvSpPr>
            <a:spLocks noGrp="1"/>
          </p:cNvSpPr>
          <p:nvPr>
            <p:ph type="body" sz="quarter" idx="3"/>
          </p:nvPr>
        </p:nvSpPr>
        <p:spPr>
          <a:xfrm>
            <a:off x="6096000" y="3347559"/>
            <a:ext cx="5183188" cy="614029"/>
          </a:xfrm>
        </p:spPr>
        <p:txBody>
          <a:bodyPr>
            <a:normAutofit/>
          </a:bodyPr>
          <a:lstStyle/>
          <a:p>
            <a:r>
              <a:rPr lang="en-US" sz="2000">
                <a:latin typeface="Verdana"/>
                <a:ea typeface="Verdana"/>
                <a:cs typeface="Verdana"/>
              </a:rPr>
              <a:t>Future</a:t>
            </a:r>
          </a:p>
        </p:txBody>
      </p:sp>
      <p:sp>
        <p:nvSpPr>
          <p:cNvPr id="18" name="Content Placeholder 17">
            <a:extLst>
              <a:ext uri="{FF2B5EF4-FFF2-40B4-BE49-F238E27FC236}">
                <a16:creationId xmlns:a16="http://schemas.microsoft.com/office/drawing/2014/main" id="{FD9D92B3-771E-4F25-9B11-56AFC186A8A4}"/>
              </a:ext>
            </a:extLst>
          </p:cNvPr>
          <p:cNvSpPr>
            <a:spLocks noGrp="1"/>
          </p:cNvSpPr>
          <p:nvPr>
            <p:ph sz="quarter" idx="4"/>
          </p:nvPr>
        </p:nvSpPr>
        <p:spPr>
          <a:xfrm>
            <a:off x="5881020" y="3961588"/>
            <a:ext cx="6123628" cy="2847320"/>
          </a:xfrm>
        </p:spPr>
        <p:txBody>
          <a:bodyPr vert="horz" lIns="91440" tIns="45720" rIns="91440" bIns="45720" rtlCol="0" anchor="t">
            <a:noAutofit/>
          </a:bodyPr>
          <a:lstStyle/>
          <a:p>
            <a:pPr fontAlgn="base"/>
            <a:r>
              <a:rPr lang="en-US" sz="1600" dirty="0">
                <a:latin typeface="Verdana"/>
                <a:ea typeface="Verdana"/>
                <a:cs typeface="Verdana"/>
              </a:rPr>
              <a:t>MTSS team looks at academic and SEL needs of all learners in the building based in staff input.</a:t>
            </a:r>
          </a:p>
          <a:p>
            <a:pPr fontAlgn="base"/>
            <a:r>
              <a:rPr lang="en-US" sz="1600" dirty="0">
                <a:latin typeface="Verdana"/>
                <a:ea typeface="Verdana"/>
                <a:cs typeface="Verdana"/>
              </a:rPr>
              <a:t>Identification of both SPED and advanced learning takes place at every school with central staff support.</a:t>
            </a:r>
          </a:p>
          <a:p>
            <a:pPr fontAlgn="base"/>
            <a:r>
              <a:rPr lang="en-US" sz="1600" dirty="0">
                <a:latin typeface="Verdana"/>
                <a:ea typeface="Verdana"/>
                <a:cs typeface="Verdana"/>
              </a:rPr>
              <a:t>Decisions for addressing needs are developed through the IEP process and the school-based selection committee.</a:t>
            </a:r>
          </a:p>
          <a:p>
            <a:pPr fontAlgn="base"/>
            <a:r>
              <a:rPr lang="en-US" sz="1600" dirty="0">
                <a:latin typeface="Verdana"/>
                <a:ea typeface="Verdana"/>
                <a:cs typeface="Verdana"/>
              </a:rPr>
              <a:t>He attends a program designed for children with similar needs. There he receives a higher level of support while also being around like-minded peers.</a:t>
            </a:r>
          </a:p>
        </p:txBody>
      </p:sp>
    </p:spTree>
    <p:extLst>
      <p:ext uri="{BB962C8B-B14F-4D97-AF65-F5344CB8AC3E}">
        <p14:creationId xmlns:p14="http://schemas.microsoft.com/office/powerpoint/2010/main" val="161758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fade">
                                      <p:cBhvr>
                                        <p:cTn id="15" dur="500"/>
                                        <p:tgtEl>
                                          <p:spTgt spid="16">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xEl>
                                              <p:pRg st="2" end="2"/>
                                            </p:txEl>
                                          </p:spTgt>
                                        </p:tgtEl>
                                        <p:attrNameLst>
                                          <p:attrName>style.visibility</p:attrName>
                                        </p:attrNameLst>
                                      </p:cBhvr>
                                      <p:to>
                                        <p:strVal val="visible"/>
                                      </p:to>
                                    </p:set>
                                    <p:animEffect transition="in" filter="fade">
                                      <p:cBhvr>
                                        <p:cTn id="18" dur="500"/>
                                        <p:tgtEl>
                                          <p:spTgt spid="16">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fade">
                                      <p:cBhvr>
                                        <p:cTn id="29"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5" grpId="0" build="p"/>
      <p:bldP spid="16" grpId="0" build="allAtOnce"/>
      <p:bldP spid="17" grpId="0" build="p"/>
      <p:bldP spid="18" grpId="0" uiExpan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5D385A6086AC46B3BE49ADBB6150FA" ma:contentTypeVersion="9" ma:contentTypeDescription="Create a new document." ma:contentTypeScope="" ma:versionID="5b1fd0693e9920eb792a30134c73a6a6">
  <xsd:schema xmlns:xsd="http://www.w3.org/2001/XMLSchema" xmlns:xs="http://www.w3.org/2001/XMLSchema" xmlns:p="http://schemas.microsoft.com/office/2006/metadata/properties" xmlns:ns3="e8c4bafa-0cee-4864-acbb-19b3ffc31e9e" xmlns:ns4="a665d197-fbf8-47dc-a9fd-44ff9e898228" targetNamespace="http://schemas.microsoft.com/office/2006/metadata/properties" ma:root="true" ma:fieldsID="85ca98b971ec7c1565fcc2bdb8532d65" ns3:_="" ns4:_="">
    <xsd:import namespace="e8c4bafa-0cee-4864-acbb-19b3ffc31e9e"/>
    <xsd:import namespace="a665d197-fbf8-47dc-a9fd-44ff9e898228"/>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c4bafa-0cee-4864-acbb-19b3ffc31e9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665d197-fbf8-47dc-a9fd-44ff9e898228"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82AA27-DADD-4EF2-8E1E-D8BD8D7880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c4bafa-0cee-4864-acbb-19b3ffc31e9e"/>
    <ds:schemaRef ds:uri="a665d197-fbf8-47dc-a9fd-44ff9e8982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9A9DF1-083F-4BE1-AD90-4B7F2C8F12CF}">
  <ds:schemaRefs>
    <ds:schemaRef ds:uri="http://schemas.microsoft.com/sharepoint/v3/contenttype/forms"/>
  </ds:schemaRefs>
</ds:datastoreItem>
</file>

<file path=customXml/itemProps3.xml><?xml version="1.0" encoding="utf-8"?>
<ds:datastoreItem xmlns:ds="http://schemas.openxmlformats.org/officeDocument/2006/customXml" ds:itemID="{ADA4B755-FC83-4EAA-9BD4-A8A3691DAC99}">
  <ds:schemaRefs>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schemas.microsoft.com/office/infopath/2007/PartnerControls"/>
    <ds:schemaRef ds:uri="a665d197-fbf8-47dc-a9fd-44ff9e898228"/>
    <ds:schemaRef ds:uri="http://purl.org/dc/elements/1.1/"/>
    <ds:schemaRef ds:uri="e8c4bafa-0cee-4864-acbb-19b3ffc31e9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850</TotalTime>
  <Words>913</Words>
  <Application>Microsoft Macintosh PowerPoint</Application>
  <PresentationFormat>Widescreen</PresentationFormat>
  <Paragraphs>170</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Verdana</vt:lpstr>
      <vt:lpstr>Verdana Pro</vt:lpstr>
      <vt:lpstr>Wingdings</vt:lpstr>
      <vt:lpstr>Office Theme</vt:lpstr>
      <vt:lpstr>Seattle Public Schools</vt:lpstr>
      <vt:lpstr>Our Story:  Seattle Schools ‘Design’ of Advanced Programs born as a segregated model</vt:lpstr>
      <vt:lpstr>Today’s approach is significantly disproportionate</vt:lpstr>
      <vt:lpstr>Highly Capable Enrollment Data Highlights Inequities</vt:lpstr>
      <vt:lpstr>2020: Turning the page toward</vt:lpstr>
      <vt:lpstr>2019 Strategic Plan Theory of Action</vt:lpstr>
      <vt:lpstr>The Advanced Learning Task Force</vt:lpstr>
      <vt:lpstr>PowerPoint Presentation</vt:lpstr>
      <vt:lpstr>PowerPoint Presentation</vt:lpstr>
      <vt:lpstr>Implementation and Timeline:   Guiding Principles</vt:lpstr>
      <vt:lpstr>Moving Forward: Next Steps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Seattle Public Schools</dc:title>
  <dc:creator>Kellogg, Braxton J</dc:creator>
  <cp:lastModifiedBy>Jessee, Wyeth</cp:lastModifiedBy>
  <cp:revision>71</cp:revision>
  <cp:lastPrinted>2019-09-20T16:45:24Z</cp:lastPrinted>
  <dcterms:created xsi:type="dcterms:W3CDTF">2019-01-31T19:21:03Z</dcterms:created>
  <dcterms:modified xsi:type="dcterms:W3CDTF">2019-10-17T22:36:56Z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0x0101009E5D385A6086AC46B3BE49ADBB6150FA</vt:lpwstr>
  </property>
</Properties>
</file>