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0" r:id="rId3"/>
    <p:sldId id="262" r:id="rId4"/>
    <p:sldId id="257" r:id="rId5"/>
    <p:sldId id="261" r:id="rId6"/>
    <p:sldId id="265" r:id="rId7"/>
    <p:sldId id="258" r:id="rId8"/>
    <p:sldId id="264" r:id="rId9"/>
    <p:sldId id="274" r:id="rId10"/>
    <p:sldId id="275" r:id="rId11"/>
    <p:sldId id="277" r:id="rId12"/>
    <p:sldId id="276" r:id="rId13"/>
    <p:sldId id="278" r:id="rId14"/>
    <p:sldId id="263" r:id="rId15"/>
    <p:sldId id="272" r:id="rId16"/>
    <p:sldId id="270" r:id="rId17"/>
    <p:sldId id="271" r:id="rId18"/>
    <p:sldId id="273"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62" autoAdjust="0"/>
  </p:normalViewPr>
  <p:slideViewPr>
    <p:cSldViewPr>
      <p:cViewPr varScale="1">
        <p:scale>
          <a:sx n="66" d="100"/>
          <a:sy n="66" d="100"/>
        </p:scale>
        <p:origin x="150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951F9B-90BE-482F-8BF9-1E7462CDA620}" type="datetimeFigureOut">
              <a:rPr lang="en-US" smtClean="0"/>
              <a:pPr/>
              <a:t>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D60372-0001-4704-B69D-EDE07AAC6DAA}" type="slidenum">
              <a:rPr lang="en-US" smtClean="0"/>
              <a:pPr/>
              <a:t>‹#›</a:t>
            </a:fld>
            <a:endParaRPr lang="en-US"/>
          </a:p>
        </p:txBody>
      </p:sp>
    </p:spTree>
    <p:extLst>
      <p:ext uri="{BB962C8B-B14F-4D97-AF65-F5344CB8AC3E}">
        <p14:creationId xmlns:p14="http://schemas.microsoft.com/office/powerpoint/2010/main" val="2472810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1500 competency-based</a:t>
            </a:r>
            <a:r>
              <a:rPr lang="en-US" baseline="0" dirty="0" smtClean="0"/>
              <a:t> credits have been earned by students across the state</a:t>
            </a:r>
            <a:endParaRPr lang="en-US" dirty="0"/>
          </a:p>
        </p:txBody>
      </p:sp>
      <p:sp>
        <p:nvSpPr>
          <p:cNvPr id="4" name="Slide Number Placeholder 3"/>
          <p:cNvSpPr>
            <a:spLocks noGrp="1"/>
          </p:cNvSpPr>
          <p:nvPr>
            <p:ph type="sldNum" sz="quarter" idx="10"/>
          </p:nvPr>
        </p:nvSpPr>
        <p:spPr/>
        <p:txBody>
          <a:bodyPr/>
          <a:lstStyle/>
          <a:p>
            <a:fld id="{61D60372-0001-4704-B69D-EDE07AAC6DAA}" type="slidenum">
              <a:rPr lang="en-US" smtClean="0"/>
              <a:pPr/>
              <a:t>13</a:t>
            </a:fld>
            <a:endParaRPr lang="en-US"/>
          </a:p>
        </p:txBody>
      </p:sp>
    </p:spTree>
    <p:extLst>
      <p:ext uri="{BB962C8B-B14F-4D97-AF65-F5344CB8AC3E}">
        <p14:creationId xmlns:p14="http://schemas.microsoft.com/office/powerpoint/2010/main" val="419694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662</a:t>
            </a:r>
            <a:r>
              <a:rPr lang="en-US" baseline="0" dirty="0" smtClean="0"/>
              <a:t> students have received the seal so far</a:t>
            </a:r>
            <a:endParaRPr lang="en-US" dirty="0"/>
          </a:p>
        </p:txBody>
      </p:sp>
      <p:sp>
        <p:nvSpPr>
          <p:cNvPr id="4" name="Slide Number Placeholder 3"/>
          <p:cNvSpPr>
            <a:spLocks noGrp="1"/>
          </p:cNvSpPr>
          <p:nvPr>
            <p:ph type="sldNum" sz="quarter" idx="10"/>
          </p:nvPr>
        </p:nvSpPr>
        <p:spPr/>
        <p:txBody>
          <a:bodyPr/>
          <a:lstStyle/>
          <a:p>
            <a:fld id="{61D60372-0001-4704-B69D-EDE07AAC6DAA}" type="slidenum">
              <a:rPr lang="en-US" smtClean="0"/>
              <a:pPr/>
              <a:t>17</a:t>
            </a:fld>
            <a:endParaRPr lang="en-US"/>
          </a:p>
        </p:txBody>
      </p:sp>
    </p:spTree>
    <p:extLst>
      <p:ext uri="{BB962C8B-B14F-4D97-AF65-F5344CB8AC3E}">
        <p14:creationId xmlns:p14="http://schemas.microsoft.com/office/powerpoint/2010/main" val="981297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5B0436-E9A3-4BF7-8C36-622308EC0DA8}"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09FEA-00E2-4271-A0F6-56C0D0724A9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B0436-E9A3-4BF7-8C36-622308EC0DA8}"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09FEA-00E2-4271-A0F6-56C0D0724A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B0436-E9A3-4BF7-8C36-622308EC0DA8}"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09FEA-00E2-4271-A0F6-56C0D0724A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B0436-E9A3-4BF7-8C36-622308EC0DA8}"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09FEA-00E2-4271-A0F6-56C0D0724A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5B0436-E9A3-4BF7-8C36-622308EC0DA8}"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09FEA-00E2-4271-A0F6-56C0D0724A9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5B0436-E9A3-4BF7-8C36-622308EC0DA8}"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09FEA-00E2-4271-A0F6-56C0D0724A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5B0436-E9A3-4BF7-8C36-622308EC0DA8}" type="datetimeFigureOut">
              <a:rPr lang="en-US" smtClean="0"/>
              <a:pPr/>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B09FEA-00E2-4271-A0F6-56C0D0724A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5B0436-E9A3-4BF7-8C36-622308EC0DA8}" type="datetimeFigureOut">
              <a:rPr lang="en-US" smtClean="0"/>
              <a:pPr/>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B09FEA-00E2-4271-A0F6-56C0D0724A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B0436-E9A3-4BF7-8C36-622308EC0DA8}" type="datetimeFigureOut">
              <a:rPr lang="en-US" smtClean="0"/>
              <a:pPr/>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B09FEA-00E2-4271-A0F6-56C0D0724A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5B0436-E9A3-4BF7-8C36-622308EC0DA8}"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09FEA-00E2-4271-A0F6-56C0D0724A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5B0436-E9A3-4BF7-8C36-622308EC0DA8}"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09FEA-00E2-4271-A0F6-56C0D0724A9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B0436-E9A3-4BF7-8C36-622308EC0DA8}" type="datetimeFigureOut">
              <a:rPr lang="en-US" smtClean="0"/>
              <a:pPr/>
              <a:t>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09FEA-00E2-4271-A0F6-56C0D0724A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SESEC presentation</a:t>
            </a:r>
            <a:endParaRPr lang="en-US" dirty="0"/>
          </a:p>
        </p:txBody>
      </p:sp>
      <p:sp>
        <p:nvSpPr>
          <p:cNvPr id="3" name="Subtitle 2"/>
          <p:cNvSpPr>
            <a:spLocks noGrp="1"/>
          </p:cNvSpPr>
          <p:nvPr>
            <p:ph type="subTitle" idx="1"/>
          </p:nvPr>
        </p:nvSpPr>
        <p:spPr/>
        <p:txBody>
          <a:bodyPr/>
          <a:lstStyle/>
          <a:p>
            <a:r>
              <a:rPr lang="en-US" dirty="0" smtClean="0"/>
              <a:t>Oct. 15 2015</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pPr>
              <a:buNone/>
            </a:pPr>
            <a:r>
              <a:rPr lang="en-US" sz="2000" i="1" dirty="0"/>
              <a:t>Learning more than one language is good for your child because:</a:t>
            </a:r>
            <a:endParaRPr lang="en-US" sz="2000" dirty="0"/>
          </a:p>
          <a:p>
            <a:pPr lvl="1"/>
            <a:r>
              <a:rPr lang="en-US" sz="1600" dirty="0"/>
              <a:t>Teaching your home language will help your child develop a deep and lasting connection to their culture</a:t>
            </a:r>
          </a:p>
          <a:p>
            <a:pPr lvl="1"/>
            <a:r>
              <a:rPr lang="en-US" sz="1600" dirty="0"/>
              <a:t>Knowledge of more than one language helps build your child’s brain</a:t>
            </a:r>
          </a:p>
          <a:p>
            <a:pPr lvl="1"/>
            <a:r>
              <a:rPr lang="en-US" sz="1600" dirty="0"/>
              <a:t>Young children have the unique ability to learn many languages at the same time</a:t>
            </a:r>
          </a:p>
          <a:p>
            <a:pPr lvl="1"/>
            <a:r>
              <a:rPr lang="en-US" sz="1600" dirty="0"/>
              <a:t>Children who know more than one language have increased concentration and creativity</a:t>
            </a:r>
          </a:p>
          <a:p>
            <a:pPr lvl="1"/>
            <a:r>
              <a:rPr lang="en-US" sz="1600" dirty="0"/>
              <a:t>A young person that graduates speaking two or more languages will have many more job opportunities and higher earning potential</a:t>
            </a:r>
          </a:p>
          <a:p>
            <a:pPr lvl="1"/>
            <a:r>
              <a:rPr lang="en-US" sz="1600" dirty="0"/>
              <a:t>Sharing your mastery of the home language gives your child the foundation to learn English more effectively</a:t>
            </a:r>
          </a:p>
          <a:p>
            <a:pPr lvl="1"/>
            <a:r>
              <a:rPr lang="en-US" sz="1600" dirty="0"/>
              <a:t>When a child develops their home language it builds their positive identity and connection to their culture and </a:t>
            </a:r>
            <a:r>
              <a:rPr lang="en-US" sz="1600" dirty="0" smtClean="0"/>
              <a:t>heritage</a:t>
            </a:r>
          </a:p>
          <a:p>
            <a:pPr lvl="1">
              <a:buNone/>
            </a:pPr>
            <a:endParaRPr lang="en-US" sz="1600" dirty="0" smtClean="0"/>
          </a:p>
          <a:p>
            <a:pPr>
              <a:buNone/>
            </a:pPr>
            <a:r>
              <a:rPr lang="en-US" sz="2000" dirty="0" smtClean="0"/>
              <a:t>Continue </a:t>
            </a:r>
            <a:r>
              <a:rPr lang="en-US" sz="2000" dirty="0"/>
              <a:t>to speak to your child in their home language throughout their life to help them retain their multilingual </a:t>
            </a:r>
            <a:r>
              <a:rPr lang="en-US" sz="2000" dirty="0" smtClean="0"/>
              <a:t>skills</a:t>
            </a:r>
          </a:p>
          <a:p>
            <a:pPr>
              <a:buNone/>
            </a:pPr>
            <a:r>
              <a:rPr lang="en-US" sz="2000" dirty="0" smtClean="0"/>
              <a:t>From </a:t>
            </a:r>
            <a:r>
              <a:rPr lang="en-US" sz="2000" dirty="0"/>
              <a:t>classrooms around the country we see that dual language programs are the best learning environment for students </a:t>
            </a:r>
          </a:p>
          <a:p>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the Campaign</a:t>
            </a:r>
            <a:endParaRPr lang="en-US" dirty="0"/>
          </a:p>
        </p:txBody>
      </p:sp>
      <p:sp>
        <p:nvSpPr>
          <p:cNvPr id="3" name="Content Placeholder 2"/>
          <p:cNvSpPr>
            <a:spLocks noGrp="1"/>
          </p:cNvSpPr>
          <p:nvPr>
            <p:ph idx="1"/>
          </p:nvPr>
        </p:nvSpPr>
        <p:spPr>
          <a:xfrm>
            <a:off x="457200" y="1295400"/>
            <a:ext cx="8229600" cy="5105400"/>
          </a:xfrm>
        </p:spPr>
        <p:txBody>
          <a:bodyPr>
            <a:normAutofit fontScale="55000" lnSpcReduction="20000"/>
          </a:bodyPr>
          <a:lstStyle/>
          <a:p>
            <a:pPr lvl="0">
              <a:buNone/>
            </a:pPr>
            <a:endParaRPr lang="en-US" sz="4000" dirty="0" smtClean="0"/>
          </a:p>
          <a:p>
            <a:pPr lvl="0"/>
            <a:r>
              <a:rPr lang="en-US" sz="4000" b="1" dirty="0" smtClean="0"/>
              <a:t>Strategy 1: </a:t>
            </a:r>
            <a:r>
              <a:rPr lang="en-US" sz="4000" dirty="0" smtClean="0"/>
              <a:t>OneAmerica create parent friendly handout with key messages translated into 10-13 languages to be used by all partners in the campaign (currently exploring partnering with the State to translate all the messages into 36 languages) </a:t>
            </a:r>
            <a:endParaRPr lang="en-US" sz="4000" b="1" dirty="0" smtClean="0"/>
          </a:p>
          <a:p>
            <a:pPr lvl="0"/>
            <a:endParaRPr lang="en-US" sz="4000" b="1" dirty="0" smtClean="0"/>
          </a:p>
          <a:p>
            <a:pPr lvl="0"/>
            <a:r>
              <a:rPr lang="en-US" sz="4000" b="1" dirty="0" smtClean="0"/>
              <a:t>Strategy 2: </a:t>
            </a:r>
            <a:r>
              <a:rPr lang="en-US" sz="4000" dirty="0" smtClean="0"/>
              <a:t>2-3 school districts in South King County implement a 60 minute outreach program for parents by December 2015, using the translated World Language Credit Videos and the home language campaign key messages. </a:t>
            </a:r>
          </a:p>
          <a:p>
            <a:pPr lvl="0">
              <a:buNone/>
            </a:pPr>
            <a:r>
              <a:rPr lang="en-US" sz="4000" b="1" dirty="0" smtClean="0"/>
              <a:t> </a:t>
            </a:r>
            <a:endParaRPr lang="en-US" sz="4000" dirty="0" smtClean="0"/>
          </a:p>
          <a:p>
            <a:pPr lvl="0"/>
            <a:r>
              <a:rPr lang="en-US" sz="4000" b="1" dirty="0" smtClean="0"/>
              <a:t>Strategy 3</a:t>
            </a:r>
            <a:r>
              <a:rPr lang="en-US" sz="4000" dirty="0" smtClean="0"/>
              <a:t>: Build capacity of smaller CBOs working closely with communities.  Partner with South East Seattle Education Coalition (SESEC) to develop their own strategies for implementing the key messages and using the translated WLC videos through granting</a:t>
            </a:r>
          </a:p>
          <a:p>
            <a:pPr lvl="0"/>
            <a:endParaRPr lang="en-US" sz="4000" dirty="0" smtClean="0"/>
          </a:p>
          <a:p>
            <a:pPr lvl="0"/>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Plan (continued)</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lvl="0" indent="0">
              <a:spcBef>
                <a:spcPts val="0"/>
              </a:spcBef>
              <a:buNone/>
              <a:defRPr sz="1800" b="0" i="0" u="none" strike="noStrike" kern="0" cap="none" spc="0" baseline="0">
                <a:solidFill>
                  <a:srgbClr val="000000"/>
                </a:solidFill>
                <a:uFillTx/>
              </a:defRPr>
            </a:pPr>
            <a:r>
              <a:rPr lang="en-US" sz="3500" b="1" dirty="0"/>
              <a:t>Strategy 4: </a:t>
            </a:r>
            <a:r>
              <a:rPr lang="en-US" sz="3500" dirty="0">
                <a:solidFill>
                  <a:srgbClr val="000000"/>
                </a:solidFill>
              </a:rPr>
              <a:t>Build avenues/capacity within the B-3rd grade system to communicate the importance of home </a:t>
            </a:r>
            <a:r>
              <a:rPr lang="en-US" sz="3500" dirty="0" smtClean="0">
                <a:solidFill>
                  <a:srgbClr val="000000"/>
                </a:solidFill>
              </a:rPr>
              <a:t>language</a:t>
            </a:r>
            <a:endParaRPr lang="en-US" sz="3500" kern="0" dirty="0">
              <a:solidFill>
                <a:srgbClr val="000000"/>
              </a:solidFill>
            </a:endParaRPr>
          </a:p>
          <a:p>
            <a:pPr marL="457200" lvl="0" indent="-457200">
              <a:spcBef>
                <a:spcPts val="0"/>
              </a:spcBef>
              <a:buNone/>
              <a:defRPr sz="1800" b="0" i="0" u="none" strike="noStrike" kern="0" cap="none" spc="0" baseline="0">
                <a:solidFill>
                  <a:srgbClr val="000000"/>
                </a:solidFill>
                <a:uFillTx/>
              </a:defRPr>
            </a:pPr>
            <a:r>
              <a:rPr lang="en-US" sz="3500" b="1" kern="0" dirty="0">
                <a:solidFill>
                  <a:srgbClr val="000000"/>
                </a:solidFill>
              </a:rPr>
              <a:t>Strategy 6: </a:t>
            </a:r>
            <a:r>
              <a:rPr lang="en-US" sz="3500" kern="0" dirty="0">
                <a:solidFill>
                  <a:srgbClr val="000000"/>
                </a:solidFill>
              </a:rPr>
              <a:t> Develop a media strategy to uplift and spread messages</a:t>
            </a:r>
            <a:endParaRPr lang="en-US" sz="3500" b="1" kern="0" dirty="0">
              <a:solidFill>
                <a:srgbClr val="000000"/>
              </a:solidFill>
            </a:endParaRP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Language Credit Program</a:t>
            </a:r>
            <a:endParaRPr lang="en-US" dirty="0"/>
          </a:p>
        </p:txBody>
      </p:sp>
      <p:pic>
        <p:nvPicPr>
          <p:cNvPr id="4" name="Picture 2" descr="\\Pogo\Media and Communications\PHOTOS\Education\Jenesis and Anthony.jpg"/>
          <p:cNvPicPr>
            <a:picLocks noChangeAspect="1" noChangeArrowheads="1"/>
          </p:cNvPicPr>
          <p:nvPr/>
        </p:nvPicPr>
        <p:blipFill>
          <a:blip r:embed="rId3" cstate="print"/>
          <a:srcRect/>
          <a:stretch>
            <a:fillRect/>
          </a:stretch>
        </p:blipFill>
        <p:spPr bwMode="auto">
          <a:xfrm>
            <a:off x="366426" y="1214203"/>
            <a:ext cx="8402820" cy="472658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 policy</a:t>
            </a:r>
            <a:endParaRPr lang="en-US" dirty="0"/>
          </a:p>
        </p:txBody>
      </p:sp>
      <p:sp>
        <p:nvSpPr>
          <p:cNvPr id="5" name="Content Placeholder 4"/>
          <p:cNvSpPr>
            <a:spLocks noGrp="1"/>
          </p:cNvSpPr>
          <p:nvPr>
            <p:ph idx="1"/>
          </p:nvPr>
        </p:nvSpPr>
        <p:spPr/>
        <p:txBody>
          <a:bodyPr/>
          <a:lstStyle/>
          <a:p>
            <a:r>
              <a:rPr lang="en-US" dirty="0" smtClean="0"/>
              <a:t>Seal of </a:t>
            </a:r>
            <a:r>
              <a:rPr lang="en-US" dirty="0" err="1" smtClean="0"/>
              <a:t>biliteracy</a:t>
            </a:r>
            <a:r>
              <a:rPr lang="en-US" dirty="0" smtClean="0"/>
              <a:t> </a:t>
            </a:r>
          </a:p>
          <a:p>
            <a:r>
              <a:rPr lang="en-US" dirty="0" smtClean="0"/>
              <a:t>Dual language programs</a:t>
            </a:r>
            <a:endParaRPr lang="en-US" dirty="0"/>
          </a:p>
        </p:txBody>
      </p:sp>
      <p:pic>
        <p:nvPicPr>
          <p:cNvPr id="6" name="Picture 5" descr="http://www.k12.wa.us/WorldLanguages/images/Seal-of-Biliteracy.png"/>
          <p:cNvPicPr>
            <a:picLocks noChangeAspect="1"/>
          </p:cNvPicPr>
          <p:nvPr/>
        </p:nvPicPr>
        <p:blipFill>
          <a:blip r:embed="rId2" cstate="print"/>
          <a:srcRect/>
          <a:stretch>
            <a:fillRect/>
          </a:stretch>
        </p:blipFill>
        <p:spPr>
          <a:xfrm>
            <a:off x="4216394" y="1295400"/>
            <a:ext cx="4572007" cy="342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go\Media and Communications\PHOTOS\2014\2014_6_9 Bilingual Eduation Event\Cropped group photo.jpg"/>
          <p:cNvPicPr>
            <a:picLocks noChangeAspect="1" noChangeArrowheads="1"/>
          </p:cNvPicPr>
          <p:nvPr/>
        </p:nvPicPr>
        <p:blipFill>
          <a:blip r:embed="rId2" cstate="print"/>
          <a:srcRect/>
          <a:stretch>
            <a:fillRect/>
          </a:stretch>
        </p:blipFill>
        <p:spPr bwMode="auto">
          <a:xfrm>
            <a:off x="3200400" y="3733800"/>
            <a:ext cx="5486370" cy="2784834"/>
          </a:xfrm>
          <a:prstGeom prst="rect">
            <a:avLst/>
          </a:prstGeom>
          <a:noFill/>
        </p:spPr>
      </p:pic>
      <p:sp>
        <p:nvSpPr>
          <p:cNvPr id="2" name="Title 1"/>
          <p:cNvSpPr>
            <a:spLocks noGrp="1"/>
          </p:cNvSpPr>
          <p:nvPr>
            <p:ph type="title"/>
          </p:nvPr>
        </p:nvSpPr>
        <p:spPr/>
        <p:txBody>
          <a:bodyPr/>
          <a:lstStyle/>
          <a:p>
            <a:r>
              <a:rPr lang="en-US" dirty="0" smtClean="0"/>
              <a:t>Expanding dual language programs</a:t>
            </a:r>
            <a:endParaRPr lang="en-US" dirty="0"/>
          </a:p>
        </p:txBody>
      </p:sp>
      <p:sp>
        <p:nvSpPr>
          <p:cNvPr id="3" name="Content Placeholder 2"/>
          <p:cNvSpPr>
            <a:spLocks noGrp="1"/>
          </p:cNvSpPr>
          <p:nvPr>
            <p:ph idx="1"/>
          </p:nvPr>
        </p:nvSpPr>
        <p:spPr/>
        <p:txBody>
          <a:bodyPr/>
          <a:lstStyle/>
          <a:p>
            <a:r>
              <a:rPr lang="en-US" dirty="0" smtClean="0"/>
              <a:t>Research shows that well-implemented dual language programs are the most effective way to teach ELL students</a:t>
            </a:r>
          </a:p>
          <a:p>
            <a:r>
              <a:rPr lang="en-US" dirty="0" smtClean="0"/>
              <a:t>This year our state invested $500,000 in expanding current and creating new dual language programs across the state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public will &amp; moving our state</a:t>
            </a:r>
            <a:endParaRPr lang="en-US" dirty="0"/>
          </a:p>
        </p:txBody>
      </p:sp>
      <p:sp>
        <p:nvSpPr>
          <p:cNvPr id="5" name="Content Placeholder 4"/>
          <p:cNvSpPr>
            <a:spLocks noGrp="1"/>
          </p:cNvSpPr>
          <p:nvPr>
            <p:ph idx="1"/>
          </p:nvPr>
        </p:nvSpPr>
        <p:spPr/>
        <p:txBody>
          <a:bodyPr/>
          <a:lstStyle/>
          <a:p>
            <a:endParaRPr lang="en-US"/>
          </a:p>
        </p:txBody>
      </p:sp>
      <p:pic>
        <p:nvPicPr>
          <p:cNvPr id="6" name="Picture 2" descr="\\Pogo\Media and Communications\PHOTOS\2014\2014_1_21 Seal of Biliteracy Hearing\IMAG0995.jpg"/>
          <p:cNvPicPr>
            <a:picLocks noChangeAspect="1" noChangeArrowheads="1"/>
          </p:cNvPicPr>
          <p:nvPr/>
        </p:nvPicPr>
        <p:blipFill>
          <a:blip r:embed="rId2" cstate="print"/>
          <a:srcRect/>
          <a:stretch>
            <a:fillRect/>
          </a:stretch>
        </p:blipFill>
        <p:spPr bwMode="auto">
          <a:xfrm>
            <a:off x="464976" y="1350818"/>
            <a:ext cx="8196742" cy="4657806"/>
          </a:xfrm>
          <a:prstGeom prst="rect">
            <a:avLst/>
          </a:prstGeom>
          <a:noFill/>
          <a:ln w="12700">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Signing of the Seal of </a:t>
            </a:r>
            <a:r>
              <a:rPr lang="en-US" dirty="0" err="1" smtClean="0"/>
              <a:t>Biliteracy</a:t>
            </a:r>
            <a:endParaRPr lang="en-US" dirty="0"/>
          </a:p>
        </p:txBody>
      </p:sp>
      <p:pic>
        <p:nvPicPr>
          <p:cNvPr id="4" name="Content Placeholder 3"/>
          <p:cNvPicPr>
            <a:picLocks noGrp="1" noChangeAspect="1" noChangeArrowheads="1"/>
          </p:cNvPicPr>
          <p:nvPr>
            <p:ph idx="1"/>
          </p:nvPr>
        </p:nvPicPr>
        <p:blipFill>
          <a:blip r:embed="rId3" cstate="print"/>
          <a:srcRect l="14582" t="9836" r="15831" b="11475"/>
          <a:stretch>
            <a:fillRect/>
          </a:stretch>
        </p:blipFill>
        <p:spPr bwMode="auto">
          <a:xfrm>
            <a:off x="1012536" y="1600200"/>
            <a:ext cx="7118927" cy="45259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Legislators visiting dual language classrooms in Kent</a:t>
            </a:r>
            <a:endParaRPr lang="en-US" dirty="0"/>
          </a:p>
        </p:txBody>
      </p:sp>
      <p:pic>
        <p:nvPicPr>
          <p:cNvPr id="4" name="Picture 2" descr="\\Pogo\Media and Communications\PHOTOS\2014\2014_6_9 Bilingual Eduation Event\20140609_121822.jpg"/>
          <p:cNvPicPr>
            <a:picLocks noChangeAspect="1" noChangeArrowheads="1"/>
          </p:cNvPicPr>
          <p:nvPr/>
        </p:nvPicPr>
        <p:blipFill>
          <a:blip r:embed="rId2" cstate="print"/>
          <a:srcRect/>
          <a:stretch>
            <a:fillRect/>
          </a:stretch>
        </p:blipFill>
        <p:spPr bwMode="auto">
          <a:xfrm>
            <a:off x="1600200" y="1600200"/>
            <a:ext cx="6159060" cy="461929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Questions/Input</a:t>
            </a:r>
            <a:endParaRPr lang="en-US" dirty="0"/>
          </a:p>
        </p:txBody>
      </p:sp>
      <p:sp>
        <p:nvSpPr>
          <p:cNvPr id="3" name="Content Placeholder 2"/>
          <p:cNvSpPr>
            <a:spLocks noGrp="1"/>
          </p:cNvSpPr>
          <p:nvPr>
            <p:ph idx="1"/>
          </p:nvPr>
        </p:nvSpPr>
        <p:spPr/>
        <p:txBody>
          <a:bodyPr/>
          <a:lstStyle/>
          <a:p>
            <a:r>
              <a:rPr lang="en-US" dirty="0" smtClean="0"/>
              <a:t>What ideas do you have of policies and systems-change that needs to occur to improve outcomes for immigrant and refugee students?</a:t>
            </a:r>
          </a:p>
          <a:p>
            <a:r>
              <a:rPr lang="en-US" dirty="0" smtClean="0"/>
              <a:t>What input do you have for OneAmerica/what should we be considering?</a:t>
            </a:r>
          </a:p>
          <a:p>
            <a:r>
              <a:rPr lang="en-US" dirty="0" smtClean="0"/>
              <a:t>What might you do in your own work?</a:t>
            </a:r>
          </a:p>
          <a:p>
            <a:r>
              <a:rPr lang="en-US" dirty="0" smtClean="0"/>
              <a:t>What questions do you have about our work?</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be discussed:</a:t>
            </a:r>
            <a:endParaRPr lang="en-US" dirty="0"/>
          </a:p>
        </p:txBody>
      </p:sp>
      <p:sp>
        <p:nvSpPr>
          <p:cNvPr id="3" name="Content Placeholder 2"/>
          <p:cNvSpPr>
            <a:spLocks noGrp="1"/>
          </p:cNvSpPr>
          <p:nvPr>
            <p:ph idx="1"/>
          </p:nvPr>
        </p:nvSpPr>
        <p:spPr/>
        <p:txBody>
          <a:bodyPr>
            <a:normAutofit/>
          </a:bodyPr>
          <a:lstStyle/>
          <a:p>
            <a:r>
              <a:rPr lang="en-US" sz="3600" dirty="0" smtClean="0"/>
              <a:t>Regional efforts – home language campaign, world language credits</a:t>
            </a:r>
          </a:p>
          <a:p>
            <a:r>
              <a:rPr lang="en-US" sz="3600" dirty="0" smtClean="0"/>
              <a:t>State policy – seal of </a:t>
            </a:r>
            <a:r>
              <a:rPr lang="en-US" sz="3600" dirty="0" err="1" smtClean="0"/>
              <a:t>biliteracy</a:t>
            </a:r>
            <a:r>
              <a:rPr lang="en-US" sz="3600" dirty="0" smtClean="0"/>
              <a:t>, dual language programs, and the world language credit </a:t>
            </a:r>
          </a:p>
          <a:p>
            <a:r>
              <a:rPr lang="en-US" sz="3600" dirty="0" smtClean="0"/>
              <a:t>Why?</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Data for ELL students</a:t>
            </a:r>
            <a:endParaRPr lang="en-US" dirty="0"/>
          </a:p>
        </p:txBody>
      </p:sp>
      <p:pic>
        <p:nvPicPr>
          <p:cNvPr id="3074" name="Picture 2"/>
          <p:cNvPicPr>
            <a:picLocks noChangeAspect="1" noChangeArrowheads="1"/>
          </p:cNvPicPr>
          <p:nvPr/>
        </p:nvPicPr>
        <p:blipFill>
          <a:blip r:embed="rId2" cstate="print"/>
          <a:srcRect l="24012" t="39584" r="34407" b="6250"/>
          <a:stretch>
            <a:fillRect/>
          </a:stretch>
        </p:blipFill>
        <p:spPr bwMode="auto">
          <a:xfrm>
            <a:off x="609600" y="1219200"/>
            <a:ext cx="3810000" cy="2790423"/>
          </a:xfrm>
          <a:prstGeom prst="rect">
            <a:avLst/>
          </a:prstGeom>
          <a:noFill/>
          <a:ln w="19050">
            <a:solidFill>
              <a:schemeClr val="tx1"/>
            </a:solidFill>
            <a:miter lim="800000"/>
            <a:headEnd/>
            <a:tailEnd/>
          </a:ln>
        </p:spPr>
      </p:pic>
      <p:pic>
        <p:nvPicPr>
          <p:cNvPr id="5" name="Content Placeholder 3"/>
          <p:cNvPicPr>
            <a:picLocks noGrp="1"/>
          </p:cNvPicPr>
          <p:nvPr>
            <p:ph idx="1"/>
          </p:nvPr>
        </p:nvPicPr>
        <p:blipFill>
          <a:blip r:embed="rId3" cstate="print"/>
          <a:stretch>
            <a:fillRect/>
          </a:stretch>
        </p:blipFill>
        <p:spPr>
          <a:xfrm>
            <a:off x="4038600" y="2819400"/>
            <a:ext cx="4800600" cy="3352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7526" t="8333" r="28550" b="6250"/>
          <a:stretch>
            <a:fillRect/>
          </a:stretch>
        </p:blipFill>
        <p:spPr bwMode="auto">
          <a:xfrm>
            <a:off x="1828800" y="304800"/>
            <a:ext cx="5715000" cy="6248400"/>
          </a:xfrm>
          <a:prstGeom prst="rect">
            <a:avLst/>
          </a:prstGeom>
          <a:noFill/>
          <a:ln w="19050">
            <a:solidFill>
              <a:schemeClr val="tx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smtClean="0"/>
              <a:t>What stood out to you?</a:t>
            </a:r>
          </a:p>
          <a:p>
            <a:r>
              <a:rPr lang="en-US" dirty="0" smtClean="0"/>
              <a:t>Do you see any of these points playing out from where you do your work?</a:t>
            </a:r>
          </a:p>
          <a:p>
            <a:r>
              <a:rPr lang="en-US" dirty="0" smtClean="0"/>
              <a:t>What do you think needs to be in place to change negative experiences in the school system for immigrant and refugee students?</a:t>
            </a:r>
          </a:p>
          <a:p>
            <a:pPr>
              <a:buNone/>
            </a:pPr>
            <a:endParaRPr lang="en-US" dirty="0" smtClean="0"/>
          </a:p>
          <a:p>
            <a:endParaRPr lang="en-US" dirty="0" smtClean="0"/>
          </a:p>
          <a:p>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229600" cy="1143000"/>
          </a:xfrm>
        </p:spPr>
        <p:txBody>
          <a:bodyPr>
            <a:normAutofit/>
          </a:bodyPr>
          <a:lstStyle/>
          <a:p>
            <a:r>
              <a:rPr lang="en-US" dirty="0" smtClean="0"/>
              <a:t>Experiences from our region</a:t>
            </a:r>
            <a:endParaRPr lang="en-US" dirty="0"/>
          </a:p>
        </p:txBody>
      </p:sp>
      <p:pic>
        <p:nvPicPr>
          <p:cNvPr id="4" name="Picture 2"/>
          <p:cNvPicPr>
            <a:picLocks noChangeAspect="1" noChangeArrowheads="1"/>
          </p:cNvPicPr>
          <p:nvPr/>
        </p:nvPicPr>
        <p:blipFill>
          <a:blip r:embed="rId2" cstate="print"/>
          <a:srcRect l="30454" t="7353" r="32064" b="7353"/>
          <a:stretch>
            <a:fillRect/>
          </a:stretch>
        </p:blipFill>
        <p:spPr bwMode="auto">
          <a:xfrm>
            <a:off x="3100251" y="1976244"/>
            <a:ext cx="3296131" cy="4217109"/>
          </a:xfrm>
          <a:prstGeom prst="rect">
            <a:avLst/>
          </a:prstGeom>
          <a:noFill/>
          <a:ln w="9525">
            <a:noFill/>
            <a:miter lim="800000"/>
            <a:headEnd/>
            <a:tailEnd/>
          </a:ln>
        </p:spPr>
      </p:pic>
      <p:grpSp>
        <p:nvGrpSpPr>
          <p:cNvPr id="5" name="Group 4"/>
          <p:cNvGrpSpPr/>
          <p:nvPr/>
        </p:nvGrpSpPr>
        <p:grpSpPr>
          <a:xfrm>
            <a:off x="662512" y="4998460"/>
            <a:ext cx="1521827" cy="1544213"/>
            <a:chOff x="5714996" y="2992953"/>
            <a:chExt cx="1521827" cy="1544213"/>
          </a:xfrm>
          <a:solidFill>
            <a:schemeClr val="accent2">
              <a:lumMod val="40000"/>
              <a:lumOff val="60000"/>
            </a:schemeClr>
          </a:solidFill>
        </p:grpSpPr>
        <p:sp>
          <p:nvSpPr>
            <p:cNvPr id="6" name="Rectangular Callout 5"/>
            <p:cNvSpPr/>
            <p:nvPr/>
          </p:nvSpPr>
          <p:spPr>
            <a:xfrm>
              <a:off x="5714996" y="2992953"/>
              <a:ext cx="1521827" cy="1544213"/>
            </a:xfrm>
            <a:prstGeom prst="wedgeRectCallout">
              <a:avLst>
                <a:gd name="adj1" fmla="val 101628"/>
                <a:gd name="adj2" fmla="val 1064"/>
              </a:avLst>
            </a:prstGeom>
            <a:grpFill/>
            <a:ln>
              <a:noFill/>
            </a:ln>
            <a:effectLst>
              <a:outerShdw blurRad="50800" dist="50800" dir="5400000" algn="ctr" rotWithShape="0">
                <a:schemeClr val="accent1">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71105" y="3044292"/>
              <a:ext cx="1465718" cy="1431161"/>
            </a:xfrm>
            <a:prstGeom prst="rect">
              <a:avLst/>
            </a:prstGeom>
            <a:grpFill/>
            <a:ln>
              <a:noFill/>
            </a:ln>
          </p:spPr>
          <p:txBody>
            <a:bodyPr wrap="square" rtlCol="0">
              <a:spAutoFit/>
            </a:bodyPr>
            <a:lstStyle/>
            <a:p>
              <a:r>
                <a:rPr lang="en-US" sz="1100" dirty="0" smtClean="0"/>
                <a:t>“Current generations are losing their native language. They need to learn their mother tongue as well as English.” </a:t>
              </a:r>
            </a:p>
            <a:p>
              <a:r>
                <a:rPr lang="en-US" sz="1000" dirty="0" smtClean="0"/>
                <a:t>-Parent Interview</a:t>
              </a:r>
              <a:endParaRPr lang="en-US" sz="1000" dirty="0"/>
            </a:p>
          </p:txBody>
        </p:sp>
      </p:grpSp>
      <p:grpSp>
        <p:nvGrpSpPr>
          <p:cNvPr id="8" name="Group 7"/>
          <p:cNvGrpSpPr/>
          <p:nvPr/>
        </p:nvGrpSpPr>
        <p:grpSpPr>
          <a:xfrm>
            <a:off x="822579" y="1175362"/>
            <a:ext cx="1598026" cy="1769715"/>
            <a:chOff x="4167925" y="469437"/>
            <a:chExt cx="1598026" cy="1994459"/>
          </a:xfrm>
          <a:solidFill>
            <a:schemeClr val="accent2">
              <a:lumMod val="40000"/>
              <a:lumOff val="60000"/>
            </a:schemeClr>
          </a:solidFill>
        </p:grpSpPr>
        <p:sp>
          <p:nvSpPr>
            <p:cNvPr id="9" name="Rectangular Callout 8"/>
            <p:cNvSpPr/>
            <p:nvPr/>
          </p:nvSpPr>
          <p:spPr>
            <a:xfrm>
              <a:off x="4167925" y="472279"/>
              <a:ext cx="1598026" cy="1943314"/>
            </a:xfrm>
            <a:prstGeom prst="wedgeRectCallout">
              <a:avLst>
                <a:gd name="adj1" fmla="val 85815"/>
                <a:gd name="adj2" fmla="val 44412"/>
              </a:avLst>
            </a:prstGeom>
            <a:grpFill/>
            <a:ln>
              <a:noFill/>
            </a:ln>
            <a:effectLst>
              <a:outerShdw blurRad="50800" dist="50800" dir="5400000" algn="ctr" rotWithShape="0">
                <a:schemeClr val="accent1">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262134" y="469437"/>
              <a:ext cx="1409607" cy="1994459"/>
            </a:xfrm>
            <a:prstGeom prst="rect">
              <a:avLst/>
            </a:prstGeom>
            <a:grpFill/>
            <a:ln>
              <a:noFill/>
            </a:ln>
          </p:spPr>
          <p:txBody>
            <a:bodyPr wrap="square" rtlCol="0">
              <a:spAutoFit/>
            </a:bodyPr>
            <a:lstStyle/>
            <a:p>
              <a:r>
                <a:rPr lang="en-US" sz="1100" dirty="0" smtClean="0"/>
                <a:t>“The teacher doesn’t pay attention to me because I don’t speak English, and so I don’t know who to go to when there is a problem in school.”</a:t>
              </a:r>
            </a:p>
            <a:p>
              <a:r>
                <a:rPr lang="en-US" sz="1000" dirty="0" smtClean="0"/>
                <a:t>-Student Interview</a:t>
              </a:r>
              <a:endParaRPr lang="en-US" sz="1000" dirty="0"/>
            </a:p>
          </p:txBody>
        </p:sp>
      </p:grpSp>
      <p:grpSp>
        <p:nvGrpSpPr>
          <p:cNvPr id="11" name="Group 10"/>
          <p:cNvGrpSpPr/>
          <p:nvPr/>
        </p:nvGrpSpPr>
        <p:grpSpPr>
          <a:xfrm>
            <a:off x="6719180" y="2902217"/>
            <a:ext cx="1598026" cy="1943314"/>
            <a:chOff x="7267820" y="3645392"/>
            <a:chExt cx="1598026" cy="1943314"/>
          </a:xfrm>
          <a:solidFill>
            <a:schemeClr val="accent2">
              <a:lumMod val="40000"/>
              <a:lumOff val="60000"/>
            </a:schemeClr>
          </a:solidFill>
        </p:grpSpPr>
        <p:sp>
          <p:nvSpPr>
            <p:cNvPr id="12" name="Rectangular Callout 11"/>
            <p:cNvSpPr/>
            <p:nvPr/>
          </p:nvSpPr>
          <p:spPr>
            <a:xfrm>
              <a:off x="7267820" y="3645392"/>
              <a:ext cx="1598026" cy="1943314"/>
            </a:xfrm>
            <a:prstGeom prst="wedgeRectCallout">
              <a:avLst>
                <a:gd name="adj1" fmla="val -61324"/>
                <a:gd name="adj2" fmla="val 64442"/>
              </a:avLst>
            </a:prstGeom>
            <a:grpFill/>
            <a:ln>
              <a:noFill/>
            </a:ln>
            <a:effectLst>
              <a:outerShdw blurRad="50800" dist="50800" dir="5400000" algn="ctr" rotWithShape="0">
                <a:schemeClr val="accent1">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362029" y="3649714"/>
              <a:ext cx="1409607" cy="1938992"/>
            </a:xfrm>
            <a:prstGeom prst="rect">
              <a:avLst/>
            </a:prstGeom>
            <a:grpFill/>
            <a:ln>
              <a:noFill/>
            </a:ln>
          </p:spPr>
          <p:txBody>
            <a:bodyPr wrap="square" rtlCol="0">
              <a:spAutoFit/>
            </a:bodyPr>
            <a:lstStyle/>
            <a:p>
              <a:r>
                <a:rPr lang="en-US" sz="1100" dirty="0" smtClean="0"/>
                <a:t>“I don’t like visiting the school. I don’t feel a connection. We are new to this country. Schools need to do a better job reaching out and saying this your school.” </a:t>
              </a:r>
            </a:p>
            <a:p>
              <a:r>
                <a:rPr lang="en-US" sz="1000" dirty="0" smtClean="0"/>
                <a:t>-Parent Focus Group</a:t>
              </a:r>
              <a:endParaRPr lang="en-US" sz="1000" dirty="0"/>
            </a:p>
          </p:txBody>
        </p:sp>
      </p:grpSp>
      <p:grpSp>
        <p:nvGrpSpPr>
          <p:cNvPr id="14" name="Group 13"/>
          <p:cNvGrpSpPr/>
          <p:nvPr/>
        </p:nvGrpSpPr>
        <p:grpSpPr>
          <a:xfrm>
            <a:off x="916788" y="3258065"/>
            <a:ext cx="1598026" cy="1464923"/>
            <a:chOff x="3454169" y="2992953"/>
            <a:chExt cx="1598026" cy="1464923"/>
          </a:xfrm>
          <a:solidFill>
            <a:schemeClr val="accent2">
              <a:lumMod val="40000"/>
              <a:lumOff val="60000"/>
            </a:schemeClr>
          </a:solidFill>
        </p:grpSpPr>
        <p:sp>
          <p:nvSpPr>
            <p:cNvPr id="15" name="Rectangular Callout 14"/>
            <p:cNvSpPr/>
            <p:nvPr/>
          </p:nvSpPr>
          <p:spPr>
            <a:xfrm>
              <a:off x="3454169" y="2992953"/>
              <a:ext cx="1598026" cy="1413584"/>
            </a:xfrm>
            <a:prstGeom prst="wedgeRectCallout">
              <a:avLst>
                <a:gd name="adj1" fmla="val 54752"/>
                <a:gd name="adj2" fmla="val 72339"/>
              </a:avLst>
            </a:prstGeom>
            <a:grpFill/>
            <a:ln>
              <a:noFill/>
            </a:ln>
            <a:effectLst>
              <a:outerShdw blurRad="50800" dist="50800" dir="5400000" algn="ctr" rotWithShape="0">
                <a:schemeClr val="accent1">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548379" y="3026715"/>
              <a:ext cx="1409607" cy="1431161"/>
            </a:xfrm>
            <a:prstGeom prst="rect">
              <a:avLst/>
            </a:prstGeom>
            <a:grpFill/>
            <a:ln>
              <a:noFill/>
            </a:ln>
          </p:spPr>
          <p:txBody>
            <a:bodyPr wrap="square" rtlCol="0">
              <a:spAutoFit/>
            </a:bodyPr>
            <a:lstStyle/>
            <a:p>
              <a:r>
                <a:rPr lang="en-US" sz="1100" dirty="0" smtClean="0"/>
                <a:t>“I need better English (skills), but I also need more (of a) regular English, history, and science foundation.” </a:t>
              </a:r>
            </a:p>
            <a:p>
              <a:r>
                <a:rPr lang="en-US" sz="1000" dirty="0" smtClean="0"/>
                <a:t>- Student Interview</a:t>
              </a:r>
              <a:endParaRPr lang="en-US" sz="1000" dirty="0"/>
            </a:p>
          </p:txBody>
        </p:sp>
      </p:grpSp>
      <p:grpSp>
        <p:nvGrpSpPr>
          <p:cNvPr id="17" name="Group 16"/>
          <p:cNvGrpSpPr/>
          <p:nvPr/>
        </p:nvGrpSpPr>
        <p:grpSpPr>
          <a:xfrm>
            <a:off x="7308986" y="5095751"/>
            <a:ext cx="1598026" cy="1634160"/>
            <a:chOff x="3938443" y="4714553"/>
            <a:chExt cx="1598026" cy="1634160"/>
          </a:xfrm>
          <a:solidFill>
            <a:schemeClr val="accent2">
              <a:lumMod val="40000"/>
              <a:lumOff val="60000"/>
            </a:schemeClr>
          </a:solidFill>
        </p:grpSpPr>
        <p:sp>
          <p:nvSpPr>
            <p:cNvPr id="18" name="Rectangular Callout 17"/>
            <p:cNvSpPr/>
            <p:nvPr/>
          </p:nvSpPr>
          <p:spPr>
            <a:xfrm>
              <a:off x="3938443" y="4714553"/>
              <a:ext cx="1598026" cy="1634160"/>
            </a:xfrm>
            <a:prstGeom prst="wedgeRectCallout">
              <a:avLst>
                <a:gd name="adj1" fmla="val -97836"/>
                <a:gd name="adj2" fmla="val 2346"/>
              </a:avLst>
            </a:prstGeom>
            <a:grpFill/>
            <a:ln>
              <a:noFill/>
            </a:ln>
            <a:effectLst>
              <a:outerShdw blurRad="50800" dist="50800" dir="5400000" algn="ctr" rotWithShape="0">
                <a:schemeClr val="accent1">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32652" y="4742069"/>
              <a:ext cx="1409607" cy="1600438"/>
            </a:xfrm>
            <a:prstGeom prst="rect">
              <a:avLst/>
            </a:prstGeom>
            <a:grpFill/>
            <a:ln>
              <a:noFill/>
            </a:ln>
          </p:spPr>
          <p:txBody>
            <a:bodyPr wrap="square" rtlCol="0">
              <a:spAutoFit/>
            </a:bodyPr>
            <a:lstStyle/>
            <a:p>
              <a:r>
                <a:rPr lang="en-US" sz="1100" dirty="0" smtClean="0"/>
                <a:t>“Math is really hard for me. I think mainly because of the English and when I have to switch my language to Spanish.”</a:t>
              </a:r>
            </a:p>
            <a:p>
              <a:r>
                <a:rPr lang="en-US" sz="1000" dirty="0" smtClean="0"/>
                <a:t>-Student Interview</a:t>
              </a:r>
              <a:endParaRPr lang="en-US" sz="1000" dirty="0"/>
            </a:p>
          </p:txBody>
        </p:sp>
      </p:grpSp>
      <p:grpSp>
        <p:nvGrpSpPr>
          <p:cNvPr id="20" name="Group 19"/>
          <p:cNvGrpSpPr/>
          <p:nvPr/>
        </p:nvGrpSpPr>
        <p:grpSpPr>
          <a:xfrm>
            <a:off x="6498448" y="548706"/>
            <a:ext cx="1598026" cy="1944489"/>
            <a:chOff x="7012574" y="785648"/>
            <a:chExt cx="1598026" cy="1944489"/>
          </a:xfrm>
          <a:solidFill>
            <a:schemeClr val="accent2">
              <a:lumMod val="40000"/>
              <a:lumOff val="60000"/>
            </a:schemeClr>
          </a:solidFill>
        </p:grpSpPr>
        <p:sp>
          <p:nvSpPr>
            <p:cNvPr id="21" name="Rectangular Callout 20"/>
            <p:cNvSpPr/>
            <p:nvPr/>
          </p:nvSpPr>
          <p:spPr>
            <a:xfrm>
              <a:off x="7012574" y="786823"/>
              <a:ext cx="1598026" cy="1943314"/>
            </a:xfrm>
            <a:prstGeom prst="wedgeRectCallout">
              <a:avLst>
                <a:gd name="adj1" fmla="val -51515"/>
                <a:gd name="adj2" fmla="val 62650"/>
              </a:avLst>
            </a:prstGeom>
            <a:grpFill/>
            <a:ln>
              <a:noFill/>
            </a:ln>
            <a:effectLst>
              <a:outerShdw blurRad="50800" dist="50800" dir="5400000" algn="ctr" rotWithShape="0">
                <a:schemeClr val="accent1">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118308" y="785648"/>
              <a:ext cx="1409607" cy="1938992"/>
            </a:xfrm>
            <a:prstGeom prst="rect">
              <a:avLst/>
            </a:prstGeom>
            <a:grpFill/>
            <a:ln>
              <a:noFill/>
            </a:ln>
          </p:spPr>
          <p:txBody>
            <a:bodyPr wrap="square" rtlCol="0">
              <a:spAutoFit/>
            </a:bodyPr>
            <a:lstStyle/>
            <a:p>
              <a:r>
                <a:rPr lang="en-US" sz="1100" dirty="0" smtClean="0"/>
                <a:t>We feel very frustrated when our kids are suspended or reprimanded. We don’t know what recourse to take and often we find out too late about what is going on. </a:t>
              </a:r>
            </a:p>
            <a:p>
              <a:r>
                <a:rPr lang="en-US" sz="1000" dirty="0" smtClean="0"/>
                <a:t>-Parent Focus Group</a:t>
              </a:r>
              <a:endParaRPr lang="en-US" sz="10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
            </a:r>
            <a:r>
              <a:rPr lang="en-US" dirty="0" smtClean="0"/>
              <a:t>eficit perspective</a:t>
            </a:r>
            <a:r>
              <a:rPr lang="en-US" dirty="0" smtClean="0">
                <a:sym typeface="Wingdings" pitchFamily="2" charset="2"/>
              </a:rPr>
              <a:t> Asset-based</a:t>
            </a:r>
            <a:r>
              <a:rPr lang="en-US" dirty="0" smtClean="0"/>
              <a:t> </a:t>
            </a:r>
            <a:endParaRPr lang="en-US" dirty="0"/>
          </a:p>
        </p:txBody>
      </p:sp>
      <p:sp>
        <p:nvSpPr>
          <p:cNvPr id="7" name="Content Placeholder 6"/>
          <p:cNvSpPr>
            <a:spLocks noGrp="1"/>
          </p:cNvSpPr>
          <p:nvPr>
            <p:ph idx="1"/>
          </p:nvPr>
        </p:nvSpPr>
        <p:spPr/>
        <p:txBody>
          <a:bodyPr>
            <a:normAutofit/>
          </a:bodyPr>
          <a:lstStyle/>
          <a:p>
            <a:pPr>
              <a:buNone/>
            </a:pPr>
            <a:r>
              <a:rPr lang="en-US" sz="2400" dirty="0" smtClean="0"/>
              <a:t>Concrete examples we are trying to shift and why:</a:t>
            </a:r>
          </a:p>
          <a:p>
            <a:r>
              <a:rPr lang="en-US" sz="2400" dirty="0" smtClean="0"/>
              <a:t>Those working with students and families may see ability to switch between English and another language as a problem to be fixed rather than skill to be developed</a:t>
            </a:r>
          </a:p>
          <a:p>
            <a:r>
              <a:rPr lang="en-US" sz="2400" dirty="0" smtClean="0"/>
              <a:t>Those working with students may attempt to acculturate them away from home language in service of being English-focused</a:t>
            </a:r>
          </a:p>
          <a:p>
            <a:r>
              <a:rPr lang="en-US" sz="2400" dirty="0" smtClean="0"/>
              <a:t>Strong ties to a students family and heritage can promote learning while alienation inhibits cognitive and socio-emotional development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demographics</a:t>
            </a:r>
            <a:endParaRPr lang="en-US" dirty="0"/>
          </a:p>
        </p:txBody>
      </p:sp>
      <p:sp>
        <p:nvSpPr>
          <p:cNvPr id="5" name="Content Placeholder 4"/>
          <p:cNvSpPr>
            <a:spLocks noGrp="1"/>
          </p:cNvSpPr>
          <p:nvPr>
            <p:ph idx="1"/>
          </p:nvPr>
        </p:nvSpPr>
        <p:spPr/>
        <p:txBody>
          <a:bodyPr>
            <a:normAutofit/>
          </a:bodyPr>
          <a:lstStyle/>
          <a:p>
            <a:pPr lvl="0"/>
            <a:r>
              <a:rPr lang="en-US" dirty="0" smtClean="0"/>
              <a:t>In last decade in our state, students who speak a language other than English at home has risen by over 70%.</a:t>
            </a:r>
          </a:p>
          <a:p>
            <a:pPr lvl="0"/>
            <a:r>
              <a:rPr lang="en-US" dirty="0" smtClean="0"/>
              <a:t>By 2025, 1 in 4 students will be ELLs in our state</a:t>
            </a:r>
          </a:p>
          <a:p>
            <a:pPr lvl="0"/>
            <a:r>
              <a:rPr lang="en-US" dirty="0" smtClean="0"/>
              <a:t>We MUST change the way our education system supports and engages diverse communities</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 Speak </a:t>
            </a:r>
            <a:r>
              <a:rPr lang="en-US" dirty="0"/>
              <a:t>Y</a:t>
            </a:r>
            <a:r>
              <a:rPr lang="en-US" dirty="0" smtClean="0"/>
              <a:t>our Language!</a:t>
            </a:r>
            <a:endParaRPr lang="en-US" dirty="0"/>
          </a:p>
        </p:txBody>
      </p:sp>
      <p:sp>
        <p:nvSpPr>
          <p:cNvPr id="3" name="Content Placeholder 2"/>
          <p:cNvSpPr>
            <a:spLocks noGrp="1"/>
          </p:cNvSpPr>
          <p:nvPr>
            <p:ph idx="1"/>
          </p:nvPr>
        </p:nvSpPr>
        <p:spPr/>
        <p:txBody>
          <a:bodyPr>
            <a:normAutofit/>
          </a:bodyPr>
          <a:lstStyle/>
          <a:p>
            <a:pPr>
              <a:buNone/>
            </a:pPr>
            <a:r>
              <a:rPr lang="en-US" dirty="0" smtClean="0"/>
              <a:t>    Use a regional campaign to build the local capacity of school districts, community-based organizations, and the early learning system to message the importance of home language development using a key set of messages</a:t>
            </a:r>
          </a:p>
          <a:p>
            <a:pPr lvl="0"/>
            <a:endParaRPr lang="en-US" dirty="0" smtClean="0"/>
          </a:p>
          <a:p>
            <a:pPr lvl="0">
              <a:buNone/>
            </a:pPr>
            <a:r>
              <a:rPr lang="en-US" dirty="0" smtClean="0"/>
              <a:t>    Audience: Parents and those that interact with parents</a:t>
            </a:r>
          </a:p>
          <a:p>
            <a:endParaRPr lang="en-US" dirty="0" smtClean="0"/>
          </a:p>
          <a:p>
            <a:endParaRPr lang="en-US" dirty="0" smtClean="0"/>
          </a:p>
          <a:p>
            <a:pPr>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830</Words>
  <Application>Microsoft Office PowerPoint</Application>
  <PresentationFormat>On-screen Show (4:3)</PresentationFormat>
  <Paragraphs>81</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Office Theme</vt:lpstr>
      <vt:lpstr>SESEC presentation</vt:lpstr>
      <vt:lpstr>What will be discussed:</vt:lpstr>
      <vt:lpstr>Data for ELL students</vt:lpstr>
      <vt:lpstr>PowerPoint Presentation</vt:lpstr>
      <vt:lpstr>Discussion questions</vt:lpstr>
      <vt:lpstr>Experiences from our region</vt:lpstr>
      <vt:lpstr>Deficit perspective Asset-based </vt:lpstr>
      <vt:lpstr>Changing demographics</vt:lpstr>
      <vt:lpstr>Regional – Speak Your Language!</vt:lpstr>
      <vt:lpstr>Key Messages</vt:lpstr>
      <vt:lpstr>Implementation of the Campaign</vt:lpstr>
      <vt:lpstr>Implementation Plan (continued)</vt:lpstr>
      <vt:lpstr>World Language Credit Program</vt:lpstr>
      <vt:lpstr>State policy</vt:lpstr>
      <vt:lpstr>Expanding dual language programs</vt:lpstr>
      <vt:lpstr>Building public will &amp; moving our state</vt:lpstr>
      <vt:lpstr>Signing of the Seal of Biliteracy</vt:lpstr>
      <vt:lpstr>Legislators visiting dual language classrooms in Kent</vt:lpstr>
      <vt:lpstr>Questions/Input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SESEC presentation</dc:title>
  <dc:creator>chelsea</dc:creator>
  <cp:lastModifiedBy>Microsoft account</cp:lastModifiedBy>
  <cp:revision>5</cp:revision>
  <dcterms:created xsi:type="dcterms:W3CDTF">2015-10-15T13:07:27Z</dcterms:created>
  <dcterms:modified xsi:type="dcterms:W3CDTF">2015-11-09T19:16:18Z</dcterms:modified>
</cp:coreProperties>
</file>